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16" r:id="rId3"/>
    <p:sldId id="454" r:id="rId4"/>
    <p:sldId id="422" r:id="rId5"/>
    <p:sldId id="423" r:id="rId6"/>
    <p:sldId id="458" r:id="rId7"/>
    <p:sldId id="448" r:id="rId8"/>
    <p:sldId id="447" r:id="rId9"/>
    <p:sldId id="449" r:id="rId10"/>
    <p:sldId id="450" r:id="rId11"/>
    <p:sldId id="456" r:id="rId12"/>
    <p:sldId id="384" r:id="rId13"/>
    <p:sldId id="346" r:id="rId14"/>
    <p:sldId id="409" r:id="rId15"/>
    <p:sldId id="353" r:id="rId16"/>
    <p:sldId id="389" r:id="rId17"/>
    <p:sldId id="457" r:id="rId18"/>
    <p:sldId id="386" r:id="rId19"/>
    <p:sldId id="367" r:id="rId20"/>
    <p:sldId id="388" r:id="rId21"/>
    <p:sldId id="451" r:id="rId22"/>
    <p:sldId id="394" r:id="rId23"/>
    <p:sldId id="396" r:id="rId24"/>
    <p:sldId id="398" r:id="rId25"/>
    <p:sldId id="445" r:id="rId26"/>
    <p:sldId id="453" r:id="rId27"/>
    <p:sldId id="452" r:id="rId28"/>
    <p:sldId id="446" r:id="rId29"/>
    <p:sldId id="439" r:id="rId30"/>
  </p:sldIdLst>
  <p:sldSz cx="9906000" cy="6858000" type="A4"/>
  <p:notesSz cx="6731000" cy="9856788"/>
  <p:defaultTextStyle>
    <a:defPPr>
      <a:defRPr lang="en-US"/>
    </a:defPPr>
    <a:lvl1pPr algn="l" rtl="0" fontAlgn="base" latinLnBrk="1">
      <a:spcBef>
        <a:spcPct val="0"/>
      </a:spcBef>
      <a:spcAft>
        <a:spcPct val="0"/>
      </a:spcAft>
      <a:defRPr kumimoji="1" sz="20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0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0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0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0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20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20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20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20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00FF00"/>
    <a:srgbClr val="FFFFCC"/>
    <a:srgbClr val="FFCCFF"/>
    <a:srgbClr val="FF99FF"/>
    <a:srgbClr val="CCCC00"/>
    <a:srgbClr val="00FFCC"/>
    <a:srgbClr val="D7D2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364" autoAdjust="0"/>
    <p:restoredTop sz="97390" autoAdjust="0"/>
  </p:normalViewPr>
  <p:slideViewPr>
    <p:cSldViewPr>
      <p:cViewPr>
        <p:scale>
          <a:sx n="80" d="100"/>
          <a:sy n="80" d="100"/>
        </p:scale>
        <p:origin x="-714" y="-6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2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62"/>
    </p:cViewPr>
  </p:sorterViewPr>
  <p:notesViewPr>
    <p:cSldViewPr>
      <p:cViewPr varScale="1">
        <p:scale>
          <a:sx n="79" d="100"/>
          <a:sy n="79" d="100"/>
        </p:scale>
        <p:origin x="-2166" y="-102"/>
      </p:cViewPr>
      <p:guideLst>
        <p:guide orient="horz" pos="3105"/>
        <p:guide pos="212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200" b="0"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200" b="0"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4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 latinLnBrk="0">
              <a:defRPr kumimoji="0" sz="1200" b="0"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3614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 algn="r" latinLnBrk="0">
              <a:defRPr kumimoji="0" sz="1200" b="0"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fld id="{2A8B0D18-AC47-4510-9CC4-575DF875B9F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200" b="0"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200" b="0"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5325" y="738188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3125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 latinLnBrk="0">
              <a:defRPr kumimoji="0" sz="1200" b="0"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3614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 algn="r" latinLnBrk="0">
              <a:defRPr kumimoji="0" sz="1200" b="0"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fld id="{A092A2D3-89D0-45ED-82A3-3F2343A4097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b6d86ecf_1101_c5f5bdc328c1d6b0e629"/>
          <p:cNvPicPr>
            <a:picLocks noChangeAspect="1" noChangeArrowheads="1"/>
          </p:cNvPicPr>
          <p:nvPr userDrawn="1"/>
        </p:nvPicPr>
        <p:blipFill>
          <a:blip r:embed="rId2"/>
          <a:srcRect l="4643" r="6429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03E3-D7DF-4924-8DCE-BB27AAABE4C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943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943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2F463-5B59-437C-B7B2-2E88FF5D09C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4D5FF-5AB1-455C-8325-A0ABA754CB9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28419-93F9-4E6A-88F3-9F27E3D7A49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C47C4-6445-4471-9783-FAE20063DEF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D2B92-FCBA-4CFD-A9F2-FEC238D121A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D6E62-FF26-45D7-98DD-2549E94C074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95F3D-2F1F-4F32-880D-2D253D8183D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B1E3B-8D9B-4DC8-A28D-E4447AA5B76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CB92D-1C8A-42C7-B737-895142A2322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Freeform 15"/>
          <p:cNvSpPr>
            <a:spLocks/>
          </p:cNvSpPr>
          <p:nvPr/>
        </p:nvSpPr>
        <p:spPr bwMode="gray">
          <a:xfrm>
            <a:off x="-11113" y="344488"/>
            <a:ext cx="8878888" cy="6334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49" y="2"/>
              </a:cxn>
              <a:cxn ang="0">
                <a:pos x="5048" y="1458"/>
              </a:cxn>
              <a:cxn ang="0">
                <a:pos x="0" y="1471"/>
              </a:cxn>
              <a:cxn ang="0">
                <a:pos x="0" y="0"/>
              </a:cxn>
            </a:cxnLst>
            <a:rect l="0" t="0" r="r" b="b"/>
            <a:pathLst>
              <a:path w="5049" h="1471">
                <a:moveTo>
                  <a:pt x="0" y="0"/>
                </a:moveTo>
                <a:lnTo>
                  <a:pt x="5049" y="2"/>
                </a:lnTo>
                <a:lnTo>
                  <a:pt x="5048" y="1458"/>
                </a:lnTo>
                <a:lnTo>
                  <a:pt x="0" y="14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latinLnBrk="0">
              <a:defRPr/>
            </a:pPr>
            <a:endParaRPr kumimoji="0" lang="ko-KR" altLang="en-US" sz="1800" b="0">
              <a:latin typeface="Arial" charset="0"/>
            </a:endParaRPr>
          </a:p>
        </p:txBody>
      </p:sp>
      <p:grpSp>
        <p:nvGrpSpPr>
          <p:cNvPr id="11267" name="Group 16"/>
          <p:cNvGrpSpPr>
            <a:grpSpLocks/>
          </p:cNvGrpSpPr>
          <p:nvPr/>
        </p:nvGrpSpPr>
        <p:grpSpPr bwMode="auto">
          <a:xfrm>
            <a:off x="8832850" y="0"/>
            <a:ext cx="1073150" cy="6858000"/>
            <a:chOff x="5040" y="0"/>
            <a:chExt cx="720" cy="4320"/>
          </a:xfrm>
        </p:grpSpPr>
        <p:sp>
          <p:nvSpPr>
            <p:cNvPr id="1041" name="Rectangle 17"/>
            <p:cNvSpPr>
              <a:spLocks noChangeArrowheads="1"/>
            </p:cNvSpPr>
            <p:nvPr/>
          </p:nvSpPr>
          <p:spPr bwMode="gray">
            <a:xfrm>
              <a:off x="5042" y="0"/>
              <a:ext cx="718" cy="4320"/>
            </a:xfrm>
            <a:prstGeom prst="rect">
              <a:avLst/>
            </a:prstGeom>
            <a:solidFill>
              <a:schemeClr val="folHlink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ko-KR" altLang="en-US" sz="1800" b="0">
                <a:latin typeface="Arial" charset="0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gray">
            <a:xfrm>
              <a:off x="5040" y="219"/>
              <a:ext cx="720" cy="39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ko-KR" altLang="en-US" sz="1800" b="0">
                <a:latin typeface="Arial" charset="0"/>
              </a:endParaRPr>
            </a:p>
          </p:txBody>
        </p:sp>
      </p:grpSp>
      <p:sp>
        <p:nvSpPr>
          <p:cNvPr id="1043" name="AutoShape 19"/>
          <p:cNvSpPr>
            <a:spLocks noChangeArrowheads="1"/>
          </p:cNvSpPr>
          <p:nvPr/>
        </p:nvSpPr>
        <p:spPr bwMode="gray">
          <a:xfrm>
            <a:off x="8696325" y="5994400"/>
            <a:ext cx="6604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rgbClr val="5086C2">
              <a:alpha val="3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ko-KR" altLang="en-US" sz="1800" b="0">
              <a:latin typeface="Arial" charset="0"/>
            </a:endParaRPr>
          </a:p>
        </p:txBody>
      </p:sp>
      <p:sp>
        <p:nvSpPr>
          <p:cNvPr id="1044" name="AutoShape 20"/>
          <p:cNvSpPr>
            <a:spLocks noChangeArrowheads="1"/>
          </p:cNvSpPr>
          <p:nvPr userDrawn="1"/>
        </p:nvSpPr>
        <p:spPr bwMode="gray">
          <a:xfrm>
            <a:off x="9274175" y="5689600"/>
            <a:ext cx="6604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rgbClr val="5086C2">
              <a:alpha val="3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ko-KR" altLang="en-US" sz="1800" b="0">
              <a:latin typeface="Arial" charset="0"/>
            </a:endParaRPr>
          </a:p>
        </p:txBody>
      </p:sp>
      <p:sp>
        <p:nvSpPr>
          <p:cNvPr id="1045" name="AutoShape 21"/>
          <p:cNvSpPr>
            <a:spLocks noChangeArrowheads="1"/>
          </p:cNvSpPr>
          <p:nvPr/>
        </p:nvSpPr>
        <p:spPr bwMode="gray">
          <a:xfrm>
            <a:off x="9264650" y="6280150"/>
            <a:ext cx="6604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rgbClr val="5086C2">
              <a:alpha val="3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ko-KR" altLang="en-US" sz="1800" b="0">
              <a:latin typeface="Arial" charset="0"/>
            </a:endParaRP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076325"/>
            <a:ext cx="89154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77313" y="6386513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000" b="0">
                <a:solidFill>
                  <a:schemeClr val="bg1"/>
                </a:solidFill>
                <a:latin typeface="+mn-lt"/>
                <a:ea typeface="굴림" pitchFamily="50" charset="-127"/>
              </a:defRPr>
            </a:lvl1pPr>
          </a:lstStyle>
          <a:p>
            <a:pPr>
              <a:defRPr/>
            </a:pPr>
            <a:fld id="{B0B669B7-C0F0-4A22-B14D-96BDA4B83A3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grpSp>
        <p:nvGrpSpPr>
          <p:cNvPr id="11273" name="Group 22"/>
          <p:cNvGrpSpPr>
            <a:grpSpLocks/>
          </p:cNvGrpSpPr>
          <p:nvPr/>
        </p:nvGrpSpPr>
        <p:grpSpPr bwMode="auto">
          <a:xfrm>
            <a:off x="165100" y="228600"/>
            <a:ext cx="908050" cy="838200"/>
            <a:chOff x="18" y="144"/>
            <a:chExt cx="510" cy="480"/>
          </a:xfrm>
        </p:grpSpPr>
        <p:sp>
          <p:nvSpPr>
            <p:cNvPr id="1047" name="AutoShape 23"/>
            <p:cNvSpPr>
              <a:spLocks noChangeArrowheads="1"/>
            </p:cNvSpPr>
            <p:nvPr userDrawn="1"/>
          </p:nvSpPr>
          <p:spPr bwMode="gray">
            <a:xfrm>
              <a:off x="18" y="258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chemeClr val="hlink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latinLnBrk="0">
                <a:defRPr/>
              </a:pPr>
              <a:endParaRPr kumimoji="0" lang="ko-KR" altLang="en-US" sz="1800" b="0">
                <a:latin typeface="Arial" charset="0"/>
              </a:endParaRPr>
            </a:p>
          </p:txBody>
        </p:sp>
        <p:sp>
          <p:nvSpPr>
            <p:cNvPr id="1048" name="AutoShape 24"/>
            <p:cNvSpPr>
              <a:spLocks noChangeArrowheads="1"/>
            </p:cNvSpPr>
            <p:nvPr userDrawn="1"/>
          </p:nvSpPr>
          <p:spPr bwMode="gray">
            <a:xfrm>
              <a:off x="240" y="144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chemeClr val="accent2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latinLnBrk="0">
                <a:defRPr/>
              </a:pPr>
              <a:endParaRPr kumimoji="0" lang="ko-KR" altLang="en-US" sz="1800" b="0">
                <a:latin typeface="Arial" charset="0"/>
              </a:endParaRPr>
            </a:p>
          </p:txBody>
        </p:sp>
        <p:sp>
          <p:nvSpPr>
            <p:cNvPr id="1049" name="AutoShape 25"/>
            <p:cNvSpPr>
              <a:spLocks noChangeArrowheads="1"/>
            </p:cNvSpPr>
            <p:nvPr userDrawn="1"/>
          </p:nvSpPr>
          <p:spPr bwMode="gray">
            <a:xfrm>
              <a:off x="240" y="384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chemeClr val="accent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latinLnBrk="0">
                <a:defRPr/>
              </a:pPr>
              <a:endParaRPr kumimoji="0" lang="ko-KR" altLang="en-US" sz="1800" b="0">
                <a:latin typeface="Arial" charset="0"/>
              </a:endParaRPr>
            </a:p>
          </p:txBody>
        </p:sp>
      </p:grpSp>
      <p:sp>
        <p:nvSpPr>
          <p:cNvPr id="11274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238250" y="381000"/>
            <a:ext cx="7264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pic>
        <p:nvPicPr>
          <p:cNvPr id="11275" name="Picture 27" descr="한영문시그니춰1-1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33363" y="6381750"/>
            <a:ext cx="19113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28" descr="apri-logo-for-ppt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448550" y="6308725"/>
            <a:ext cx="22637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0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jeongtm@gist.ac.kr" TargetMode="External"/><Relationship Id="rId2" Type="http://schemas.openxmlformats.org/officeDocument/2006/relationships/hyperlink" Target="mailto:leejm@gist.ac.kr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8"/>
          <p:cNvSpPr txBox="1">
            <a:spLocks noChangeArrowheads="1"/>
          </p:cNvSpPr>
          <p:nvPr/>
        </p:nvSpPr>
        <p:spPr bwMode="auto">
          <a:xfrm>
            <a:off x="127471" y="571500"/>
            <a:ext cx="95451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ko-KR" sz="3200" dirty="0" smtClean="0">
                <a:solidFill>
                  <a:schemeClr val="tx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0.1-Hz, </a:t>
            </a:r>
            <a:r>
              <a:rPr lang="en-US" altLang="ko-KR" sz="3200" dirty="0" err="1">
                <a:solidFill>
                  <a:schemeClr val="tx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Petawatt</a:t>
            </a:r>
            <a:r>
              <a:rPr lang="en-US" altLang="ko-KR" sz="3200" dirty="0">
                <a:solidFill>
                  <a:schemeClr val="tx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3200" dirty="0" smtClean="0">
                <a:solidFill>
                  <a:schemeClr val="tx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CPA </a:t>
            </a:r>
            <a:r>
              <a:rPr lang="en-US" altLang="ko-KR" sz="3200" dirty="0" err="1" smtClean="0">
                <a:solidFill>
                  <a:schemeClr val="tx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Ti:sapphire</a:t>
            </a:r>
            <a:r>
              <a:rPr lang="en-US" altLang="ko-KR" sz="3200" dirty="0" smtClean="0">
                <a:solidFill>
                  <a:schemeClr val="tx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3200" dirty="0">
                <a:solidFill>
                  <a:schemeClr val="tx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Laser </a:t>
            </a:r>
            <a:r>
              <a:rPr lang="en-US" altLang="ko-KR" sz="3200" dirty="0" smtClean="0">
                <a:solidFill>
                  <a:schemeClr val="tx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System</a:t>
            </a:r>
            <a:endParaRPr lang="en-US" altLang="ko-KR" sz="3200" dirty="0">
              <a:solidFill>
                <a:schemeClr val="tx1">
                  <a:lumMod val="50000"/>
                </a:schemeClr>
              </a:solidFill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  <a:p>
            <a:pPr algn="r"/>
            <a:r>
              <a:rPr lang="en-US" altLang="ko-KR" sz="2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Potential Front-end System for Tens of PW Laser </a:t>
            </a:r>
            <a:r>
              <a:rPr lang="en-US" altLang="ko-KR" sz="2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System</a:t>
            </a:r>
            <a:endParaRPr lang="ko-KR" altLang="en-US" sz="2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13315" name="TextBox 9"/>
          <p:cNvSpPr txBox="1">
            <a:spLocks noChangeArrowheads="1"/>
          </p:cNvSpPr>
          <p:nvPr/>
        </p:nvSpPr>
        <p:spPr bwMode="auto">
          <a:xfrm>
            <a:off x="3938588" y="1571612"/>
            <a:ext cx="5694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ko-KR" sz="1800" dirty="0">
                <a:solidFill>
                  <a:srgbClr val="FF0000"/>
                </a:solidFill>
              </a:rPr>
              <a:t>T.M. </a:t>
            </a:r>
            <a:r>
              <a:rPr lang="en-US" altLang="ko-KR" sz="1800" dirty="0" err="1">
                <a:solidFill>
                  <a:srgbClr val="FF0000"/>
                </a:solidFill>
              </a:rPr>
              <a:t>Jeong</a:t>
            </a:r>
            <a:r>
              <a:rPr lang="en-US" altLang="ko-KR" sz="1800" dirty="0"/>
              <a:t>, J.H. Sung, S.K. Lee, T.J. Yu, and J. Lee</a:t>
            </a:r>
          </a:p>
          <a:p>
            <a:pPr algn="r"/>
            <a:r>
              <a:rPr lang="en-US" altLang="ko-KR" sz="1800" dirty="0"/>
              <a:t>Advanced Photonics Research Institute, GIST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6131633" y="4226881"/>
            <a:ext cx="3357586" cy="2286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2" descr="F:\Documents and Settings\leejm\바탕 화면\연구동 사진 촬영\AAB_2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68" y="1991072"/>
            <a:ext cx="5521314" cy="408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4"/>
          <p:cNvSpPr/>
          <p:nvPr/>
        </p:nvSpPr>
        <p:spPr>
          <a:xfrm>
            <a:off x="3381364" y="4277088"/>
            <a:ext cx="1409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err="1" smtClean="0">
                <a:solidFill>
                  <a:srgbClr val="00FF00"/>
                </a:solidFill>
              </a:rPr>
              <a:t>Undulator</a:t>
            </a:r>
            <a:endParaRPr lang="ko-KR" altLang="en-US" sz="2000" b="1" dirty="0">
              <a:solidFill>
                <a:srgbClr val="00FF00"/>
              </a:solidFill>
            </a:endParaRPr>
          </a:p>
        </p:txBody>
      </p:sp>
      <p:sp>
        <p:nvSpPr>
          <p:cNvPr id="9" name="직사각형 5"/>
          <p:cNvSpPr/>
          <p:nvPr/>
        </p:nvSpPr>
        <p:spPr>
          <a:xfrm>
            <a:off x="2452670" y="2919766"/>
            <a:ext cx="2857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rgbClr val="FFFF00"/>
                </a:solidFill>
              </a:rPr>
              <a:t>Electron </a:t>
            </a:r>
            <a:r>
              <a:rPr lang="en-US" altLang="ko-KR" sz="2000" b="1" dirty="0">
                <a:solidFill>
                  <a:srgbClr val="FFFF00"/>
                </a:solidFill>
              </a:rPr>
              <a:t>Acceleration </a:t>
            </a:r>
            <a:endParaRPr lang="en-US" altLang="ko-KR" sz="2000" b="1" dirty="0" smtClean="0">
              <a:solidFill>
                <a:srgbClr val="FFFF00"/>
              </a:solidFill>
            </a:endParaRPr>
          </a:p>
          <a:p>
            <a:r>
              <a:rPr lang="en-US" altLang="ko-KR" sz="2000" b="1" dirty="0" smtClean="0">
                <a:solidFill>
                  <a:srgbClr val="FFFF00"/>
                </a:solidFill>
              </a:rPr>
              <a:t>Chamber</a:t>
            </a:r>
            <a:endParaRPr lang="ko-KR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직사각형 6"/>
          <p:cNvSpPr/>
          <p:nvPr/>
        </p:nvSpPr>
        <p:spPr>
          <a:xfrm>
            <a:off x="537842" y="1991072"/>
            <a:ext cx="2300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100TW Laser Beam</a:t>
            </a:r>
            <a:endParaRPr lang="ko-KR" altLang="en-US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5" name="Picture 87" descr="D:\TEMP\UNI00000f681479.gif"/>
          <p:cNvPicPr>
            <a:picLocks noChangeAspect="1" noChangeArrowheads="1"/>
          </p:cNvPicPr>
          <p:nvPr/>
        </p:nvPicPr>
        <p:blipFill>
          <a:blip r:embed="rId3"/>
          <a:srcRect l="11594" t="6072" r="5797" b="13661"/>
          <a:stretch>
            <a:fillRect/>
          </a:stretch>
        </p:blipFill>
        <p:spPr bwMode="auto">
          <a:xfrm>
            <a:off x="6430205" y="4226881"/>
            <a:ext cx="3059014" cy="203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7203" y="2012307"/>
            <a:ext cx="3222016" cy="216731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6338638" y="2083741"/>
            <a:ext cx="1818126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dirty="0" smtClean="0"/>
              <a:t>Length : </a:t>
            </a:r>
            <a:r>
              <a:rPr lang="en-US" altLang="ko-KR" sz="1400" dirty="0"/>
              <a:t>500 mm </a:t>
            </a:r>
          </a:p>
          <a:p>
            <a:pPr>
              <a:defRPr/>
            </a:pPr>
            <a:r>
              <a:rPr lang="en-US" altLang="ko-KR" sz="1400" dirty="0" smtClean="0"/>
              <a:t>Outer Dia.</a:t>
            </a:r>
            <a:r>
              <a:rPr lang="ko-KR" altLang="en-US" sz="1400" dirty="0" smtClean="0"/>
              <a:t> </a:t>
            </a:r>
            <a:r>
              <a:rPr lang="en-US" altLang="ko-KR" sz="1400" dirty="0"/>
              <a:t>: 70 mm </a:t>
            </a:r>
            <a:endParaRPr lang="ko-KR" altLang="en-US" sz="1400" dirty="0"/>
          </a:p>
          <a:p>
            <a:pPr>
              <a:defRPr/>
            </a:pPr>
            <a:r>
              <a:rPr lang="en-US" altLang="ko-KR" sz="1400" dirty="0" smtClean="0"/>
              <a:t>Inner Dia.</a:t>
            </a:r>
            <a:r>
              <a:rPr lang="ko-KR" altLang="en-US" sz="1400" dirty="0" smtClean="0"/>
              <a:t> </a:t>
            </a:r>
            <a:r>
              <a:rPr lang="en-US" altLang="ko-KR" sz="1400" dirty="0"/>
              <a:t>: 6 mm </a:t>
            </a:r>
            <a:endParaRPr lang="en-US" altLang="ko-KR" sz="1800" dirty="0">
              <a:latin typeface="Symbol" pitchFamily="18" charset="2"/>
            </a:endParaRPr>
          </a:p>
        </p:txBody>
      </p:sp>
      <p:sp>
        <p:nvSpPr>
          <p:cNvPr id="42" name="Rectangle 36"/>
          <p:cNvSpPr>
            <a:spLocks noChangeArrowheads="1"/>
          </p:cNvSpPr>
          <p:nvPr/>
        </p:nvSpPr>
        <p:spPr bwMode="auto">
          <a:xfrm>
            <a:off x="6746902" y="5437216"/>
            <a:ext cx="2592000" cy="324000"/>
          </a:xfrm>
          <a:prstGeom prst="rect">
            <a:avLst/>
          </a:prstGeom>
          <a:solidFill>
            <a:srgbClr val="FFCCFF">
              <a:alpha val="59999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ko-KR" altLang="en-US"/>
          </a:p>
        </p:txBody>
      </p:sp>
      <p:sp>
        <p:nvSpPr>
          <p:cNvPr id="43" name="Text Box 37"/>
          <p:cNvSpPr txBox="1">
            <a:spLocks noChangeArrowheads="1"/>
          </p:cNvSpPr>
          <p:nvPr/>
        </p:nvSpPr>
        <p:spPr bwMode="auto">
          <a:xfrm>
            <a:off x="7369102" y="5480723"/>
            <a:ext cx="144142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dirty="0">
                <a:solidFill>
                  <a:srgbClr val="FF0000"/>
                </a:solidFill>
              </a:rPr>
              <a:t>1-10 nm </a:t>
            </a:r>
            <a:r>
              <a:rPr lang="en-US" altLang="ko-KR" sz="1000" dirty="0" smtClean="0">
                <a:solidFill>
                  <a:srgbClr val="FF0000"/>
                </a:solidFill>
              </a:rPr>
              <a:t>wavelength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pic>
        <p:nvPicPr>
          <p:cNvPr id="44" name="Picture 39" descr="그림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V="1">
            <a:off x="7804784" y="3441063"/>
            <a:ext cx="1605688" cy="71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직사각형 3"/>
          <p:cNvSpPr/>
          <p:nvPr/>
        </p:nvSpPr>
        <p:spPr>
          <a:xfrm>
            <a:off x="1023910" y="1133885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/>
              <a:t>Electron Acceleration and </a:t>
            </a:r>
            <a:r>
              <a:rPr lang="en-US" altLang="ko-KR" b="1" dirty="0" smtClean="0">
                <a:solidFill>
                  <a:srgbClr val="FF0000"/>
                </a:solidFill>
              </a:rPr>
              <a:t>Circularized Polarized X-ray </a:t>
            </a:r>
            <a:r>
              <a:rPr lang="en-US" altLang="ko-KR" b="1" dirty="0" smtClean="0"/>
              <a:t>generation using Helical </a:t>
            </a:r>
            <a:r>
              <a:rPr lang="en-US" altLang="ko-KR" b="1" dirty="0" err="1" smtClean="0"/>
              <a:t>undulator</a:t>
            </a:r>
            <a:endParaRPr lang="ko-KR" alt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774707" y="3283190"/>
            <a:ext cx="1752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Magnet configuration</a:t>
            </a:r>
            <a:endParaRPr lang="ko-KR" altLang="en-US" sz="1200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5560292" y="5083975"/>
            <a:ext cx="1419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Wavelength (nm)</a:t>
            </a:r>
            <a:endParaRPr lang="ko-KR" alt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953264" y="6259836"/>
            <a:ext cx="225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Electron beam energy (</a:t>
            </a:r>
            <a:r>
              <a:rPr lang="en-US" altLang="ko-KR" sz="1200" dirty="0" err="1" smtClean="0"/>
              <a:t>MeV</a:t>
            </a:r>
            <a:r>
              <a:rPr lang="en-US" altLang="ko-KR" sz="1200" dirty="0" smtClean="0"/>
              <a:t>)</a:t>
            </a:r>
            <a:endParaRPr lang="ko-KR" altLang="en-US" sz="1200" dirty="0"/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1166786" y="349250"/>
            <a:ext cx="828680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latinLnBrk="0" hangingPunct="0"/>
            <a:r>
              <a:rPr kumimoji="0" lang="en-US" altLang="ko-KR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ko-KR" sz="2800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Ongoing Experiments with UQBF-100TW (2)</a:t>
            </a:r>
            <a:endParaRPr kumimoji="0" lang="en-US" altLang="ko-KR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 bwMode="auto">
          <a:xfrm>
            <a:off x="0" y="1071546"/>
            <a:ext cx="9906000" cy="56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0" y="2973076"/>
            <a:ext cx="5453066" cy="3714776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09688" y="404813"/>
            <a:ext cx="8429658" cy="504825"/>
          </a:xfrm>
        </p:spPr>
        <p:txBody>
          <a:bodyPr/>
          <a:lstStyle/>
          <a:p>
            <a:r>
              <a:rPr lang="en-US" altLang="ko-KR" sz="2800" b="1" dirty="0" smtClean="0">
                <a:latin typeface="Comic Sans MS" pitchFamily="66" charset="0"/>
                <a:ea typeface="굴림" pitchFamily="50" charset="-127"/>
              </a:rPr>
              <a:t>Optical Layout of PW CPA </a:t>
            </a:r>
            <a:r>
              <a:rPr lang="en-US" altLang="ko-KR" sz="2800" b="1" dirty="0" err="1" smtClean="0">
                <a:latin typeface="Comic Sans MS" pitchFamily="66" charset="0"/>
                <a:ea typeface="굴림" pitchFamily="50" charset="-127"/>
              </a:rPr>
              <a:t>Ti:sapphire</a:t>
            </a:r>
            <a:r>
              <a:rPr lang="en-US" altLang="ko-KR" sz="2800" b="1" dirty="0" smtClean="0">
                <a:latin typeface="Comic Sans MS" pitchFamily="66" charset="0"/>
                <a:ea typeface="굴림" pitchFamily="50" charset="-127"/>
              </a:rPr>
              <a:t> Laser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68594" y="1142984"/>
            <a:ext cx="9796462" cy="5383213"/>
            <a:chOff x="-1" y="1190624"/>
            <a:chExt cx="9796464" cy="5383792"/>
          </a:xfrm>
        </p:grpSpPr>
        <p:sp>
          <p:nvSpPr>
            <p:cNvPr id="25604" name="Rectangle 77"/>
            <p:cNvSpPr>
              <a:spLocks noChangeArrowheads="1"/>
            </p:cNvSpPr>
            <p:nvPr/>
          </p:nvSpPr>
          <p:spPr bwMode="auto">
            <a:xfrm>
              <a:off x="-1" y="4143377"/>
              <a:ext cx="1261641" cy="2428890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latinLnBrk="0"/>
              <a:endParaRPr kumimoji="0" lang="ko-KR" altLang="en-US" sz="1800" b="0"/>
            </a:p>
          </p:txBody>
        </p:sp>
        <p:sp>
          <p:nvSpPr>
            <p:cNvPr id="25605" name="Rectangle 78"/>
            <p:cNvSpPr>
              <a:spLocks noChangeArrowheads="1"/>
            </p:cNvSpPr>
            <p:nvPr/>
          </p:nvSpPr>
          <p:spPr bwMode="auto">
            <a:xfrm>
              <a:off x="1261641" y="4857757"/>
              <a:ext cx="3977111" cy="1716659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latinLnBrk="0"/>
              <a:endParaRPr kumimoji="0" lang="ko-KR" altLang="en-US" sz="1800" b="0"/>
            </a:p>
          </p:txBody>
        </p:sp>
        <p:sp>
          <p:nvSpPr>
            <p:cNvPr id="25606" name="Line 3"/>
            <p:cNvSpPr>
              <a:spLocks noChangeShapeType="1"/>
            </p:cNvSpPr>
            <p:nvPr/>
          </p:nvSpPr>
          <p:spPr bwMode="auto">
            <a:xfrm flipH="1">
              <a:off x="9507538" y="2324098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07" name="Text Box 4"/>
            <p:cNvSpPr txBox="1">
              <a:spLocks noChangeArrowheads="1"/>
            </p:cNvSpPr>
            <p:nvPr/>
          </p:nvSpPr>
          <p:spPr bwMode="auto">
            <a:xfrm>
              <a:off x="5495925" y="2057398"/>
              <a:ext cx="1800225" cy="558800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Grating Stretcher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~ 0.5 ns</a:t>
              </a:r>
              <a:endParaRPr lang="ko-KR" altLang="ko-KR"/>
            </a:p>
          </p:txBody>
        </p:sp>
        <p:sp>
          <p:nvSpPr>
            <p:cNvPr id="25608" name="Line 5"/>
            <p:cNvSpPr>
              <a:spLocks noChangeShapeType="1"/>
            </p:cNvSpPr>
            <p:nvPr/>
          </p:nvSpPr>
          <p:spPr bwMode="auto">
            <a:xfrm flipH="1">
              <a:off x="5449888" y="4787896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09" name="Text Box 6"/>
            <p:cNvSpPr txBox="1">
              <a:spLocks noChangeArrowheads="1"/>
            </p:cNvSpPr>
            <p:nvPr/>
          </p:nvSpPr>
          <p:spPr bwMode="auto">
            <a:xfrm>
              <a:off x="2519363" y="2041524"/>
              <a:ext cx="2540000" cy="587375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 dirty="0">
                  <a:solidFill>
                    <a:srgbClr val="000000"/>
                  </a:solidFill>
                  <a:latin typeface="Times New Roman" pitchFamily="18" charset="0"/>
                </a:rPr>
                <a:t>Multi-pass Amp. System 25fs/ 1mJ/ 1kHz</a:t>
              </a:r>
              <a:endParaRPr lang="ko-KR" altLang="ko-KR" dirty="0"/>
            </a:p>
          </p:txBody>
        </p:sp>
        <p:sp>
          <p:nvSpPr>
            <p:cNvPr id="25610" name="Text Box 7"/>
            <p:cNvSpPr txBox="1">
              <a:spLocks noChangeArrowheads="1"/>
            </p:cNvSpPr>
            <p:nvPr/>
          </p:nvSpPr>
          <p:spPr bwMode="auto">
            <a:xfrm>
              <a:off x="7689850" y="2035173"/>
              <a:ext cx="1871663" cy="558800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Pre-amplifier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50mJ/ 10Hz</a:t>
              </a:r>
              <a:endParaRPr lang="ko-KR" altLang="ko-KR"/>
            </a:p>
          </p:txBody>
        </p:sp>
        <p:sp>
          <p:nvSpPr>
            <p:cNvPr id="25611" name="Text Box 8"/>
            <p:cNvSpPr txBox="1">
              <a:spLocks noChangeArrowheads="1"/>
            </p:cNvSpPr>
            <p:nvPr/>
          </p:nvSpPr>
          <p:spPr bwMode="auto">
            <a:xfrm>
              <a:off x="7689850" y="4464047"/>
              <a:ext cx="1800225" cy="560387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1st Power Amp.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1.8J/ 10Hz</a:t>
              </a:r>
              <a:endParaRPr lang="ko-KR" altLang="ko-KR"/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>
              <a:off x="9777413" y="2295523"/>
              <a:ext cx="0" cy="25018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13" name="Text Box 10"/>
            <p:cNvSpPr txBox="1">
              <a:spLocks noChangeArrowheads="1"/>
            </p:cNvSpPr>
            <p:nvPr/>
          </p:nvSpPr>
          <p:spPr bwMode="auto">
            <a:xfrm>
              <a:off x="125413" y="2041524"/>
              <a:ext cx="2036763" cy="587375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 dirty="0">
                  <a:solidFill>
                    <a:srgbClr val="000000"/>
                  </a:solidFill>
                  <a:latin typeface="Times New Roman" pitchFamily="18" charset="0"/>
                </a:rPr>
                <a:t>Oscillator</a:t>
              </a:r>
            </a:p>
            <a:p>
              <a:pPr algn="ctr"/>
              <a:r>
                <a:rPr lang="en-US" altLang="ko-KR" sz="1800" b="0" dirty="0">
                  <a:solidFill>
                    <a:srgbClr val="000000"/>
                  </a:solidFill>
                  <a:latin typeface="Times New Roman" pitchFamily="18" charset="0"/>
                </a:rPr>
                <a:t>10fs/ 5nJ/ 75MHz</a:t>
              </a:r>
              <a:endParaRPr lang="ko-KR" altLang="ko-KR" dirty="0"/>
            </a:p>
          </p:txBody>
        </p:sp>
        <p:sp>
          <p:nvSpPr>
            <p:cNvPr id="25614" name="Line 11"/>
            <p:cNvSpPr>
              <a:spLocks noChangeShapeType="1"/>
            </p:cNvSpPr>
            <p:nvPr/>
          </p:nvSpPr>
          <p:spPr bwMode="auto">
            <a:xfrm>
              <a:off x="2163763" y="2328861"/>
              <a:ext cx="35877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15" name="Line 12"/>
            <p:cNvSpPr>
              <a:spLocks noChangeShapeType="1"/>
            </p:cNvSpPr>
            <p:nvPr/>
          </p:nvSpPr>
          <p:spPr bwMode="auto">
            <a:xfrm>
              <a:off x="5060950" y="2328861"/>
              <a:ext cx="360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16" name="Line 13"/>
            <p:cNvSpPr>
              <a:spLocks noChangeShapeType="1"/>
            </p:cNvSpPr>
            <p:nvPr/>
          </p:nvSpPr>
          <p:spPr bwMode="auto">
            <a:xfrm flipH="1">
              <a:off x="7400925" y="4772022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17" name="Line 14"/>
            <p:cNvSpPr>
              <a:spLocks noChangeShapeType="1"/>
            </p:cNvSpPr>
            <p:nvPr/>
          </p:nvSpPr>
          <p:spPr bwMode="auto">
            <a:xfrm>
              <a:off x="7334250" y="2324098"/>
              <a:ext cx="3619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18" name="Text Box 15"/>
            <p:cNvSpPr txBox="1">
              <a:spLocks noChangeArrowheads="1"/>
            </p:cNvSpPr>
            <p:nvPr/>
          </p:nvSpPr>
          <p:spPr bwMode="auto">
            <a:xfrm>
              <a:off x="5653088" y="5435596"/>
              <a:ext cx="2085975" cy="642938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 dirty="0">
                  <a:solidFill>
                    <a:srgbClr val="000000"/>
                  </a:solidFill>
                  <a:latin typeface="Times New Roman" pitchFamily="18" charset="0"/>
                </a:rPr>
                <a:t>100TW Compressor</a:t>
              </a:r>
            </a:p>
            <a:p>
              <a:pPr algn="ctr"/>
              <a:r>
                <a:rPr lang="en-US" altLang="ko-KR" sz="1800" b="0" dirty="0">
                  <a:solidFill>
                    <a:srgbClr val="000000"/>
                  </a:solidFill>
                  <a:latin typeface="Times New Roman" pitchFamily="18" charset="0"/>
                </a:rPr>
                <a:t>30fs/ 3J/ 10Hz</a:t>
              </a:r>
              <a:endParaRPr lang="ko-KR" altLang="ko-KR" dirty="0"/>
            </a:p>
          </p:txBody>
        </p:sp>
        <p:sp>
          <p:nvSpPr>
            <p:cNvPr id="25619" name="Line 16"/>
            <p:cNvSpPr>
              <a:spLocks noChangeShapeType="1"/>
            </p:cNvSpPr>
            <p:nvPr/>
          </p:nvSpPr>
          <p:spPr bwMode="auto">
            <a:xfrm>
              <a:off x="5457825" y="4797421"/>
              <a:ext cx="0" cy="10080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0" name="Line 17"/>
            <p:cNvSpPr>
              <a:spLocks noChangeShapeType="1"/>
            </p:cNvSpPr>
            <p:nvPr/>
          </p:nvSpPr>
          <p:spPr bwMode="auto">
            <a:xfrm>
              <a:off x="5470525" y="5776909"/>
              <a:ext cx="2159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1" name="Text Box 18"/>
            <p:cNvSpPr txBox="1">
              <a:spLocks noChangeArrowheads="1"/>
            </p:cNvSpPr>
            <p:nvPr/>
          </p:nvSpPr>
          <p:spPr bwMode="auto">
            <a:xfrm>
              <a:off x="3417888" y="3998910"/>
              <a:ext cx="1652588" cy="558800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Booster Amp.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47J/ 0.1Hz</a:t>
              </a:r>
              <a:endParaRPr lang="ko-KR" altLang="ko-KR"/>
            </a:p>
          </p:txBody>
        </p:sp>
        <p:sp>
          <p:nvSpPr>
            <p:cNvPr id="25622" name="Text Box 19"/>
            <p:cNvSpPr txBox="1">
              <a:spLocks noChangeArrowheads="1"/>
            </p:cNvSpPr>
            <p:nvPr/>
          </p:nvSpPr>
          <p:spPr bwMode="auto">
            <a:xfrm>
              <a:off x="5424488" y="2024062"/>
              <a:ext cx="1943100" cy="614363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Grating Stretcher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0.4 mJ/ 1kHz</a:t>
              </a:r>
              <a:endParaRPr lang="ko-KR" altLang="ko-KR"/>
            </a:p>
          </p:txBody>
        </p:sp>
        <p:sp>
          <p:nvSpPr>
            <p:cNvPr id="25623" name="Line 20"/>
            <p:cNvSpPr>
              <a:spLocks noChangeShapeType="1"/>
            </p:cNvSpPr>
            <p:nvPr/>
          </p:nvSpPr>
          <p:spPr bwMode="auto">
            <a:xfrm flipH="1">
              <a:off x="3138488" y="4295771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4" name="Text Box 21"/>
            <p:cNvSpPr txBox="1">
              <a:spLocks noChangeArrowheads="1"/>
            </p:cNvSpPr>
            <p:nvPr/>
          </p:nvSpPr>
          <p:spPr bwMode="auto">
            <a:xfrm>
              <a:off x="3416300" y="5062534"/>
              <a:ext cx="1652588" cy="558800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Booster Amp.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47J/ 0.1Hz</a:t>
              </a:r>
              <a:endParaRPr lang="ko-KR" altLang="ko-KR"/>
            </a:p>
          </p:txBody>
        </p:sp>
        <p:sp>
          <p:nvSpPr>
            <p:cNvPr id="25625" name="Line 22"/>
            <p:cNvSpPr>
              <a:spLocks noChangeShapeType="1"/>
            </p:cNvSpPr>
            <p:nvPr/>
          </p:nvSpPr>
          <p:spPr bwMode="auto">
            <a:xfrm flipH="1">
              <a:off x="3136900" y="5303834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6" name="Text Box 23"/>
            <p:cNvSpPr txBox="1">
              <a:spLocks noChangeArrowheads="1"/>
            </p:cNvSpPr>
            <p:nvPr/>
          </p:nvSpPr>
          <p:spPr bwMode="auto">
            <a:xfrm>
              <a:off x="3340100" y="3160711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Nd:glass laser </a:t>
              </a:r>
            </a:p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12×8.5J/ 0.1Hz</a:t>
              </a:r>
              <a:endParaRPr lang="ko-KR" altLang="ko-KR"/>
            </a:p>
          </p:txBody>
        </p:sp>
        <p:sp>
          <p:nvSpPr>
            <p:cNvPr id="25627" name="Line 24"/>
            <p:cNvSpPr>
              <a:spLocks noChangeShapeType="1"/>
            </p:cNvSpPr>
            <p:nvPr/>
          </p:nvSpPr>
          <p:spPr bwMode="auto">
            <a:xfrm>
              <a:off x="5064125" y="4305296"/>
              <a:ext cx="28733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8" name="Line 25"/>
            <p:cNvSpPr>
              <a:spLocks noChangeShapeType="1"/>
            </p:cNvSpPr>
            <p:nvPr/>
          </p:nvSpPr>
          <p:spPr bwMode="auto">
            <a:xfrm>
              <a:off x="5322888" y="4292597"/>
              <a:ext cx="0" cy="10080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9" name="Line 26"/>
            <p:cNvSpPr>
              <a:spLocks noChangeShapeType="1"/>
            </p:cNvSpPr>
            <p:nvPr/>
          </p:nvSpPr>
          <p:spPr bwMode="auto">
            <a:xfrm flipH="1">
              <a:off x="5064125" y="5322884"/>
              <a:ext cx="28733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0" name="Text Box 27"/>
            <p:cNvSpPr txBox="1">
              <a:spLocks noChangeArrowheads="1"/>
            </p:cNvSpPr>
            <p:nvPr/>
          </p:nvSpPr>
          <p:spPr bwMode="auto">
            <a:xfrm>
              <a:off x="48025" y="4524372"/>
              <a:ext cx="1150938" cy="614363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Target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Chamber</a:t>
              </a:r>
              <a:endParaRPr lang="ko-KR" altLang="ko-KR"/>
            </a:p>
          </p:txBody>
        </p:sp>
        <p:sp>
          <p:nvSpPr>
            <p:cNvPr id="25631" name="Line 28"/>
            <p:cNvSpPr>
              <a:spLocks noChangeShapeType="1"/>
            </p:cNvSpPr>
            <p:nvPr/>
          </p:nvSpPr>
          <p:spPr bwMode="auto">
            <a:xfrm flipH="1">
              <a:off x="450850" y="4292597"/>
              <a:ext cx="93503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2" name="Line 29"/>
            <p:cNvSpPr>
              <a:spLocks noChangeShapeType="1"/>
            </p:cNvSpPr>
            <p:nvPr/>
          </p:nvSpPr>
          <p:spPr bwMode="auto">
            <a:xfrm>
              <a:off x="476250" y="4292597"/>
              <a:ext cx="0" cy="2159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3" name="Line 30"/>
            <p:cNvSpPr>
              <a:spLocks noChangeShapeType="1"/>
            </p:cNvSpPr>
            <p:nvPr/>
          </p:nvSpPr>
          <p:spPr bwMode="auto">
            <a:xfrm flipH="1">
              <a:off x="450850" y="5372097"/>
              <a:ext cx="93503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4" name="Line 31"/>
            <p:cNvSpPr>
              <a:spLocks noChangeShapeType="1"/>
            </p:cNvSpPr>
            <p:nvPr/>
          </p:nvSpPr>
          <p:spPr bwMode="auto">
            <a:xfrm flipV="1">
              <a:off x="476250" y="5156196"/>
              <a:ext cx="0" cy="2159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5" name="Line 32"/>
            <p:cNvSpPr>
              <a:spLocks noChangeShapeType="1"/>
            </p:cNvSpPr>
            <p:nvPr/>
          </p:nvSpPr>
          <p:spPr bwMode="auto">
            <a:xfrm>
              <a:off x="5457825" y="4800597"/>
              <a:ext cx="2159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6" name="Line 33"/>
            <p:cNvSpPr>
              <a:spLocks noChangeShapeType="1"/>
            </p:cNvSpPr>
            <p:nvPr/>
          </p:nvSpPr>
          <p:spPr bwMode="auto">
            <a:xfrm flipH="1">
              <a:off x="5338763" y="4787896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7" name="Text Box 34"/>
            <p:cNvSpPr txBox="1">
              <a:spLocks noChangeArrowheads="1"/>
            </p:cNvSpPr>
            <p:nvPr/>
          </p:nvSpPr>
          <p:spPr bwMode="auto">
            <a:xfrm>
              <a:off x="5637213" y="4465635"/>
              <a:ext cx="1765300" cy="587375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2nd Power Amp.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4.5J/ 10Hz</a:t>
              </a:r>
              <a:endParaRPr lang="ko-KR" altLang="ko-KR"/>
            </a:p>
          </p:txBody>
        </p:sp>
        <p:sp>
          <p:nvSpPr>
            <p:cNvPr id="25638" name="Text Box 35"/>
            <p:cNvSpPr txBox="1">
              <a:spLocks noChangeArrowheads="1"/>
            </p:cNvSpPr>
            <p:nvPr/>
          </p:nvSpPr>
          <p:spPr bwMode="auto">
            <a:xfrm>
              <a:off x="1339849" y="4003672"/>
              <a:ext cx="1822450" cy="614363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PW Compressor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30fs/ 33J/ 0.1Hz</a:t>
              </a:r>
              <a:endParaRPr lang="ko-KR" altLang="ko-KR"/>
            </a:p>
          </p:txBody>
        </p:sp>
        <p:sp>
          <p:nvSpPr>
            <p:cNvPr id="25639" name="Text Box 36"/>
            <p:cNvSpPr txBox="1">
              <a:spLocks noChangeArrowheads="1"/>
            </p:cNvSpPr>
            <p:nvPr/>
          </p:nvSpPr>
          <p:spPr bwMode="auto">
            <a:xfrm>
              <a:off x="1339849" y="5037135"/>
              <a:ext cx="1822450" cy="614363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PW Compressor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30fs/ 33J/ 0.1Hz</a:t>
              </a:r>
              <a:endParaRPr lang="ko-KR" altLang="ko-KR"/>
            </a:p>
          </p:txBody>
        </p:sp>
        <p:sp>
          <p:nvSpPr>
            <p:cNvPr id="25640" name="Text Box 37"/>
            <p:cNvSpPr txBox="1">
              <a:spLocks noChangeArrowheads="1"/>
            </p:cNvSpPr>
            <p:nvPr/>
          </p:nvSpPr>
          <p:spPr bwMode="auto">
            <a:xfrm>
              <a:off x="3343275" y="5999159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Nd:glass laser </a:t>
              </a:r>
            </a:p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12×8.5J/ 0.1Hz</a:t>
              </a:r>
              <a:endParaRPr lang="ko-KR" altLang="ko-KR"/>
            </a:p>
          </p:txBody>
        </p:sp>
        <p:sp>
          <p:nvSpPr>
            <p:cNvPr id="25641" name="Text Box 38"/>
            <p:cNvSpPr txBox="1">
              <a:spLocks noChangeArrowheads="1"/>
            </p:cNvSpPr>
            <p:nvPr/>
          </p:nvSpPr>
          <p:spPr bwMode="auto">
            <a:xfrm>
              <a:off x="2889250" y="1196974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 dirty="0" err="1">
                  <a:solidFill>
                    <a:schemeClr val="bg1"/>
                  </a:solidFill>
                  <a:latin typeface="Times New Roman" pitchFamily="18" charset="0"/>
                </a:rPr>
                <a:t>Nd:YLF</a:t>
              </a:r>
              <a:r>
                <a:rPr lang="en-US" altLang="ko-KR" sz="1400" b="0" dirty="0">
                  <a:solidFill>
                    <a:schemeClr val="bg1"/>
                  </a:solidFill>
                  <a:latin typeface="Times New Roman" pitchFamily="18" charset="0"/>
                </a:rPr>
                <a:t> laser </a:t>
              </a:r>
            </a:p>
            <a:p>
              <a:pPr algn="ctr"/>
              <a:r>
                <a:rPr lang="en-US" altLang="ko-KR" sz="1400" b="0" dirty="0">
                  <a:solidFill>
                    <a:schemeClr val="bg1"/>
                  </a:solidFill>
                  <a:latin typeface="Times New Roman" pitchFamily="18" charset="0"/>
                </a:rPr>
                <a:t>10mJ/ 1kHz</a:t>
              </a:r>
              <a:endParaRPr lang="ko-KR" altLang="ko-KR" dirty="0"/>
            </a:p>
          </p:txBody>
        </p:sp>
        <p:sp>
          <p:nvSpPr>
            <p:cNvPr id="25642" name="AutoShape 39"/>
            <p:cNvSpPr>
              <a:spLocks noChangeArrowheads="1"/>
            </p:cNvSpPr>
            <p:nvPr/>
          </p:nvSpPr>
          <p:spPr bwMode="auto">
            <a:xfrm rot="10800000">
              <a:off x="3609975" y="1735137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43" name="Text Box 40"/>
            <p:cNvSpPr txBox="1">
              <a:spLocks noChangeArrowheads="1"/>
            </p:cNvSpPr>
            <p:nvPr/>
          </p:nvSpPr>
          <p:spPr bwMode="auto">
            <a:xfrm>
              <a:off x="7724775" y="1190624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Nd:YAG laser </a:t>
              </a:r>
            </a:p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120mJ/ 10Hz</a:t>
              </a:r>
              <a:endParaRPr lang="ko-KR" altLang="ko-KR"/>
            </a:p>
          </p:txBody>
        </p:sp>
        <p:sp>
          <p:nvSpPr>
            <p:cNvPr id="25644" name="Text Box 41"/>
            <p:cNvSpPr txBox="1">
              <a:spLocks noChangeArrowheads="1"/>
            </p:cNvSpPr>
            <p:nvPr/>
          </p:nvSpPr>
          <p:spPr bwMode="auto">
            <a:xfrm>
              <a:off x="5618163" y="3598860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Nd:YAG laser </a:t>
              </a:r>
            </a:p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8×1J/ 10Hz</a:t>
              </a:r>
              <a:endParaRPr lang="ko-KR" altLang="ko-KR"/>
            </a:p>
          </p:txBody>
        </p:sp>
        <p:sp>
          <p:nvSpPr>
            <p:cNvPr id="25645" name="Text Box 42"/>
            <p:cNvSpPr txBox="1">
              <a:spLocks noChangeArrowheads="1"/>
            </p:cNvSpPr>
            <p:nvPr/>
          </p:nvSpPr>
          <p:spPr bwMode="auto">
            <a:xfrm>
              <a:off x="7689850" y="3598860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Nd:YAG laser </a:t>
              </a:r>
            </a:p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4×1J/ 10Hz</a:t>
              </a:r>
              <a:endParaRPr lang="ko-KR" altLang="ko-KR"/>
            </a:p>
          </p:txBody>
        </p:sp>
        <p:sp>
          <p:nvSpPr>
            <p:cNvPr id="25646" name="Line 43"/>
            <p:cNvSpPr>
              <a:spLocks noChangeShapeType="1"/>
            </p:cNvSpPr>
            <p:nvPr/>
          </p:nvSpPr>
          <p:spPr bwMode="auto">
            <a:xfrm flipH="1">
              <a:off x="9488488" y="4772022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47" name="AutoShape 44"/>
            <p:cNvSpPr>
              <a:spLocks noChangeArrowheads="1"/>
            </p:cNvSpPr>
            <p:nvPr/>
          </p:nvSpPr>
          <p:spPr bwMode="auto">
            <a:xfrm rot="10800000">
              <a:off x="8445500" y="1735137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48" name="AutoShape 45"/>
            <p:cNvSpPr>
              <a:spLocks noChangeArrowheads="1"/>
            </p:cNvSpPr>
            <p:nvPr/>
          </p:nvSpPr>
          <p:spPr bwMode="auto">
            <a:xfrm rot="10800000">
              <a:off x="4062413" y="3695698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49" name="AutoShape 46"/>
            <p:cNvSpPr>
              <a:spLocks noChangeArrowheads="1"/>
            </p:cNvSpPr>
            <p:nvPr/>
          </p:nvSpPr>
          <p:spPr bwMode="auto">
            <a:xfrm rot="10800000">
              <a:off x="6340476" y="4127497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50" name="AutoShape 47"/>
            <p:cNvSpPr>
              <a:spLocks noChangeArrowheads="1"/>
            </p:cNvSpPr>
            <p:nvPr/>
          </p:nvSpPr>
          <p:spPr bwMode="auto">
            <a:xfrm rot="10800000">
              <a:off x="8412163" y="4127497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51" name="AutoShape 48"/>
            <p:cNvSpPr>
              <a:spLocks noChangeArrowheads="1"/>
            </p:cNvSpPr>
            <p:nvPr/>
          </p:nvSpPr>
          <p:spPr bwMode="auto">
            <a:xfrm rot="10800000" flipV="1">
              <a:off x="4064001" y="5684834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52" name="TextBox 49"/>
            <p:cNvSpPr txBox="1">
              <a:spLocks noChangeArrowheads="1"/>
            </p:cNvSpPr>
            <p:nvPr/>
          </p:nvSpPr>
          <p:spPr bwMode="auto">
            <a:xfrm>
              <a:off x="1809728" y="3500436"/>
              <a:ext cx="12923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/>
                <a:t>Beam line </a:t>
              </a:r>
              <a:r>
                <a:rPr lang="en-US" altLang="ko-KR" sz="160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ko-KR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53" name="TextBox 50"/>
            <p:cNvSpPr txBox="1">
              <a:spLocks noChangeArrowheads="1"/>
            </p:cNvSpPr>
            <p:nvPr/>
          </p:nvSpPr>
          <p:spPr bwMode="auto">
            <a:xfrm>
              <a:off x="1809728" y="5786450"/>
              <a:ext cx="137249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/>
                <a:t>Beam line </a:t>
              </a:r>
              <a:r>
                <a:rPr lang="en-US" altLang="ko-KR" sz="1600">
                  <a:latin typeface="Times New Roman" pitchFamily="18" charset="0"/>
                  <a:cs typeface="Times New Roman" pitchFamily="18" charset="0"/>
                </a:rPr>
                <a:t>II</a:t>
              </a:r>
              <a:endParaRPr lang="ko-KR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654" name="Straight Connector 52"/>
            <p:cNvCxnSpPr>
              <a:cxnSpLocks noChangeShapeType="1"/>
            </p:cNvCxnSpPr>
            <p:nvPr/>
          </p:nvCxnSpPr>
          <p:spPr bwMode="auto">
            <a:xfrm rot="16200000" flipH="1">
              <a:off x="-1208741" y="5352117"/>
              <a:ext cx="2428096" cy="10615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5" name="Straight Connector 54"/>
            <p:cNvCxnSpPr>
              <a:cxnSpLocks noChangeShapeType="1"/>
            </p:cNvCxnSpPr>
            <p:nvPr/>
          </p:nvCxnSpPr>
          <p:spPr bwMode="auto">
            <a:xfrm>
              <a:off x="0" y="6572267"/>
              <a:ext cx="5238752" cy="158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6" name="Straight Connector 57"/>
            <p:cNvCxnSpPr>
              <a:cxnSpLocks noChangeShapeType="1"/>
            </p:cNvCxnSpPr>
            <p:nvPr/>
          </p:nvCxnSpPr>
          <p:spPr bwMode="auto">
            <a:xfrm rot="5400000">
              <a:off x="4380703" y="5715012"/>
              <a:ext cx="1714510" cy="158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7" name="Straight Connector 59"/>
            <p:cNvCxnSpPr>
              <a:cxnSpLocks noChangeShapeType="1"/>
            </p:cNvCxnSpPr>
            <p:nvPr/>
          </p:nvCxnSpPr>
          <p:spPr bwMode="auto">
            <a:xfrm rot="10800000">
              <a:off x="1309662" y="4857757"/>
              <a:ext cx="3929090" cy="158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8" name="Straight Connector 62"/>
            <p:cNvCxnSpPr>
              <a:cxnSpLocks noChangeShapeType="1"/>
            </p:cNvCxnSpPr>
            <p:nvPr/>
          </p:nvCxnSpPr>
          <p:spPr bwMode="auto">
            <a:xfrm>
              <a:off x="0" y="4143376"/>
              <a:ext cx="1238224" cy="158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9" name="Straight Connector 66"/>
            <p:cNvCxnSpPr>
              <a:cxnSpLocks noChangeShapeType="1"/>
            </p:cNvCxnSpPr>
            <p:nvPr/>
          </p:nvCxnSpPr>
          <p:spPr bwMode="auto">
            <a:xfrm rot="5400000">
              <a:off x="915759" y="4500565"/>
              <a:ext cx="714380" cy="158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25660" name="TextBox 79"/>
            <p:cNvSpPr txBox="1">
              <a:spLocks noChangeArrowheads="1"/>
            </p:cNvSpPr>
            <p:nvPr/>
          </p:nvSpPr>
          <p:spPr bwMode="auto">
            <a:xfrm>
              <a:off x="110767" y="6143644"/>
              <a:ext cx="2076209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>
                  <a:solidFill>
                    <a:srgbClr val="FF0000"/>
                  </a:solidFill>
                </a:rPr>
                <a:t>Under construction</a:t>
              </a:r>
              <a:endParaRPr lang="ko-KR" altLang="en-US" sz="1600">
                <a:solidFill>
                  <a:srgbClr val="FF0000"/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7021238" y="6215082"/>
            <a:ext cx="2789546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100 TW laser system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12062" y="3042538"/>
            <a:ext cx="1922321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PW </a:t>
            </a:r>
            <a:r>
              <a:rPr lang="en-US" altLang="ko-KR" dirty="0" err="1" smtClean="0"/>
              <a:t>beamlines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amplifie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1295400"/>
            <a:ext cx="8785225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 descr="C:\Users\htkim\AppData\Local\Temp\UNI000053840c8f.gif"/>
          <p:cNvPicPr>
            <a:picLocks noChangeAspect="1" noChangeArrowheads="1"/>
          </p:cNvPicPr>
          <p:nvPr/>
        </p:nvPicPr>
        <p:blipFill>
          <a:blip r:embed="rId3"/>
          <a:srcRect r="3163"/>
          <a:stretch>
            <a:fillRect/>
          </a:stretch>
        </p:blipFill>
        <p:spPr bwMode="auto">
          <a:xfrm>
            <a:off x="3694113" y="4191000"/>
            <a:ext cx="28067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95414" y="306388"/>
            <a:ext cx="6786563" cy="6699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tIns="19080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0.1-Hz Booster </a:t>
            </a:r>
            <a:r>
              <a:rPr lang="en-US" altLang="ko-KR" sz="2800" dirty="0" err="1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Ti:sapphire</a:t>
            </a: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 Amplifier</a:t>
            </a:r>
          </a:p>
        </p:txBody>
      </p:sp>
      <p:sp>
        <p:nvSpPr>
          <p:cNvPr id="46085" name="AutoShape 6"/>
          <p:cNvSpPr>
            <a:spLocks noChangeArrowheads="1"/>
          </p:cNvSpPr>
          <p:nvPr/>
        </p:nvSpPr>
        <p:spPr bwMode="auto">
          <a:xfrm>
            <a:off x="3694113" y="4175125"/>
            <a:ext cx="2808287" cy="1944688"/>
          </a:xfrm>
          <a:prstGeom prst="wedgeRectCallout">
            <a:avLst>
              <a:gd name="adj1" fmla="val 1667"/>
              <a:gd name="adj2" fmla="val -92204"/>
            </a:avLst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/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3983038" y="191611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800" b="0">
                <a:latin typeface="Comic Sans MS" pitchFamily="66" charset="0"/>
              </a:rPr>
              <a:t>3 pass, 60-mm </a:t>
            </a:r>
            <a:r>
              <a:rPr lang="en-US" altLang="ko-KR" b="0"/>
              <a:t>Dia.</a:t>
            </a:r>
            <a:r>
              <a:rPr lang="en-US" altLang="ko-KR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300" y="3000375"/>
            <a:ext cx="17240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800" dirty="0">
                <a:solidFill>
                  <a:schemeClr val="tx1">
                    <a:lumMod val="75000"/>
                  </a:schemeClr>
                </a:solidFill>
              </a:rPr>
              <a:t>E</a:t>
            </a:r>
            <a:r>
              <a:rPr lang="en-US" altLang="ko-KR" sz="1800" baseline="-25000" dirty="0">
                <a:solidFill>
                  <a:schemeClr val="tx1">
                    <a:lumMod val="75000"/>
                  </a:schemeClr>
                </a:solidFill>
              </a:rPr>
              <a:t>in</a:t>
            </a:r>
            <a:r>
              <a:rPr lang="en-US" altLang="ko-KR" sz="1800" dirty="0">
                <a:solidFill>
                  <a:schemeClr val="tx1">
                    <a:lumMod val="75000"/>
                  </a:schemeClr>
                </a:solidFill>
              </a:rPr>
              <a:t> = </a:t>
            </a:r>
          </a:p>
          <a:p>
            <a:pPr>
              <a:defRPr/>
            </a:pPr>
            <a:r>
              <a:rPr lang="en-US" altLang="ko-KR" sz="1800" dirty="0">
                <a:solidFill>
                  <a:schemeClr val="tx1">
                    <a:lumMod val="75000"/>
                  </a:schemeClr>
                </a:solidFill>
              </a:rPr>
              <a:t>4.5 J (100 TW)</a:t>
            </a:r>
            <a:endParaRPr lang="ko-KR" altLang="en-US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3688" y="2928938"/>
            <a:ext cx="12906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800" dirty="0" err="1">
                <a:solidFill>
                  <a:schemeClr val="tx1">
                    <a:lumMod val="75000"/>
                  </a:schemeClr>
                </a:solidFill>
              </a:rPr>
              <a:t>E</a:t>
            </a:r>
            <a:r>
              <a:rPr lang="en-US" altLang="ko-KR" sz="1800" baseline="-25000" dirty="0" err="1">
                <a:solidFill>
                  <a:schemeClr val="tx1">
                    <a:lumMod val="75000"/>
                  </a:schemeClr>
                </a:solidFill>
              </a:rPr>
              <a:t>out</a:t>
            </a:r>
            <a:r>
              <a:rPr lang="en-US" altLang="ko-KR" sz="1800" dirty="0">
                <a:solidFill>
                  <a:schemeClr val="tx1">
                    <a:lumMod val="75000"/>
                  </a:schemeClr>
                </a:solidFill>
              </a:rPr>
              <a:t> = 47 J</a:t>
            </a:r>
            <a:endParaRPr lang="ko-KR" altLang="en-US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6089" name="TextBox 8"/>
          <p:cNvSpPr txBox="1">
            <a:spLocks noChangeArrowheads="1"/>
          </p:cNvSpPr>
          <p:nvPr/>
        </p:nvSpPr>
        <p:spPr bwMode="auto">
          <a:xfrm>
            <a:off x="1809750" y="1314450"/>
            <a:ext cx="1935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</a:rPr>
              <a:t>25 J at 532 nm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6090" name="TextBox 9"/>
          <p:cNvSpPr txBox="1">
            <a:spLocks noChangeArrowheads="1"/>
          </p:cNvSpPr>
          <p:nvPr/>
        </p:nvSpPr>
        <p:spPr bwMode="auto">
          <a:xfrm>
            <a:off x="6524625" y="1285875"/>
            <a:ext cx="1935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</a:rPr>
              <a:t>25 J at 532 nm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6091" name="TextBox 10"/>
          <p:cNvSpPr txBox="1">
            <a:spLocks noChangeArrowheads="1"/>
          </p:cNvSpPr>
          <p:nvPr/>
        </p:nvSpPr>
        <p:spPr bwMode="auto">
          <a:xfrm>
            <a:off x="1309688" y="4643438"/>
            <a:ext cx="1935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</a:rPr>
              <a:t>25 J at 532 nm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6092" name="TextBox 11"/>
          <p:cNvSpPr txBox="1">
            <a:spLocks noChangeArrowheads="1"/>
          </p:cNvSpPr>
          <p:nvPr/>
        </p:nvSpPr>
        <p:spPr bwMode="auto">
          <a:xfrm>
            <a:off x="6946900" y="4672013"/>
            <a:ext cx="1935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</a:rPr>
              <a:t>25 J at 532 nm</a:t>
            </a:r>
            <a:endParaRPr lang="ko-KR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024042" y="258763"/>
            <a:ext cx="6858000" cy="6699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tIns="19080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25 J green </a:t>
            </a:r>
            <a:r>
              <a:rPr lang="en-US" altLang="ko-KR" sz="2800" dirty="0" err="1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Nd:glass</a:t>
            </a: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 pump laser</a:t>
            </a:r>
          </a:p>
        </p:txBody>
      </p:sp>
      <p:pic>
        <p:nvPicPr>
          <p:cNvPr id="49155" name="Picture 3" descr="_MG_3809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342900" y="1851025"/>
            <a:ext cx="8894763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5095875" y="2500313"/>
            <a:ext cx="661988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/>
              <a:t>Leg1</a:t>
            </a:r>
            <a:endParaRPr lang="ko-KR" altLang="en-US" sz="1600"/>
          </a:p>
        </p:txBody>
      </p:sp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5095875" y="3071813"/>
            <a:ext cx="661988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/>
              <a:t>Leg2</a:t>
            </a:r>
            <a:endParaRPr lang="ko-KR" altLang="en-US" sz="1600"/>
          </a:p>
        </p:txBody>
      </p:sp>
      <p:sp>
        <p:nvSpPr>
          <p:cNvPr id="49158" name="TextBox 5"/>
          <p:cNvSpPr txBox="1">
            <a:spLocks noChangeArrowheads="1"/>
          </p:cNvSpPr>
          <p:nvPr/>
        </p:nvSpPr>
        <p:spPr bwMode="auto">
          <a:xfrm>
            <a:off x="5095875" y="3643313"/>
            <a:ext cx="661988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/>
              <a:t>Leg3</a:t>
            </a:r>
            <a:endParaRPr lang="ko-KR" altLang="en-US" sz="1600"/>
          </a:p>
        </p:txBody>
      </p:sp>
      <p:sp>
        <p:nvSpPr>
          <p:cNvPr id="49159" name="TextBox 6"/>
          <p:cNvSpPr txBox="1">
            <a:spLocks noChangeArrowheads="1"/>
          </p:cNvSpPr>
          <p:nvPr/>
        </p:nvSpPr>
        <p:spPr bwMode="auto">
          <a:xfrm>
            <a:off x="1896715" y="1071563"/>
            <a:ext cx="6112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dirty="0"/>
              <a:t>Frequency-doubled </a:t>
            </a:r>
            <a:r>
              <a:rPr lang="en-US" altLang="ko-KR" dirty="0" err="1"/>
              <a:t>Nd:glass</a:t>
            </a:r>
            <a:r>
              <a:rPr lang="en-US" altLang="ko-KR" dirty="0"/>
              <a:t> pump laser </a:t>
            </a:r>
            <a:r>
              <a:rPr lang="en-US" altLang="ko-KR" dirty="0" smtClean="0"/>
              <a:t>system</a:t>
            </a:r>
            <a:endParaRPr lang="ko-KR" altLang="en-US" dirty="0"/>
          </a:p>
        </p:txBody>
      </p:sp>
      <p:sp>
        <p:nvSpPr>
          <p:cNvPr id="49160" name="TextBox 7"/>
          <p:cNvSpPr txBox="1">
            <a:spLocks noChangeArrowheads="1"/>
          </p:cNvSpPr>
          <p:nvPr/>
        </p:nvSpPr>
        <p:spPr bwMode="auto">
          <a:xfrm>
            <a:off x="2302669" y="1428736"/>
            <a:ext cx="5300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/>
              <a:t>(3 legs X 8.5 J@532 nm = 25.5 J @532 nm)</a:t>
            </a:r>
            <a:endParaRPr lang="ko-KR" altLang="en-US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890662" y="5447900"/>
            <a:ext cx="1133644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smtClean="0"/>
              <a:t>Oscillator</a:t>
            </a:r>
            <a:endParaRPr lang="ko-KR" altLang="en-US" sz="1600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596074" y="5429264"/>
            <a:ext cx="1135632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 smtClean="0"/>
              <a:t>Pre. Amp.</a:t>
            </a:r>
            <a:endParaRPr lang="ko-KR" altLang="en-US" sz="1600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95678" y="4643446"/>
            <a:ext cx="1044260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 smtClean="0"/>
              <a:t>1st Amp.</a:t>
            </a:r>
            <a:endParaRPr lang="ko-KR" altLang="en-US" sz="1600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5751039" y="2643182"/>
            <a:ext cx="19526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49157" idx="3"/>
            <a:endCxn id="12" idx="1"/>
          </p:cNvCxnSpPr>
          <p:nvPr/>
        </p:nvCxnSpPr>
        <p:spPr bwMode="auto">
          <a:xfrm>
            <a:off x="5757863" y="3240882"/>
            <a:ext cx="369567" cy="2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5752466" y="3813486"/>
            <a:ext cx="19526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>
            <a:off x="5381628" y="3214686"/>
            <a:ext cx="1143008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1309662" y="5643578"/>
            <a:ext cx="1428760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238620" y="5643578"/>
            <a:ext cx="2286016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810520" y="5572140"/>
            <a:ext cx="857256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16200000" flipV="1">
            <a:off x="8203429" y="4964917"/>
            <a:ext cx="571504" cy="21431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5667380" y="4929198"/>
            <a:ext cx="2286016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0800000">
            <a:off x="1523976" y="4929198"/>
            <a:ext cx="1643074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rot="5400000" flipH="1" flipV="1">
            <a:off x="1023910" y="3143248"/>
            <a:ext cx="1214446" cy="21431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1666852" y="4500570"/>
            <a:ext cx="5786478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16200000" flipV="1">
            <a:off x="7203297" y="4036223"/>
            <a:ext cx="571504" cy="21431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rot="16200000" flipV="1">
            <a:off x="7239016" y="3643314"/>
            <a:ext cx="1143008" cy="42862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V="1">
            <a:off x="7346173" y="3250405"/>
            <a:ext cx="1571636" cy="64294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10800000">
            <a:off x="6524636" y="3929066"/>
            <a:ext cx="785818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rot="10800000">
            <a:off x="6524636" y="3286124"/>
            <a:ext cx="1000132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6127430" y="3071810"/>
            <a:ext cx="1111586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 smtClean="0"/>
              <a:t>2nd Amp.</a:t>
            </a:r>
            <a:endParaRPr lang="ko-KR" altLang="en-US" sz="1600" dirty="0"/>
          </a:p>
        </p:txBody>
      </p:sp>
      <p:cxnSp>
        <p:nvCxnSpPr>
          <p:cNvPr id="49" name="Straight Arrow Connector 48"/>
          <p:cNvCxnSpPr/>
          <p:nvPr/>
        </p:nvCxnSpPr>
        <p:spPr bwMode="auto">
          <a:xfrm rot="10800000">
            <a:off x="6453198" y="2786058"/>
            <a:ext cx="1214446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rot="10800000">
            <a:off x="2809860" y="2857496"/>
            <a:ext cx="1785950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10800000">
            <a:off x="2738422" y="3429000"/>
            <a:ext cx="1785950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rot="10800000">
            <a:off x="2738422" y="3929066"/>
            <a:ext cx="1785950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rot="10800000">
            <a:off x="2238356" y="2857496"/>
            <a:ext cx="357190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rot="10800000">
            <a:off x="1881166" y="3429000"/>
            <a:ext cx="714380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rot="10800000">
            <a:off x="1452538" y="3929066"/>
            <a:ext cx="1071570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rot="5400000" flipH="1" flipV="1">
            <a:off x="1559695" y="2964653"/>
            <a:ext cx="785818" cy="14287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5400000" flipH="1" flipV="1">
            <a:off x="2131199" y="2750339"/>
            <a:ext cx="285752" cy="7143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rot="5400000" flipH="1" flipV="1">
            <a:off x="1345381" y="4679165"/>
            <a:ext cx="285752" cy="7143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738158" y="2000240"/>
            <a:ext cx="25458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16 or 19 mm </a:t>
            </a:r>
            <a:r>
              <a:rPr lang="en-US" altLang="ko-KR" sz="1400" smtClean="0"/>
              <a:t>beam diameter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모서리가 둥근 직사각형 13"/>
          <p:cNvSpPr>
            <a:spLocks noChangeArrowheads="1"/>
          </p:cNvSpPr>
          <p:nvPr/>
        </p:nvSpPr>
        <p:spPr bwMode="auto">
          <a:xfrm>
            <a:off x="2881313" y="1428750"/>
            <a:ext cx="285750" cy="52149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latinLnBrk="0"/>
            <a:endParaRPr kumimoji="0" lang="ko-KR" altLang="en-US" sz="1800" b="0"/>
          </a:p>
        </p:txBody>
      </p:sp>
      <p:sp>
        <p:nvSpPr>
          <p:cNvPr id="51203" name="모서리가 둥근 직사각형 14"/>
          <p:cNvSpPr>
            <a:spLocks noChangeArrowheads="1"/>
          </p:cNvSpPr>
          <p:nvPr/>
        </p:nvSpPr>
        <p:spPr bwMode="auto">
          <a:xfrm>
            <a:off x="4738688" y="1428750"/>
            <a:ext cx="285750" cy="52149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latinLnBrk="0"/>
            <a:endParaRPr kumimoji="0" lang="ko-KR" altLang="en-US" sz="1800" b="0"/>
          </a:p>
        </p:txBody>
      </p:sp>
      <p:sp>
        <p:nvSpPr>
          <p:cNvPr id="51204" name="모서리가 둥근 직사각형 15"/>
          <p:cNvSpPr>
            <a:spLocks noChangeArrowheads="1"/>
          </p:cNvSpPr>
          <p:nvPr/>
        </p:nvSpPr>
        <p:spPr bwMode="auto">
          <a:xfrm>
            <a:off x="6499225" y="1428750"/>
            <a:ext cx="285750" cy="52149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latinLnBrk="0"/>
            <a:endParaRPr kumimoji="0" lang="ko-KR" altLang="en-US" sz="1800" b="0"/>
          </a:p>
        </p:txBody>
      </p:sp>
      <p:sp>
        <p:nvSpPr>
          <p:cNvPr id="51205" name="Text Box 21"/>
          <p:cNvSpPr txBox="1">
            <a:spLocks noChangeArrowheads="1"/>
          </p:cNvSpPr>
          <p:nvPr/>
        </p:nvSpPr>
        <p:spPr bwMode="auto">
          <a:xfrm>
            <a:off x="1666852" y="260350"/>
            <a:ext cx="6929486" cy="66971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tIns="19080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  <a:cs typeface="Times New Roman" pitchFamily="18" charset="0"/>
              </a:rPr>
              <a:t>Spatial Profiles </a:t>
            </a: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  <a:cs typeface="Times New Roman" pitchFamily="18" charset="0"/>
              </a:rPr>
              <a:t>for all 12 pump beams</a:t>
            </a:r>
            <a:endParaRPr lang="en-US" altLang="ko-KR" sz="2800" dirty="0">
              <a:solidFill>
                <a:schemeClr val="bg1"/>
              </a:solidFill>
              <a:latin typeface="Times New Roman" pitchFamily="18" charset="0"/>
              <a:ea typeface="HY견고딕" pitchFamily="18" charset="-127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80798" y="1214438"/>
            <a:ext cx="8101265" cy="4925218"/>
            <a:chOff x="780798" y="1214438"/>
            <a:chExt cx="8101265" cy="4925218"/>
          </a:xfrm>
        </p:grpSpPr>
        <p:pic>
          <p:nvPicPr>
            <p:cNvPr id="51207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41938" y="1620838"/>
              <a:ext cx="1560513" cy="143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8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51463" y="3165476"/>
              <a:ext cx="1508125" cy="143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9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53051" y="4710906"/>
              <a:ext cx="1525587" cy="141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0" name="그림 10" descr="7.74J-leg11.bmp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66876" y="1624013"/>
              <a:ext cx="1576387" cy="143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1" name="그림 24" descr="7.88J-leg12.bmp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66876" y="3170239"/>
              <a:ext cx="1573212" cy="143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2" name="그림 26" descr="7.56J-leg13.bmp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66876" y="4702968"/>
              <a:ext cx="1571625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3" name="그림 2" descr="7.59J-leg21.bmp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24251" y="1627188"/>
              <a:ext cx="1571625" cy="142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4" name="그림 4" descr="7.75J-leg22.bmp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24251" y="3171032"/>
              <a:ext cx="1571625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5" name="그림 7" descr="7.62J-leg23.bmp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524251" y="4702968"/>
              <a:ext cx="1571625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6" name="그림 3" descr="7.5J_leg42.bmp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132638" y="3163095"/>
              <a:ext cx="1581150" cy="144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7" name="그림 5" descr="7J-leg41.bmp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142163" y="1618457"/>
              <a:ext cx="1587500" cy="144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8" name="그림 10" descr="7.46J_leg43.bmp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132638" y="4695031"/>
              <a:ext cx="1581150" cy="144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9" name="모서리가 둥근 직사각형 16"/>
            <p:cNvSpPr>
              <a:spLocks noChangeArrowheads="1"/>
            </p:cNvSpPr>
            <p:nvPr/>
          </p:nvSpPr>
          <p:spPr bwMode="auto">
            <a:xfrm rot="16200000">
              <a:off x="5024438" y="-596899"/>
              <a:ext cx="142875" cy="74295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latinLnBrk="0"/>
              <a:endParaRPr kumimoji="0" lang="ko-KR" altLang="en-US" sz="1800" b="0"/>
            </a:p>
          </p:txBody>
        </p:sp>
        <p:sp>
          <p:nvSpPr>
            <p:cNvPr id="51220" name="모서리가 둥근 직사각형 18"/>
            <p:cNvSpPr>
              <a:spLocks noChangeArrowheads="1"/>
            </p:cNvSpPr>
            <p:nvPr/>
          </p:nvSpPr>
          <p:spPr bwMode="auto">
            <a:xfrm rot="16200000">
              <a:off x="5024452" y="1000111"/>
              <a:ext cx="142875" cy="728665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latinLnBrk="0"/>
              <a:endParaRPr kumimoji="0" lang="ko-KR" altLang="en-US" sz="1800" b="0"/>
            </a:p>
          </p:txBody>
        </p:sp>
        <p:sp>
          <p:nvSpPr>
            <p:cNvPr id="51221" name="Text Box 26"/>
            <p:cNvSpPr txBox="1">
              <a:spLocks noChangeArrowheads="1"/>
            </p:cNvSpPr>
            <p:nvPr/>
          </p:nvSpPr>
          <p:spPr bwMode="auto">
            <a:xfrm>
              <a:off x="1725613" y="1214438"/>
              <a:ext cx="1727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0">
                  <a:cs typeface="Arial" pitchFamily="34" charset="0"/>
                </a:rPr>
                <a:t>1</a:t>
              </a:r>
              <a:r>
                <a:rPr lang="en-US" altLang="ko-KR" sz="1600" b="0" baseline="30000">
                  <a:cs typeface="Arial" pitchFamily="34" charset="0"/>
                </a:rPr>
                <a:t>st</a:t>
              </a:r>
              <a:r>
                <a:rPr lang="en-US" altLang="ko-KR" sz="1600" b="0">
                  <a:cs typeface="Arial" pitchFamily="34" charset="0"/>
                </a:rPr>
                <a:t> pump laser</a:t>
              </a:r>
            </a:p>
          </p:txBody>
        </p:sp>
        <p:sp>
          <p:nvSpPr>
            <p:cNvPr id="51222" name="Text Box 26"/>
            <p:cNvSpPr txBox="1">
              <a:spLocks noChangeArrowheads="1"/>
            </p:cNvSpPr>
            <p:nvPr/>
          </p:nvSpPr>
          <p:spPr bwMode="auto">
            <a:xfrm>
              <a:off x="3524251" y="1214438"/>
              <a:ext cx="1727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0">
                  <a:cs typeface="Arial" pitchFamily="34" charset="0"/>
                </a:rPr>
                <a:t>2</a:t>
              </a:r>
              <a:r>
                <a:rPr lang="en-US" altLang="ko-KR" sz="1600" b="0" baseline="30000">
                  <a:cs typeface="Arial" pitchFamily="34" charset="0"/>
                </a:rPr>
                <a:t>nd</a:t>
              </a:r>
              <a:r>
                <a:rPr lang="en-US" altLang="ko-KR" sz="1600" b="0">
                  <a:cs typeface="Arial" pitchFamily="34" charset="0"/>
                </a:rPr>
                <a:t>  pump laser</a:t>
              </a:r>
            </a:p>
          </p:txBody>
        </p:sp>
        <p:sp>
          <p:nvSpPr>
            <p:cNvPr id="51223" name="Text Box 26"/>
            <p:cNvSpPr txBox="1">
              <a:spLocks noChangeArrowheads="1"/>
            </p:cNvSpPr>
            <p:nvPr/>
          </p:nvSpPr>
          <p:spPr bwMode="auto">
            <a:xfrm>
              <a:off x="5368926" y="1214438"/>
              <a:ext cx="1727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0">
                  <a:cs typeface="Arial" pitchFamily="34" charset="0"/>
                </a:rPr>
                <a:t>3</a:t>
              </a:r>
              <a:r>
                <a:rPr lang="en-US" altLang="ko-KR" sz="1600" b="0" baseline="30000">
                  <a:cs typeface="Arial" pitchFamily="34" charset="0"/>
                </a:rPr>
                <a:t>rd</a:t>
              </a:r>
              <a:r>
                <a:rPr lang="en-US" altLang="ko-KR" sz="1600" b="0">
                  <a:cs typeface="Arial" pitchFamily="34" charset="0"/>
                </a:rPr>
                <a:t> pump laser</a:t>
              </a:r>
            </a:p>
          </p:txBody>
        </p:sp>
        <p:sp>
          <p:nvSpPr>
            <p:cNvPr id="51224" name="Text Box 26"/>
            <p:cNvSpPr txBox="1">
              <a:spLocks noChangeArrowheads="1"/>
            </p:cNvSpPr>
            <p:nvPr/>
          </p:nvSpPr>
          <p:spPr bwMode="auto">
            <a:xfrm>
              <a:off x="7154863" y="1214438"/>
              <a:ext cx="1727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0" dirty="0">
                  <a:cs typeface="Arial" pitchFamily="34" charset="0"/>
                </a:rPr>
                <a:t>4</a:t>
              </a:r>
              <a:r>
                <a:rPr lang="en-US" altLang="ko-KR" sz="1600" b="0" baseline="30000" dirty="0">
                  <a:cs typeface="Arial" pitchFamily="34" charset="0"/>
                </a:rPr>
                <a:t>th</a:t>
              </a:r>
              <a:r>
                <a:rPr lang="en-US" altLang="ko-KR" sz="1600" b="0" dirty="0">
                  <a:cs typeface="Arial" pitchFamily="34" charset="0"/>
                </a:rPr>
                <a:t>  pump laser</a:t>
              </a:r>
            </a:p>
          </p:txBody>
        </p:sp>
        <p:sp>
          <p:nvSpPr>
            <p:cNvPr id="51225" name="TextBox 23"/>
            <p:cNvSpPr txBox="1">
              <a:spLocks noChangeArrowheads="1"/>
            </p:cNvSpPr>
            <p:nvPr/>
          </p:nvSpPr>
          <p:spPr bwMode="auto">
            <a:xfrm>
              <a:off x="783973" y="2171492"/>
              <a:ext cx="8114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 b="0">
                  <a:cs typeface="Arial" pitchFamily="34" charset="0"/>
                </a:rPr>
                <a:t>Leg #1</a:t>
              </a:r>
              <a:endParaRPr lang="ko-KR" altLang="en-US" sz="1600" b="0">
                <a:cs typeface="Arial" pitchFamily="34" charset="0"/>
              </a:endParaRPr>
            </a:p>
          </p:txBody>
        </p:sp>
        <p:sp>
          <p:nvSpPr>
            <p:cNvPr id="51226" name="TextBox 24"/>
            <p:cNvSpPr txBox="1">
              <a:spLocks noChangeArrowheads="1"/>
            </p:cNvSpPr>
            <p:nvPr/>
          </p:nvSpPr>
          <p:spPr bwMode="auto">
            <a:xfrm>
              <a:off x="780798" y="3716130"/>
              <a:ext cx="8114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 b="0">
                  <a:cs typeface="Arial" pitchFamily="34" charset="0"/>
                </a:rPr>
                <a:t>Leg #2</a:t>
              </a:r>
              <a:endParaRPr lang="ko-KR" altLang="en-US" sz="1600" b="0">
                <a:cs typeface="Arial" pitchFamily="34" charset="0"/>
              </a:endParaRPr>
            </a:p>
          </p:txBody>
        </p:sp>
        <p:sp>
          <p:nvSpPr>
            <p:cNvPr id="51227" name="TextBox 25"/>
            <p:cNvSpPr txBox="1">
              <a:spLocks noChangeArrowheads="1"/>
            </p:cNvSpPr>
            <p:nvPr/>
          </p:nvSpPr>
          <p:spPr bwMode="auto">
            <a:xfrm>
              <a:off x="780798" y="5248066"/>
              <a:ext cx="8114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 b="0">
                  <a:cs typeface="Arial" pitchFamily="34" charset="0"/>
                </a:rPr>
                <a:t>Leg #3</a:t>
              </a:r>
              <a:endParaRPr lang="ko-KR" altLang="en-US" sz="1600" b="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5095876" y="4143380"/>
            <a:ext cx="3881869" cy="21431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178" name="Text Box 9"/>
          <p:cNvSpPr txBox="1">
            <a:spLocks noChangeArrowheads="1"/>
          </p:cNvSpPr>
          <p:nvPr/>
        </p:nvSpPr>
        <p:spPr bwMode="auto">
          <a:xfrm>
            <a:off x="1809759" y="255588"/>
            <a:ext cx="6786579" cy="66971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tIns="19080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Output Performances </a:t>
            </a: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of </a:t>
            </a: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pump </a:t>
            </a: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laser</a:t>
            </a:r>
          </a:p>
        </p:txBody>
      </p:sp>
      <p:sp>
        <p:nvSpPr>
          <p:cNvPr id="50179" name="TextBox 8"/>
          <p:cNvSpPr txBox="1">
            <a:spLocks noChangeArrowheads="1"/>
          </p:cNvSpPr>
          <p:nvPr/>
        </p:nvSpPr>
        <p:spPr bwMode="auto">
          <a:xfrm>
            <a:off x="1955796" y="1138238"/>
            <a:ext cx="1609725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/>
              <a:t>Pulse duration</a:t>
            </a:r>
            <a:endParaRPr lang="ko-KR" altLang="en-US" sz="1600"/>
          </a:p>
        </p:txBody>
      </p:sp>
      <p:sp>
        <p:nvSpPr>
          <p:cNvPr id="50180" name="TextBox 10"/>
          <p:cNvSpPr txBox="1">
            <a:spLocks noChangeArrowheads="1"/>
          </p:cNvSpPr>
          <p:nvPr/>
        </p:nvSpPr>
        <p:spPr bwMode="auto">
          <a:xfrm>
            <a:off x="1822446" y="3786188"/>
            <a:ext cx="1839912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/>
              <a:t>Pointing stability</a:t>
            </a:r>
            <a:endParaRPr lang="ko-KR" altLang="en-US" sz="1600" dirty="0"/>
          </a:p>
        </p:txBody>
      </p:sp>
      <p:grpSp>
        <p:nvGrpSpPr>
          <p:cNvPr id="50181" name="Group 16"/>
          <p:cNvGrpSpPr>
            <a:grpSpLocks/>
          </p:cNvGrpSpPr>
          <p:nvPr/>
        </p:nvGrpSpPr>
        <p:grpSpPr bwMode="auto">
          <a:xfrm>
            <a:off x="1141408" y="1500188"/>
            <a:ext cx="3240088" cy="2243137"/>
            <a:chOff x="809596" y="1500174"/>
            <a:chExt cx="3240087" cy="2243137"/>
          </a:xfrm>
        </p:grpSpPr>
        <p:pic>
          <p:nvPicPr>
            <p:cNvPr id="50190" name="그림 5" descr="LeCroy1.bmp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09596" y="1500174"/>
              <a:ext cx="3240087" cy="2243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1" name="TextBox 9"/>
            <p:cNvSpPr txBox="1">
              <a:spLocks noChangeArrowheads="1"/>
            </p:cNvSpPr>
            <p:nvPr/>
          </p:nvSpPr>
          <p:spPr bwMode="auto">
            <a:xfrm>
              <a:off x="3002352" y="2296252"/>
              <a:ext cx="708848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/>
                <a:t>31 ns</a:t>
              </a:r>
              <a:endParaRPr lang="ko-KR" altLang="en-US" sz="1600"/>
            </a:p>
          </p:txBody>
        </p:sp>
        <p:cxnSp>
          <p:nvCxnSpPr>
            <p:cNvPr id="50192" name="Straight Arrow Connector 12"/>
            <p:cNvCxnSpPr>
              <a:cxnSpLocks noChangeShapeType="1"/>
            </p:cNvCxnSpPr>
            <p:nvPr/>
          </p:nvCxnSpPr>
          <p:spPr bwMode="auto">
            <a:xfrm>
              <a:off x="1748984" y="2457530"/>
              <a:ext cx="35719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0193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2611587" y="2466297"/>
              <a:ext cx="35719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50182" name="Group 19"/>
          <p:cNvGrpSpPr>
            <a:grpSpLocks/>
          </p:cNvGrpSpPr>
          <p:nvPr/>
        </p:nvGrpSpPr>
        <p:grpSpPr bwMode="auto">
          <a:xfrm>
            <a:off x="5095875" y="1071546"/>
            <a:ext cx="3887788" cy="2706687"/>
            <a:chOff x="5095876" y="2357430"/>
            <a:chExt cx="3887788" cy="2706690"/>
          </a:xfrm>
        </p:grpSpPr>
        <p:sp>
          <p:nvSpPr>
            <p:cNvPr id="50186" name="TextBox 15"/>
            <p:cNvSpPr txBox="1">
              <a:spLocks noChangeArrowheads="1"/>
            </p:cNvSpPr>
            <p:nvPr/>
          </p:nvSpPr>
          <p:spPr bwMode="auto">
            <a:xfrm>
              <a:off x="6382341" y="2357430"/>
              <a:ext cx="1713931" cy="33855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 dirty="0"/>
                <a:t>Energy stability</a:t>
              </a:r>
              <a:endParaRPr lang="ko-KR" altLang="en-US" sz="1600" dirty="0"/>
            </a:p>
          </p:txBody>
        </p:sp>
        <p:grpSp>
          <p:nvGrpSpPr>
            <p:cNvPr id="50187" name="Group 18"/>
            <p:cNvGrpSpPr>
              <a:grpSpLocks/>
            </p:cNvGrpSpPr>
            <p:nvPr/>
          </p:nvGrpSpPr>
          <p:grpSpPr bwMode="auto">
            <a:xfrm>
              <a:off x="5095876" y="2714620"/>
              <a:ext cx="3887788" cy="2349500"/>
              <a:chOff x="5095876" y="2714620"/>
              <a:chExt cx="3887788" cy="2349500"/>
            </a:xfrm>
          </p:grpSpPr>
          <p:pic>
            <p:nvPicPr>
              <p:cNvPr id="50188" name="그림 10" descr="long-term test _sys1_leg3.bmp"/>
              <p:cNvPicPr>
                <a:picLocks noChangeAspect="1"/>
              </p:cNvPicPr>
              <p:nvPr/>
            </p:nvPicPr>
            <p:blipFill>
              <a:blip r:embed="rId3"/>
              <a:srcRect l="16493" t="21426" b="5638"/>
              <a:stretch>
                <a:fillRect/>
              </a:stretch>
            </p:blipFill>
            <p:spPr bwMode="auto">
              <a:xfrm>
                <a:off x="5095876" y="2714620"/>
                <a:ext cx="3887788" cy="234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189" name="TextBox 9"/>
              <p:cNvSpPr txBox="1">
                <a:spLocks noChangeArrowheads="1"/>
              </p:cNvSpPr>
              <p:nvPr/>
            </p:nvSpPr>
            <p:spPr bwMode="auto">
              <a:xfrm>
                <a:off x="5999254" y="3874636"/>
                <a:ext cx="233568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latinLnBrk="0"/>
                <a:r>
                  <a:rPr kumimoji="0" lang="en-US" altLang="ko-KR" sz="1600" b="0">
                    <a:cs typeface="Arial" pitchFamily="34" charset="0"/>
                  </a:rPr>
                  <a:t>&lt;1.2 %(rms) for 8 hours</a:t>
                </a:r>
              </a:p>
            </p:txBody>
          </p:sp>
        </p:grpSp>
      </p:grpSp>
      <p:grpSp>
        <p:nvGrpSpPr>
          <p:cNvPr id="50183" name="Group 17"/>
          <p:cNvGrpSpPr>
            <a:grpSpLocks/>
          </p:cNvGrpSpPr>
          <p:nvPr/>
        </p:nvGrpSpPr>
        <p:grpSpPr bwMode="auto">
          <a:xfrm>
            <a:off x="1141408" y="4143375"/>
            <a:ext cx="3201988" cy="2182813"/>
            <a:chOff x="809596" y="4143380"/>
            <a:chExt cx="3201987" cy="2182813"/>
          </a:xfrm>
        </p:grpSpPr>
        <p:pic>
          <p:nvPicPr>
            <p:cNvPr id="50184" name="그림 8" descr="beam pointing.bmp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9596" y="4143380"/>
              <a:ext cx="3201987" cy="2182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5" name="TextBox 7"/>
            <p:cNvSpPr txBox="1">
              <a:spLocks noChangeArrowheads="1"/>
            </p:cNvSpPr>
            <p:nvPr/>
          </p:nvSpPr>
          <p:spPr bwMode="auto">
            <a:xfrm>
              <a:off x="1713152" y="5286388"/>
              <a:ext cx="2286016" cy="2616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0"/>
              <a:r>
                <a:rPr kumimoji="0" lang="en-US" altLang="ko-KR" sz="1100" b="0">
                  <a:cs typeface="Arial" pitchFamily="34" charset="0"/>
                </a:rPr>
                <a:t>X-axis: 4.6 µrad, Y-axis: 5.7 µrad</a:t>
              </a:r>
              <a:endParaRPr kumimoji="0" lang="ko-KR" altLang="en-US" sz="1100" b="0"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13318" y="4429132"/>
            <a:ext cx="39116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/>
                <a:cs typeface="Times New Roman"/>
              </a:rPr>
              <a:t>▪  </a:t>
            </a:r>
            <a:r>
              <a:rPr lang="en-US" altLang="ko-KR" dirty="0" smtClean="0"/>
              <a:t>Small diameter </a:t>
            </a:r>
          </a:p>
          <a:p>
            <a:r>
              <a:rPr lang="en-US" altLang="ko-KR" dirty="0" smtClean="0">
                <a:latin typeface="Times New Roman"/>
                <a:cs typeface="Times New Roman"/>
              </a:rPr>
              <a:t>▪ </a:t>
            </a:r>
            <a:r>
              <a:rPr lang="en-US" altLang="ko-KR" dirty="0" smtClean="0">
                <a:latin typeface="Times New Roman"/>
                <a:cs typeface="Times New Roman"/>
              </a:rPr>
              <a:t> </a:t>
            </a:r>
            <a:r>
              <a:rPr lang="en-US" altLang="ko-KR" dirty="0" smtClean="0"/>
              <a:t>Large number of </a:t>
            </a:r>
            <a:r>
              <a:rPr lang="en-US" altLang="ko-KR" dirty="0" err="1" smtClean="0"/>
              <a:t>beamlines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-  make the laser system faster</a:t>
            </a:r>
          </a:p>
          <a:p>
            <a:r>
              <a:rPr lang="en-US" altLang="ko-KR" dirty="0" smtClean="0"/>
              <a:t>-  improve the beam profile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81760" y="3804826"/>
            <a:ext cx="134524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Advantages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1309662" y="295275"/>
            <a:ext cx="7929618" cy="66971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tIns="19080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80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Fluorescence Image on Ti:sapphire Crystal</a:t>
            </a:r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704850" y="1057275"/>
            <a:ext cx="8712200" cy="5778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tIns="19080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200" b="0">
                <a:solidFill>
                  <a:srgbClr val="0000FF"/>
                </a:solidFill>
                <a:ea typeface="HY견고딕" pitchFamily="18" charset="-127"/>
                <a:cs typeface="Arial" pitchFamily="34" charset="0"/>
              </a:rPr>
              <a:t>Total pump energy</a:t>
            </a:r>
            <a:r>
              <a:rPr lang="en-US" altLang="ko-KR" sz="2200" b="0">
                <a:solidFill>
                  <a:srgbClr val="000000"/>
                </a:solidFill>
                <a:ea typeface="HY견고딕" pitchFamily="18" charset="-127"/>
                <a:cs typeface="Arial" pitchFamily="34" charset="0"/>
              </a:rPr>
              <a:t> = 12 X 8 = </a:t>
            </a:r>
            <a:r>
              <a:rPr lang="en-US" altLang="ko-KR" sz="2200" b="0">
                <a:solidFill>
                  <a:srgbClr val="FF0000"/>
                </a:solidFill>
                <a:ea typeface="HY견고딕" pitchFamily="18" charset="-127"/>
                <a:cs typeface="Arial" pitchFamily="34" charset="0"/>
              </a:rPr>
              <a:t>96</a:t>
            </a:r>
            <a:r>
              <a:rPr lang="en-US" altLang="ko-KR" sz="2200" b="0">
                <a:solidFill>
                  <a:srgbClr val="000000"/>
                </a:solidFill>
                <a:ea typeface="HY견고딕" pitchFamily="18" charset="-127"/>
                <a:cs typeface="Arial" pitchFamily="34" charset="0"/>
              </a:rPr>
              <a:t> J, Pump beam diameter = 60 mm</a:t>
            </a:r>
            <a:endParaRPr lang="en-US" altLang="ko-KR" sz="2200" b="0">
              <a:solidFill>
                <a:schemeClr val="bg1"/>
              </a:solidFill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1281113" y="5851525"/>
            <a:ext cx="7056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0">
                <a:cs typeface="Arial" pitchFamily="34" charset="0"/>
              </a:rPr>
              <a:t>Summing up the fluorescence images from 12 pump beams</a:t>
            </a:r>
          </a:p>
        </p:txBody>
      </p:sp>
      <p:pic>
        <p:nvPicPr>
          <p:cNvPr id="52229" name="Picture 8" descr="그림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8313" y="1844675"/>
            <a:ext cx="3724275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ryst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92" y="1992311"/>
            <a:ext cx="4000528" cy="291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380968" y="1428736"/>
            <a:ext cx="385765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latinLnBrk="0" hangingPunct="0"/>
            <a:r>
              <a:rPr kumimoji="0" lang="en-US" altLang="ko-KR" sz="1800" b="0" dirty="0" smtClean="0">
                <a:solidFill>
                  <a:schemeClr val="accent4"/>
                </a:solidFill>
                <a:cs typeface="Arial" pitchFamily="34" charset="0"/>
              </a:rPr>
              <a:t>Design of </a:t>
            </a:r>
            <a:r>
              <a:rPr kumimoji="0" lang="en-US" altLang="ko-KR" sz="1800" b="0" dirty="0" err="1" smtClean="0">
                <a:solidFill>
                  <a:schemeClr val="accent4"/>
                </a:solidFill>
                <a:cs typeface="Arial" pitchFamily="34" charset="0"/>
              </a:rPr>
              <a:t>Ti:sapphire</a:t>
            </a:r>
            <a:r>
              <a:rPr kumimoji="0" lang="en-US" altLang="ko-KR" sz="1800" b="0" dirty="0" smtClean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kumimoji="0" lang="en-US" altLang="ko-KR" sz="1800" b="0" dirty="0">
                <a:solidFill>
                  <a:schemeClr val="accent4"/>
                </a:solidFill>
                <a:cs typeface="Arial" pitchFamily="34" charset="0"/>
              </a:rPr>
              <a:t>Crystal Mount</a:t>
            </a:r>
          </a:p>
        </p:txBody>
      </p:sp>
      <p:sp>
        <p:nvSpPr>
          <p:cNvPr id="53253" name="Rectangle 8"/>
          <p:cNvSpPr>
            <a:spLocks noChangeArrowheads="1"/>
          </p:cNvSpPr>
          <p:nvPr/>
        </p:nvSpPr>
        <p:spPr bwMode="auto">
          <a:xfrm>
            <a:off x="2095480" y="404813"/>
            <a:ext cx="614366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latinLnBrk="0" hangingPunct="0"/>
            <a:r>
              <a:rPr kumimoji="0"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Suppression of Parasitic </a:t>
            </a:r>
            <a:r>
              <a:rPr kumimoji="0" lang="en-US" altLang="ko-KR" sz="2800" dirty="0">
                <a:solidFill>
                  <a:schemeClr val="bg1"/>
                </a:solidFill>
                <a:latin typeface="Comic Sans MS" pitchFamily="66" charset="0"/>
              </a:rPr>
              <a:t>L</a:t>
            </a:r>
            <a:r>
              <a:rPr kumimoji="0"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asing</a:t>
            </a:r>
            <a:endParaRPr kumimoji="0" lang="en-US" altLang="ko-KR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Rectangle 5"/>
          <p:cNvSpPr>
            <a:spLocks noChangeAspect="1" noChangeArrowheads="1"/>
          </p:cNvSpPr>
          <p:nvPr/>
        </p:nvSpPr>
        <p:spPr bwMode="auto">
          <a:xfrm>
            <a:off x="4452935" y="1785926"/>
            <a:ext cx="5214974" cy="3495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4452934" y="1855805"/>
          <a:ext cx="5143538" cy="3359145"/>
        </p:xfrm>
        <a:graphic>
          <a:graphicData uri="http://schemas.openxmlformats.org/presentationml/2006/ole">
            <p:oleObj spid="_x0000_s132098" name="Graph" r:id="rId4" imgW="3915360" imgH="3077280" progId="">
              <p:embed/>
            </p:oleObj>
          </a:graphicData>
        </a:graphic>
      </p:graphicFrame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143932" y="2143116"/>
            <a:ext cx="1381100" cy="55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>
                <a:cs typeface="Arial" pitchFamily="34" charset="0"/>
              </a:rPr>
              <a:t>Pump beam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ko-KR" sz="1400">
                <a:cs typeface="Arial" pitchFamily="34" charset="0"/>
              </a:rPr>
              <a:t>IR seed beam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530" y="5000636"/>
            <a:ext cx="39136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Index matching fluid + Absorption dye</a:t>
            </a:r>
          </a:p>
          <a:p>
            <a:r>
              <a:rPr lang="en-US" altLang="ko-KR" sz="1600" dirty="0" smtClean="0"/>
              <a:t>-  Di-</a:t>
            </a:r>
            <a:r>
              <a:rPr lang="en-US" altLang="ko-KR" sz="1600" dirty="0" err="1" smtClean="0"/>
              <a:t>iodomethabe</a:t>
            </a:r>
            <a:r>
              <a:rPr lang="en-US" altLang="ko-KR" sz="1600" dirty="0" smtClean="0"/>
              <a:t> derivative for IMF</a:t>
            </a:r>
          </a:p>
          <a:p>
            <a:r>
              <a:rPr lang="en-US" altLang="ko-KR" sz="1600" dirty="0" smtClean="0"/>
              <a:t>    (nominal index = 1.76)</a:t>
            </a:r>
          </a:p>
          <a:p>
            <a:r>
              <a:rPr lang="en-US" altLang="ko-KR" sz="1600" dirty="0" smtClean="0"/>
              <a:t>-  HITC-iodide for Laser dye</a:t>
            </a:r>
            <a:endParaRPr lang="ko-KR" altLang="en-US" sz="1600" dirty="0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349906" y="1488032"/>
            <a:ext cx="3960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b="0" dirty="0" smtClean="0">
                <a:solidFill>
                  <a:schemeClr val="accent4"/>
                </a:solidFill>
                <a:cs typeface="Arial" pitchFamily="34" charset="0"/>
              </a:rPr>
              <a:t>Control </a:t>
            </a:r>
            <a:r>
              <a:rPr lang="en-US" altLang="ko-KR" sz="1800" b="0" dirty="0">
                <a:solidFill>
                  <a:schemeClr val="accent4"/>
                </a:solidFill>
                <a:cs typeface="Arial" pitchFamily="34" charset="0"/>
              </a:rPr>
              <a:t>of Time </a:t>
            </a:r>
            <a:r>
              <a:rPr lang="en-US" altLang="ko-KR" sz="1800" b="0" dirty="0" smtClean="0">
                <a:solidFill>
                  <a:schemeClr val="accent4"/>
                </a:solidFill>
                <a:cs typeface="Arial" pitchFamily="34" charset="0"/>
              </a:rPr>
              <a:t>Delay </a:t>
            </a:r>
            <a:endParaRPr lang="en-US" altLang="ko-KR" sz="1800" b="0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492782" y="5415993"/>
            <a:ext cx="39608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ko-KR" sz="1600" dirty="0">
                <a:solidFill>
                  <a:schemeClr val="accent4"/>
                </a:solidFill>
                <a:cs typeface="Arial" pitchFamily="34" charset="0"/>
              </a:rPr>
              <a:t>Precise Control of Time </a:t>
            </a:r>
            <a:r>
              <a:rPr lang="en-US" altLang="ko-KR" sz="1600" dirty="0" smtClean="0">
                <a:solidFill>
                  <a:schemeClr val="accent4"/>
                </a:solidFill>
                <a:cs typeface="Arial" pitchFamily="34" charset="0"/>
              </a:rPr>
              <a:t>delay between </a:t>
            </a:r>
            <a:r>
              <a:rPr lang="en-US" altLang="ko-KR" sz="1600" dirty="0">
                <a:solidFill>
                  <a:srgbClr val="0000FF"/>
                </a:solidFill>
                <a:cs typeface="Arial" pitchFamily="34" charset="0"/>
              </a:rPr>
              <a:t>Pump</a:t>
            </a:r>
            <a:r>
              <a:rPr lang="en-US" altLang="ko-KR" sz="1600" dirty="0">
                <a:solidFill>
                  <a:schemeClr val="accent4"/>
                </a:solidFill>
                <a:cs typeface="Arial" pitchFamily="34" charset="0"/>
              </a:rPr>
              <a:t> and </a:t>
            </a:r>
            <a:r>
              <a:rPr lang="en-US" altLang="ko-KR" sz="1600" dirty="0" smtClean="0">
                <a:solidFill>
                  <a:srgbClr val="FF0000"/>
                </a:solidFill>
                <a:cs typeface="Arial" pitchFamily="34" charset="0"/>
              </a:rPr>
              <a:t>IR seed</a:t>
            </a:r>
            <a:r>
              <a:rPr lang="en-US" altLang="ko-KR" sz="1600" dirty="0" smtClean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chemeClr val="accent4"/>
                </a:solidFill>
                <a:cs typeface="Arial" pitchFamily="34" charset="0"/>
              </a:rPr>
              <a:t>beam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7810520" y="2285992"/>
            <a:ext cx="360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810520" y="2534531"/>
            <a:ext cx="360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25622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1352550" y="2011363"/>
          <a:ext cx="6311900" cy="4730750"/>
        </p:xfrm>
        <a:graphic>
          <a:graphicData uri="http://schemas.openxmlformats.org/presentationml/2006/ole">
            <p:oleObj spid="_x0000_s6146" name="Graph" r:id="rId3" imgW="3968640" imgH="3163680" progId="">
              <p:embed/>
            </p:oleObj>
          </a:graphicData>
        </a:graphic>
      </p:graphicFrame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1738290" y="260350"/>
            <a:ext cx="6308750" cy="66971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tIns="19080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Spectrum in the booster amplifier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576513" y="3638550"/>
            <a:ext cx="1944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800" b="0">
                <a:solidFill>
                  <a:schemeClr val="hlink"/>
                </a:solidFill>
                <a:latin typeface="Comic Sans MS" pitchFamily="66" charset="0"/>
              </a:rPr>
              <a:t>Before amplification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5961063" y="2565400"/>
            <a:ext cx="1800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800" b="0">
                <a:solidFill>
                  <a:srgbClr val="FF0000"/>
                </a:solidFill>
                <a:latin typeface="Comic Sans MS" pitchFamily="66" charset="0"/>
              </a:rPr>
              <a:t>After amplification</a:t>
            </a:r>
          </a:p>
        </p:txBody>
      </p:sp>
      <p:sp>
        <p:nvSpPr>
          <p:cNvPr id="6151" name="Text Box 11"/>
          <p:cNvSpPr txBox="1">
            <a:spLocks noChangeArrowheads="1"/>
          </p:cNvSpPr>
          <p:nvPr/>
        </p:nvSpPr>
        <p:spPr bwMode="auto">
          <a:xfrm>
            <a:off x="919163" y="1346200"/>
            <a:ext cx="33131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200">
                <a:latin typeface="Comic Sans MS" pitchFamily="66" charset="0"/>
              </a:rPr>
              <a:t>Gain narrowing </a:t>
            </a:r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4594225" y="1119188"/>
            <a:ext cx="4895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200" b="0">
                <a:latin typeface="Comic Sans MS" pitchFamily="66" charset="0"/>
              </a:rPr>
              <a:t>Spectral amplitude modulation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ko-KR" sz="2200" b="0">
                <a:latin typeface="Comic Sans MS" pitchFamily="66" charset="0"/>
              </a:rPr>
              <a:t>by AOPDF (Dazzler, Fastlite)</a:t>
            </a:r>
          </a:p>
        </p:txBody>
      </p:sp>
      <p:sp>
        <p:nvSpPr>
          <p:cNvPr id="6153" name="AutoShape 13"/>
          <p:cNvSpPr>
            <a:spLocks noChangeArrowheads="1"/>
          </p:cNvSpPr>
          <p:nvPr/>
        </p:nvSpPr>
        <p:spPr bwMode="auto">
          <a:xfrm>
            <a:off x="4160838" y="1268413"/>
            <a:ext cx="360362" cy="576262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2233613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4876800" y="1255713"/>
          <a:ext cx="5019675" cy="3940175"/>
        </p:xfrm>
        <a:graphic>
          <a:graphicData uri="http://schemas.openxmlformats.org/presentationml/2006/ole">
            <p:oleObj spid="_x0000_s5122" name="Graph" r:id="rId3" imgW="3961440" imgH="3134880" progId="">
              <p:embed/>
            </p:oleObj>
          </a:graphicData>
        </a:graphic>
      </p:graphicFrame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0" y="2233613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165101" y="1290638"/>
          <a:ext cx="4906963" cy="3949700"/>
        </p:xfrm>
        <a:graphic>
          <a:graphicData uri="http://schemas.openxmlformats.org/presentationml/2006/ole">
            <p:oleObj spid="_x0000_s5123" name="Graph" r:id="rId4" imgW="3955680" imgH="3185280" progId="">
              <p:embed/>
            </p:oleObj>
          </a:graphicData>
        </a:graphic>
      </p:graphicFrame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1568474" y="260350"/>
            <a:ext cx="6884988" cy="6699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tIns="19080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Output Energy </a:t>
            </a: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from </a:t>
            </a: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Booster Amplifier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84189" y="5286388"/>
            <a:ext cx="4683125" cy="584775"/>
            <a:chOff x="460439" y="5286388"/>
            <a:chExt cx="4683125" cy="584775"/>
          </a:xfrm>
        </p:grpSpPr>
        <p:sp>
          <p:nvSpPr>
            <p:cNvPr id="5127" name="Text Box 10"/>
            <p:cNvSpPr txBox="1">
              <a:spLocks noChangeArrowheads="1"/>
            </p:cNvSpPr>
            <p:nvPr/>
          </p:nvSpPr>
          <p:spPr bwMode="auto">
            <a:xfrm>
              <a:off x="460439" y="5286388"/>
              <a:ext cx="46831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dirty="0">
                  <a:cs typeface="Arial" pitchFamily="34" charset="0"/>
                </a:rPr>
                <a:t>Experimental </a:t>
              </a:r>
              <a:r>
                <a:rPr lang="en-US" altLang="ko-KR" sz="1600" dirty="0" smtClean="0">
                  <a:cs typeface="Arial" pitchFamily="34" charset="0"/>
                </a:rPr>
                <a:t>(   </a:t>
              </a:r>
              <a:r>
                <a:rPr lang="en-US" altLang="ko-KR" sz="1600" dirty="0">
                  <a:cs typeface="Arial" pitchFamily="34" charset="0"/>
                </a:rPr>
                <a:t>) and calculated ( </a:t>
              </a:r>
              <a:r>
                <a:rPr lang="en-US" altLang="ko-KR" sz="1600" dirty="0" smtClean="0">
                  <a:cs typeface="Arial" pitchFamily="34" charset="0"/>
                </a:rPr>
                <a:t>  </a:t>
              </a:r>
              <a:r>
                <a:rPr lang="en-US" altLang="ko-KR" sz="1600" dirty="0">
                  <a:cs typeface="Arial" pitchFamily="34" charset="0"/>
                </a:rPr>
                <a:t>) output energies (Frantz-</a:t>
              </a:r>
              <a:r>
                <a:rPr lang="en-US" altLang="ko-KR" sz="1600" dirty="0" err="1">
                  <a:cs typeface="Arial" pitchFamily="34" charset="0"/>
                </a:rPr>
                <a:t>Nodvic</a:t>
              </a:r>
              <a:r>
                <a:rPr lang="en-US" altLang="ko-KR" sz="1600" dirty="0">
                  <a:cs typeface="Arial" pitchFamily="34" charset="0"/>
                </a:rPr>
                <a:t> simulation)</a:t>
              </a:r>
            </a:p>
          </p:txBody>
        </p:sp>
        <p:sp>
          <p:nvSpPr>
            <p:cNvPr id="5128" name="Oval 11"/>
            <p:cNvSpPr>
              <a:spLocks noChangeArrowheads="1"/>
            </p:cNvSpPr>
            <p:nvPr/>
          </p:nvSpPr>
          <p:spPr bwMode="auto">
            <a:xfrm>
              <a:off x="1962850" y="5407025"/>
              <a:ext cx="144463" cy="1444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cs typeface="Arial" pitchFamily="34" charset="0"/>
              </a:endParaRPr>
            </a:p>
          </p:txBody>
        </p:sp>
        <p:sp>
          <p:nvSpPr>
            <p:cNvPr id="5129" name="AutoShape 12"/>
            <p:cNvSpPr>
              <a:spLocks noChangeArrowheads="1"/>
            </p:cNvSpPr>
            <p:nvPr/>
          </p:nvSpPr>
          <p:spPr bwMode="auto">
            <a:xfrm>
              <a:off x="3796538" y="5399088"/>
              <a:ext cx="144462" cy="144462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>
                <a:cs typeface="Arial" pitchFamily="34" charset="0"/>
              </a:endParaRPr>
            </a:p>
          </p:txBody>
        </p:sp>
      </p:grpSp>
      <p:sp>
        <p:nvSpPr>
          <p:cNvPr id="5130" name="Text Box 13"/>
          <p:cNvSpPr txBox="1">
            <a:spLocks noChangeArrowheads="1"/>
          </p:cNvSpPr>
          <p:nvPr/>
        </p:nvSpPr>
        <p:spPr bwMode="auto">
          <a:xfrm>
            <a:off x="5729288" y="5238750"/>
            <a:ext cx="3832225" cy="58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>
                <a:cs typeface="Arial" pitchFamily="34" charset="0"/>
              </a:rPr>
              <a:t>Output energies measured at 0.1 Hz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ko-KR" sz="1600">
                <a:cs typeface="Arial" pitchFamily="34" charset="0"/>
              </a:rPr>
              <a:t>E</a:t>
            </a:r>
            <a:r>
              <a:rPr lang="en-US" altLang="ko-KR" sz="1600" baseline="-25000">
                <a:cs typeface="Arial" pitchFamily="34" charset="0"/>
              </a:rPr>
              <a:t>ave</a:t>
            </a:r>
            <a:r>
              <a:rPr lang="en-US" altLang="ko-KR" sz="1600">
                <a:cs typeface="Arial" pitchFamily="34" charset="0"/>
              </a:rPr>
              <a:t> = 46.3 J  (</a:t>
            </a:r>
            <a:r>
              <a:rPr lang="en-US" altLang="ko-KR" sz="1600">
                <a:solidFill>
                  <a:srgbClr val="FF0000"/>
                </a:solidFill>
                <a:cs typeface="Arial" pitchFamily="34" charset="0"/>
              </a:rPr>
              <a:t>0.53% RMS</a:t>
            </a:r>
            <a:r>
              <a:rPr lang="en-US" altLang="ko-KR" sz="1600">
                <a:cs typeface="Arial" pitchFamily="34" charset="0"/>
              </a:rPr>
              <a:t>)</a:t>
            </a:r>
          </a:p>
        </p:txBody>
      </p:sp>
      <p:cxnSp>
        <p:nvCxnSpPr>
          <p:cNvPr id="5131" name="Straight Arrow Connector 12"/>
          <p:cNvCxnSpPr>
            <a:cxnSpLocks noChangeShapeType="1"/>
          </p:cNvCxnSpPr>
          <p:nvPr/>
        </p:nvCxnSpPr>
        <p:spPr bwMode="auto">
          <a:xfrm>
            <a:off x="3524251" y="1857375"/>
            <a:ext cx="857250" cy="158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5132" name="TextBox 10"/>
          <p:cNvSpPr txBox="1">
            <a:spLocks noChangeArrowheads="1"/>
          </p:cNvSpPr>
          <p:nvPr/>
        </p:nvSpPr>
        <p:spPr bwMode="auto">
          <a:xfrm>
            <a:off x="3086101" y="1673225"/>
            <a:ext cx="63341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FF0000"/>
                </a:solidFill>
              </a:rPr>
              <a:t>47 J</a:t>
            </a:r>
            <a:endParaRPr lang="ko-KR" altLang="en-US" sz="18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5744" y="3071810"/>
            <a:ext cx="633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0000FF"/>
                </a:solidFill>
              </a:rPr>
              <a:t>96 J</a:t>
            </a:r>
            <a:endParaRPr lang="ko-KR" altLang="en-US" sz="18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2"/>
          <p:cNvCxnSpPr>
            <a:cxnSpLocks noChangeShapeType="1"/>
          </p:cNvCxnSpPr>
          <p:nvPr/>
        </p:nvCxnSpPr>
        <p:spPr bwMode="auto">
          <a:xfrm rot="16200000">
            <a:off x="4167979" y="2570947"/>
            <a:ext cx="857250" cy="15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1102_조감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l="9018" t="29124" r="15439" b="22338"/>
          <a:stretch>
            <a:fillRect/>
          </a:stretch>
        </p:blipFill>
        <p:spPr>
          <a:xfrm>
            <a:off x="0" y="986461"/>
            <a:ext cx="9906000" cy="5871539"/>
          </a:xfrm>
          <a:noFill/>
        </p:spPr>
      </p:pic>
      <p:sp>
        <p:nvSpPr>
          <p:cNvPr id="10" name="Rectangle 9"/>
          <p:cNvSpPr/>
          <p:nvPr/>
        </p:nvSpPr>
        <p:spPr bwMode="auto">
          <a:xfrm>
            <a:off x="523844" y="1112490"/>
            <a:ext cx="8929750" cy="928694"/>
          </a:xfrm>
          <a:prstGeom prst="rect">
            <a:avLst/>
          </a:prstGeom>
          <a:solidFill>
            <a:schemeClr val="accent1">
              <a:alpha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7413" name="Group 4"/>
          <p:cNvGrpSpPr>
            <a:grpSpLocks/>
          </p:cNvGrpSpPr>
          <p:nvPr/>
        </p:nvGrpSpPr>
        <p:grpSpPr bwMode="auto">
          <a:xfrm>
            <a:off x="582593" y="4556147"/>
            <a:ext cx="1655763" cy="2087563"/>
            <a:chOff x="1837" y="-108"/>
            <a:chExt cx="1814" cy="2359"/>
          </a:xfrm>
        </p:grpSpPr>
        <p:sp>
          <p:nvSpPr>
            <p:cNvPr id="17414" name="Rectangle 5"/>
            <p:cNvSpPr>
              <a:spLocks noChangeArrowheads="1"/>
            </p:cNvSpPr>
            <p:nvPr/>
          </p:nvSpPr>
          <p:spPr bwMode="auto">
            <a:xfrm>
              <a:off x="1837" y="-108"/>
              <a:ext cx="1814" cy="23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17415" name="Picture 6" descr="연구소_국03"/>
            <p:cNvPicPr>
              <a:picLocks noChangeAspect="1" noChangeArrowheads="1"/>
            </p:cNvPicPr>
            <p:nvPr/>
          </p:nvPicPr>
          <p:blipFill>
            <a:blip r:embed="rId3"/>
            <a:srcRect l="53255" t="16830" r="12363" b="50829"/>
            <a:stretch>
              <a:fillRect/>
            </a:stretch>
          </p:blipFill>
          <p:spPr bwMode="auto">
            <a:xfrm>
              <a:off x="1923" y="-18"/>
              <a:ext cx="1642" cy="2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95282" y="1000108"/>
            <a:ext cx="9024966" cy="1143008"/>
          </a:xfrm>
        </p:spPr>
        <p:txBody>
          <a:bodyPr/>
          <a:lstStyle/>
          <a:p>
            <a:r>
              <a:rPr lang="en-US" altLang="ko-KR" sz="1800" b="1" u="sng" dirty="0" err="1" smtClean="0">
                <a:solidFill>
                  <a:srgbClr val="00FF00"/>
                </a:solidFill>
                <a:latin typeface="Comic Sans MS" pitchFamily="66" charset="0"/>
                <a:ea typeface="굴림" pitchFamily="50" charset="-127"/>
              </a:rPr>
              <a:t>U</a:t>
            </a:r>
            <a:r>
              <a:rPr lang="en-US" altLang="ko-KR" sz="1800" b="1" dirty="0" err="1" smtClean="0">
                <a:latin typeface="Comic Sans MS" pitchFamily="66" charset="0"/>
                <a:ea typeface="굴림" pitchFamily="50" charset="-127"/>
              </a:rPr>
              <a:t>ltrashort</a:t>
            </a: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 </a:t>
            </a:r>
            <a:r>
              <a:rPr lang="en-US" altLang="ko-KR" sz="1800" b="1" u="sng" dirty="0" smtClean="0">
                <a:solidFill>
                  <a:srgbClr val="00FF00"/>
                </a:solidFill>
                <a:latin typeface="Comic Sans MS" pitchFamily="66" charset="0"/>
                <a:ea typeface="굴림" pitchFamily="50" charset="-127"/>
              </a:rPr>
              <a:t>Q</a:t>
            </a: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uantum </a:t>
            </a:r>
            <a:r>
              <a:rPr lang="en-US" altLang="ko-KR" sz="1800" b="1" u="sng" dirty="0" smtClean="0">
                <a:solidFill>
                  <a:srgbClr val="00FF00"/>
                </a:solidFill>
                <a:latin typeface="Comic Sans MS" pitchFamily="66" charset="0"/>
                <a:ea typeface="굴림" pitchFamily="50" charset="-127"/>
              </a:rPr>
              <a:t>B</a:t>
            </a: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eam </a:t>
            </a:r>
            <a:r>
              <a:rPr lang="en-US" altLang="ko-KR" sz="1800" b="1" u="sng" dirty="0" err="1" smtClean="0">
                <a:solidFill>
                  <a:srgbClr val="00FF00"/>
                </a:solidFill>
                <a:latin typeface="Comic Sans MS" pitchFamily="66" charset="0"/>
                <a:ea typeface="굴림" pitchFamily="50" charset="-127"/>
              </a:rPr>
              <a:t>F</a:t>
            </a:r>
            <a:r>
              <a:rPr lang="en-US" altLang="ko-KR" sz="1800" b="1" dirty="0" err="1" smtClean="0">
                <a:latin typeface="Comic Sans MS" pitchFamily="66" charset="0"/>
                <a:ea typeface="굴림" pitchFamily="50" charset="-127"/>
              </a:rPr>
              <a:t>acililty</a:t>
            </a: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 (</a:t>
            </a:r>
            <a:r>
              <a:rPr lang="en-US" altLang="ko-KR" sz="1800" b="1" dirty="0" smtClean="0">
                <a:solidFill>
                  <a:srgbClr val="00FF00"/>
                </a:solidFill>
                <a:latin typeface="Comic Sans MS" pitchFamily="66" charset="0"/>
                <a:ea typeface="굴림" pitchFamily="50" charset="-127"/>
              </a:rPr>
              <a:t>UQBF</a:t>
            </a: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)</a:t>
            </a:r>
            <a:b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</a:b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 </a:t>
            </a: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 - </a:t>
            </a:r>
            <a:r>
              <a:rPr lang="en-US" altLang="ko-KR" sz="1800" b="1" dirty="0" err="1" smtClean="0">
                <a:latin typeface="Comic Sans MS" pitchFamily="66" charset="0"/>
                <a:ea typeface="굴림" pitchFamily="50" charset="-127"/>
              </a:rPr>
              <a:t>Petawatt</a:t>
            </a: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 CPA </a:t>
            </a:r>
            <a:r>
              <a:rPr lang="en-US" altLang="ko-KR" sz="1800" b="1" dirty="0" err="1" smtClean="0">
                <a:latin typeface="Comic Sans MS" pitchFamily="66" charset="0"/>
                <a:ea typeface="굴림" pitchFamily="50" charset="-127"/>
              </a:rPr>
              <a:t>Ti:sapphire</a:t>
            </a: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 Laser System</a:t>
            </a:r>
            <a:b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</a:b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 </a:t>
            </a:r>
            <a:r>
              <a:rPr lang="en-US" altLang="ko-KR" sz="1800" b="1" dirty="0" smtClean="0">
                <a:latin typeface="Comic Sans MS" pitchFamily="66" charset="0"/>
                <a:ea typeface="굴림" pitchFamily="50" charset="-127"/>
              </a:rPr>
              <a:t> - Interaction chambers for energetic particles and X-ray laser generations</a:t>
            </a:r>
            <a:endParaRPr lang="en-US" altLang="ko-KR" sz="1800" b="1" dirty="0" smtClean="0">
              <a:latin typeface="Comic Sans MS" pitchFamily="66" charset="0"/>
              <a:ea typeface="굴림" pitchFamily="50" charset="-127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white">
          <a:xfrm>
            <a:off x="1738346" y="404813"/>
            <a:ext cx="6786554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굴림" pitchFamily="50" charset="-127"/>
                <a:cs typeface="+mj-cs"/>
              </a:rPr>
              <a:t>Korean Ultra-intense Laser Facility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8686" y="3171766"/>
            <a:ext cx="3090911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Main Research Building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3844" y="2714620"/>
            <a:ext cx="2262158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International Hall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1309662" y="260350"/>
            <a:ext cx="8358246" cy="66971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tIns="19080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Spatial </a:t>
            </a: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Beam Profile </a:t>
            </a: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of </a:t>
            </a: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  <a:ea typeface="HY견고딕" pitchFamily="18" charset="-127"/>
              </a:rPr>
              <a:t>Amplified Laser Pulse</a:t>
            </a:r>
            <a:endParaRPr lang="en-US" altLang="ko-KR" sz="2800" dirty="0">
              <a:solidFill>
                <a:schemeClr val="bg1"/>
              </a:solidFill>
              <a:latin typeface="Comic Sans MS" pitchFamily="66" charset="0"/>
              <a:ea typeface="HY견고딕" pitchFamily="18" charset="-127"/>
            </a:endParaRPr>
          </a:p>
        </p:txBody>
      </p:sp>
      <p:pic>
        <p:nvPicPr>
          <p:cNvPr id="54275" name="Picture 12" descr="image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2143116"/>
            <a:ext cx="9145587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13"/>
          <p:cNvSpPr txBox="1">
            <a:spLocks noChangeArrowheads="1"/>
          </p:cNvSpPr>
          <p:nvPr/>
        </p:nvSpPr>
        <p:spPr bwMode="auto">
          <a:xfrm>
            <a:off x="839850" y="1375934"/>
            <a:ext cx="3529013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dirty="0">
                <a:cs typeface="Arial" pitchFamily="34" charset="0"/>
              </a:rPr>
              <a:t>Calculated intensity profile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ko-KR" sz="1800" dirty="0">
                <a:cs typeface="Arial" pitchFamily="34" charset="0"/>
              </a:rPr>
              <a:t>(3D Frantz-</a:t>
            </a:r>
            <a:r>
              <a:rPr lang="en-US" altLang="ko-KR" sz="1800" dirty="0" err="1">
                <a:cs typeface="Arial" pitchFamily="34" charset="0"/>
              </a:rPr>
              <a:t>Nodvic</a:t>
            </a:r>
            <a:r>
              <a:rPr lang="en-US" altLang="ko-KR" sz="1800" dirty="0">
                <a:cs typeface="Arial" pitchFamily="34" charset="0"/>
              </a:rPr>
              <a:t> simulation)</a:t>
            </a:r>
          </a:p>
        </p:txBody>
      </p:sp>
      <p:sp>
        <p:nvSpPr>
          <p:cNvPr id="54277" name="Text Box 14"/>
          <p:cNvSpPr txBox="1">
            <a:spLocks noChangeArrowheads="1"/>
          </p:cNvSpPr>
          <p:nvPr/>
        </p:nvSpPr>
        <p:spPr bwMode="auto">
          <a:xfrm>
            <a:off x="5614988" y="1482357"/>
            <a:ext cx="3529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800">
                <a:cs typeface="Arial" pitchFamily="34" charset="0"/>
              </a:rPr>
              <a:t>Measured intensity profile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3976" y="5662214"/>
            <a:ext cx="6845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Calculated and Measured beam profiles show a very good similarity.</a:t>
            </a:r>
            <a:endParaRPr lang="ko-KR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2452670" y="404813"/>
            <a:ext cx="4948792" cy="5379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Achromatic Beam Expander</a:t>
            </a:r>
            <a:endParaRPr lang="ko-KR" altLang="en-US" sz="2800" dirty="0">
              <a:latin typeface="Comic Sans MS" pitchFamily="66" charset="0"/>
            </a:endParaRPr>
          </a:p>
        </p:txBody>
      </p:sp>
      <p:sp>
        <p:nvSpPr>
          <p:cNvPr id="127005" name="Text Box 29"/>
          <p:cNvSpPr txBox="1">
            <a:spLocks noChangeArrowheads="1"/>
          </p:cNvSpPr>
          <p:nvPr/>
        </p:nvSpPr>
        <p:spPr bwMode="auto">
          <a:xfrm>
            <a:off x="523844" y="5116969"/>
            <a:ext cx="4932761" cy="11695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굴림" pitchFamily="50" charset="-127"/>
                <a:cs typeface="굴림" pitchFamily="50" charset="-127"/>
              </a:rPr>
              <a:t>f</a:t>
            </a:r>
            <a:r>
              <a:rPr kumimoji="1" lang="en-US" altLang="ko-K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  <a:cs typeface="굴림" pitchFamily="50" charset="-127"/>
              </a:rPr>
              <a:t>1 = 80 mm, </a:t>
            </a:r>
            <a:r>
              <a:rPr kumimoji="1" lang="en-US" altLang="ko-K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굴림" pitchFamily="50" charset="-127"/>
                <a:cs typeface="굴림" pitchFamily="50" charset="-127"/>
              </a:rPr>
              <a:t>f</a:t>
            </a:r>
            <a:r>
              <a:rPr kumimoji="1" lang="en-US" altLang="ko-K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  <a:cs typeface="굴림" pitchFamily="50" charset="-127"/>
              </a:rPr>
              <a:t>2 = 240 mm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  <a:cs typeface="굴림" pitchFamily="50" charset="-127"/>
              </a:rPr>
              <a:t>R1 = 426.3 mm, R2 = R3 = 289.4 mm, R4 = Inf.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  <a:cs typeface="굴림" pitchFamily="50" charset="-127"/>
              </a:rPr>
              <a:t>R5 = Inf., R6 = R7 = -816.1 mm, R8 = -1216 mm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  <a:cs typeface="굴림" pitchFamily="50" charset="-127"/>
              </a:rPr>
              <a:t>d1 = 1, d2 = 5 mm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  <a:cs typeface="굴림" pitchFamily="50" charset="-127"/>
              </a:rPr>
              <a:t>D1 = D5 = 100, D2 = 20 mm, D3 = 4050.6 mm, D4 = 45 mm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27013" name="Picture 37"/>
          <p:cNvPicPr>
            <a:picLocks noChangeAspect="1" noChangeArrowheads="1"/>
          </p:cNvPicPr>
          <p:nvPr/>
        </p:nvPicPr>
        <p:blipFill>
          <a:blip r:embed="rId2"/>
          <a:srcRect l="4753" t="13781" r="4159" b="21760"/>
          <a:stretch>
            <a:fillRect/>
          </a:stretch>
        </p:blipFill>
        <p:spPr bwMode="auto">
          <a:xfrm>
            <a:off x="6024570" y="4143380"/>
            <a:ext cx="3429024" cy="22097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3" name="TextBox 42"/>
          <p:cNvSpPr txBox="1"/>
          <p:nvPr/>
        </p:nvSpPr>
        <p:spPr>
          <a:xfrm>
            <a:off x="422193" y="1273718"/>
            <a:ext cx="495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Simple Air-spaced SF6/BK7 beam expander</a:t>
            </a:r>
            <a:endParaRPr lang="ko-KR" altLang="en-US" sz="1800" dirty="0"/>
          </a:p>
        </p:txBody>
      </p:sp>
      <p:pic>
        <p:nvPicPr>
          <p:cNvPr id="44" name="Picture 38"/>
          <p:cNvPicPr>
            <a:picLocks noChangeAspect="1" noChangeArrowheads="1"/>
          </p:cNvPicPr>
          <p:nvPr/>
        </p:nvPicPr>
        <p:blipFill>
          <a:blip r:embed="rId3"/>
          <a:srcRect l="4134" t="10797" r="4725" b="24474"/>
          <a:stretch>
            <a:fillRect/>
          </a:stretch>
        </p:blipFill>
        <p:spPr bwMode="auto">
          <a:xfrm>
            <a:off x="6024570" y="1500174"/>
            <a:ext cx="3430987" cy="221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6616934" y="3907041"/>
            <a:ext cx="2408032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Focus shift </a:t>
            </a:r>
            <a:r>
              <a:rPr lang="en-US" altLang="ko-KR" sz="1400" dirty="0" err="1" smtClean="0"/>
              <a:t>vs</a:t>
            </a:r>
            <a:r>
              <a:rPr lang="en-US" altLang="ko-KR" sz="1400" dirty="0" smtClean="0"/>
              <a:t> wavelength</a:t>
            </a:r>
            <a:endParaRPr lang="ko-KR" altLang="en-US" sz="1400" dirty="0"/>
          </a:p>
        </p:txBody>
      </p:sp>
      <p:grpSp>
        <p:nvGrpSpPr>
          <p:cNvPr id="71" name="Group 70"/>
          <p:cNvGrpSpPr/>
          <p:nvPr/>
        </p:nvGrpSpPr>
        <p:grpSpPr>
          <a:xfrm>
            <a:off x="238092" y="1759383"/>
            <a:ext cx="5572164" cy="3143272"/>
            <a:chOff x="238092" y="1643050"/>
            <a:chExt cx="5572164" cy="3143272"/>
          </a:xfrm>
        </p:grpSpPr>
        <p:sp>
          <p:nvSpPr>
            <p:cNvPr id="126981" name="Text Box 5"/>
            <p:cNvSpPr txBox="1">
              <a:spLocks noChangeArrowheads="1"/>
            </p:cNvSpPr>
            <p:nvPr/>
          </p:nvSpPr>
          <p:spPr bwMode="auto">
            <a:xfrm>
              <a:off x="4211179" y="1785926"/>
              <a:ext cx="313193" cy="2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굴림" pitchFamily="50" charset="-127"/>
                </a:rPr>
                <a:t>D4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26982" name="Text Box 6"/>
            <p:cNvSpPr txBox="1">
              <a:spLocks noChangeArrowheads="1"/>
            </p:cNvSpPr>
            <p:nvPr/>
          </p:nvSpPr>
          <p:spPr bwMode="auto">
            <a:xfrm>
              <a:off x="4496931" y="1785926"/>
              <a:ext cx="313193" cy="2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굴림" pitchFamily="50" charset="-127"/>
                </a:rPr>
                <a:t>D5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>
              <a:off x="238092" y="4508322"/>
              <a:ext cx="1056873" cy="2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굴림" pitchFamily="50" charset="-127"/>
                </a:rPr>
                <a:t>R1, R2, R3, R4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26985" name="Text Box 9"/>
            <p:cNvSpPr txBox="1">
              <a:spLocks noChangeArrowheads="1"/>
            </p:cNvSpPr>
            <p:nvPr/>
          </p:nvSpPr>
          <p:spPr bwMode="auto">
            <a:xfrm>
              <a:off x="4238620" y="4508322"/>
              <a:ext cx="1056873" cy="2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굴림" pitchFamily="50" charset="-127"/>
                </a:rPr>
                <a:t>R5, R6, R7, R8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26988" name="Text Box 12"/>
            <p:cNvSpPr txBox="1">
              <a:spLocks noChangeArrowheads="1"/>
            </p:cNvSpPr>
            <p:nvPr/>
          </p:nvSpPr>
          <p:spPr bwMode="auto">
            <a:xfrm>
              <a:off x="562767" y="1788068"/>
              <a:ext cx="290217" cy="2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굴림" pitchFamily="50" charset="-127"/>
                </a:rPr>
                <a:t>d1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26991" name="Text Box 15"/>
            <p:cNvSpPr txBox="1">
              <a:spLocks noChangeArrowheads="1"/>
            </p:cNvSpPr>
            <p:nvPr/>
          </p:nvSpPr>
          <p:spPr bwMode="auto">
            <a:xfrm>
              <a:off x="4969830" y="1643050"/>
              <a:ext cx="290217" cy="2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굴림" pitchFamily="50" charset="-127"/>
                </a:rPr>
                <a:t>d2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26992" name="Text Box 16"/>
            <p:cNvSpPr txBox="1">
              <a:spLocks noChangeArrowheads="1"/>
            </p:cNvSpPr>
            <p:nvPr/>
          </p:nvSpPr>
          <p:spPr bwMode="auto">
            <a:xfrm>
              <a:off x="952472" y="1785926"/>
              <a:ext cx="313193" cy="2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굴림" pitchFamily="50" charset="-127"/>
                </a:rPr>
                <a:t>D1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grpSp>
          <p:nvGrpSpPr>
            <p:cNvPr id="126993" name="Group 17"/>
            <p:cNvGrpSpPr>
              <a:grpSpLocks/>
            </p:cNvGrpSpPr>
            <p:nvPr/>
          </p:nvGrpSpPr>
          <p:grpSpPr bwMode="auto">
            <a:xfrm>
              <a:off x="238092" y="2361060"/>
              <a:ext cx="5572164" cy="2118303"/>
              <a:chOff x="528" y="1541"/>
              <a:chExt cx="4608" cy="1463"/>
            </a:xfrm>
          </p:grpSpPr>
          <p:pic>
            <p:nvPicPr>
              <p:cNvPr id="126994" name="Picture 18"/>
              <p:cNvPicPr>
                <a:picLocks noChangeAspect="1" noChangeArrowheads="1"/>
              </p:cNvPicPr>
              <p:nvPr/>
            </p:nvPicPr>
            <p:blipFill>
              <a:blip r:embed="rId4"/>
              <a:srcRect l="37596" t="15916" r="50130" b="9137"/>
              <a:stretch>
                <a:fillRect/>
              </a:stretch>
            </p:blipFill>
            <p:spPr bwMode="auto">
              <a:xfrm>
                <a:off x="4272" y="1541"/>
                <a:ext cx="264" cy="1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6995" name="Picture 19"/>
              <p:cNvPicPr>
                <a:picLocks noChangeAspect="1" noChangeArrowheads="1"/>
              </p:cNvPicPr>
              <p:nvPr/>
            </p:nvPicPr>
            <p:blipFill>
              <a:blip r:embed="rId5"/>
              <a:srcRect l="37064" t="29475" r="51462" b="22107"/>
              <a:stretch>
                <a:fillRect/>
              </a:stretch>
            </p:blipFill>
            <p:spPr bwMode="auto">
              <a:xfrm>
                <a:off x="960" y="1800"/>
                <a:ext cx="247" cy="9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6996" name="Line 20"/>
              <p:cNvSpPr>
                <a:spLocks noChangeShapeType="1"/>
              </p:cNvSpPr>
              <p:nvPr/>
            </p:nvSpPr>
            <p:spPr bwMode="auto">
              <a:xfrm>
                <a:off x="528" y="2274"/>
                <a:ext cx="460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126997" name="Group 21"/>
              <p:cNvGrpSpPr>
                <a:grpSpLocks/>
              </p:cNvGrpSpPr>
              <p:nvPr/>
            </p:nvGrpSpPr>
            <p:grpSpPr bwMode="auto">
              <a:xfrm>
                <a:off x="528" y="1968"/>
                <a:ext cx="4608" cy="864"/>
                <a:chOff x="528" y="1968"/>
                <a:chExt cx="4608" cy="864"/>
              </a:xfrm>
            </p:grpSpPr>
            <p:sp>
              <p:nvSpPr>
                <p:cNvPr id="126998" name="Line 22"/>
                <p:cNvSpPr>
                  <a:spLocks noChangeShapeType="1"/>
                </p:cNvSpPr>
                <p:nvPr/>
              </p:nvSpPr>
              <p:spPr bwMode="auto">
                <a:xfrm>
                  <a:off x="528" y="1968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6999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4512" y="2827"/>
                  <a:ext cx="6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7000" name="Line 24"/>
                <p:cNvSpPr>
                  <a:spLocks noChangeShapeType="1"/>
                </p:cNvSpPr>
                <p:nvPr/>
              </p:nvSpPr>
              <p:spPr bwMode="auto">
                <a:xfrm>
                  <a:off x="1200" y="1968"/>
                  <a:ext cx="3312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27001" name="Group 25"/>
              <p:cNvGrpSpPr>
                <a:grpSpLocks/>
              </p:cNvGrpSpPr>
              <p:nvPr/>
            </p:nvGrpSpPr>
            <p:grpSpPr bwMode="auto">
              <a:xfrm>
                <a:off x="528" y="1718"/>
                <a:ext cx="4608" cy="864"/>
                <a:chOff x="528" y="1718"/>
                <a:chExt cx="4608" cy="864"/>
              </a:xfrm>
            </p:grpSpPr>
            <p:sp>
              <p:nvSpPr>
                <p:cNvPr id="127002" name="Line 26"/>
                <p:cNvSpPr>
                  <a:spLocks noChangeShapeType="1"/>
                </p:cNvSpPr>
                <p:nvPr/>
              </p:nvSpPr>
              <p:spPr bwMode="auto">
                <a:xfrm>
                  <a:off x="4512" y="1718"/>
                  <a:ext cx="6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7003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528" y="2577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7004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200" y="1718"/>
                  <a:ext cx="3312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127006" name="Rectangle 30"/>
            <p:cNvSpPr>
              <a:spLocks noChangeArrowheads="1"/>
            </p:cNvSpPr>
            <p:nvPr/>
          </p:nvSpPr>
          <p:spPr bwMode="auto">
            <a:xfrm>
              <a:off x="1282873" y="2780956"/>
              <a:ext cx="174130" cy="125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007" name="Rectangle 31"/>
            <p:cNvSpPr>
              <a:spLocks noChangeArrowheads="1"/>
            </p:cNvSpPr>
            <p:nvPr/>
          </p:nvSpPr>
          <p:spPr bwMode="auto">
            <a:xfrm>
              <a:off x="4359172" y="2502956"/>
              <a:ext cx="174130" cy="17375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008" name="Text Box 32"/>
            <p:cNvSpPr txBox="1">
              <a:spLocks noChangeArrowheads="1"/>
            </p:cNvSpPr>
            <p:nvPr/>
          </p:nvSpPr>
          <p:spPr bwMode="auto">
            <a:xfrm>
              <a:off x="1210783" y="1785926"/>
              <a:ext cx="313193" cy="2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굴림" pitchFamily="50" charset="-127"/>
                </a:rPr>
                <a:t>D2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27009" name="Text Box 33"/>
            <p:cNvSpPr txBox="1">
              <a:spLocks noChangeArrowheads="1"/>
            </p:cNvSpPr>
            <p:nvPr/>
          </p:nvSpPr>
          <p:spPr bwMode="auto">
            <a:xfrm>
              <a:off x="2524108" y="1785926"/>
              <a:ext cx="313193" cy="278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굴림" pitchFamily="50" charset="-127"/>
                </a:rPr>
                <a:t>D3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27010" name="Line 34"/>
            <p:cNvSpPr>
              <a:spLocks noChangeShapeType="1"/>
            </p:cNvSpPr>
            <p:nvPr/>
          </p:nvSpPr>
          <p:spPr bwMode="auto">
            <a:xfrm>
              <a:off x="1263525" y="4101457"/>
              <a:ext cx="12189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011" name="Line 35"/>
            <p:cNvSpPr>
              <a:spLocks noChangeShapeType="1"/>
            </p:cNvSpPr>
            <p:nvPr/>
          </p:nvSpPr>
          <p:spPr bwMode="auto">
            <a:xfrm>
              <a:off x="2472762" y="3336956"/>
              <a:ext cx="0" cy="83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012" name="Text Box 36"/>
            <p:cNvSpPr txBox="1">
              <a:spLocks noChangeArrowheads="1"/>
            </p:cNvSpPr>
            <p:nvPr/>
          </p:nvSpPr>
          <p:spPr bwMode="auto">
            <a:xfrm>
              <a:off x="1452538" y="4192793"/>
              <a:ext cx="95101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굴림" pitchFamily="50" charset="-127"/>
                </a:rPr>
                <a:t>1245 mm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024042" y="2669725"/>
              <a:ext cx="14761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0" dirty="0" smtClean="0"/>
                <a:t>Vacuum window</a:t>
              </a:r>
              <a:endParaRPr lang="ko-KR" altLang="en-US" sz="1400" b="0" dirty="0"/>
            </a:p>
          </p:txBody>
        </p:sp>
        <p:cxnSp>
          <p:nvCxnSpPr>
            <p:cNvPr id="52" name="Straight Arrow Connector 51"/>
            <p:cNvCxnSpPr>
              <a:endCxn id="126995" idx="0"/>
            </p:cNvCxnSpPr>
            <p:nvPr/>
          </p:nvCxnSpPr>
          <p:spPr bwMode="auto">
            <a:xfrm rot="16200000" flipH="1">
              <a:off x="430300" y="2236660"/>
              <a:ext cx="654693" cy="3247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595282" y="2071678"/>
              <a:ext cx="285752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Arrow Connector 55"/>
            <p:cNvCxnSpPr>
              <a:endCxn id="126994" idx="0"/>
            </p:cNvCxnSpPr>
            <p:nvPr/>
          </p:nvCxnSpPr>
          <p:spPr bwMode="auto">
            <a:xfrm rot="5400000">
              <a:off x="4738829" y="2092953"/>
              <a:ext cx="449760" cy="12145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5024438" y="1928802"/>
              <a:ext cx="285752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1029520" y="2214554"/>
              <a:ext cx="252442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1279038" y="2214554"/>
              <a:ext cx="17951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>
              <a:off x="1452942" y="2214554"/>
              <a:ext cx="290027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>
              <a:off x="4349328" y="2214554"/>
              <a:ext cx="17951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 bwMode="auto">
            <a:xfrm>
              <a:off x="4524372" y="2214554"/>
              <a:ext cx="252442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</p:grpSp>
      <p:sp>
        <p:nvSpPr>
          <p:cNvPr id="73" name="TextBox 72"/>
          <p:cNvSpPr txBox="1"/>
          <p:nvPr/>
        </p:nvSpPr>
        <p:spPr>
          <a:xfrm>
            <a:off x="6708795" y="1263835"/>
            <a:ext cx="2101857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Ray fan </a:t>
            </a:r>
            <a:r>
              <a:rPr lang="en-US" altLang="ko-KR" sz="1400" dirty="0" err="1" smtClean="0"/>
              <a:t>vs</a:t>
            </a:r>
            <a:r>
              <a:rPr lang="en-US" altLang="ko-KR" sz="1400" dirty="0" smtClean="0"/>
              <a:t> wavelength</a:t>
            </a:r>
            <a:endParaRPr lang="ko-KR" alt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6667512" y="5723769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-1 um</a:t>
            </a:r>
            <a:endParaRPr lang="ko-KR" altLang="en-US" sz="1200" dirty="0"/>
          </a:p>
        </p:txBody>
      </p:sp>
      <p:sp>
        <p:nvSpPr>
          <p:cNvPr id="76" name="TextBox 75"/>
          <p:cNvSpPr txBox="1"/>
          <p:nvPr/>
        </p:nvSpPr>
        <p:spPr>
          <a:xfrm>
            <a:off x="8838417" y="5715016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1 um</a:t>
            </a:r>
            <a:endParaRPr lang="ko-KR" altLang="en-US" sz="1200" dirty="0"/>
          </a:p>
        </p:txBody>
      </p:sp>
      <p:sp>
        <p:nvSpPr>
          <p:cNvPr id="77" name="TextBox 76"/>
          <p:cNvSpPr txBox="1"/>
          <p:nvPr/>
        </p:nvSpPr>
        <p:spPr>
          <a:xfrm>
            <a:off x="6953264" y="342900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-2 um</a:t>
            </a:r>
            <a:endParaRPr lang="ko-KR" altLang="en-US" sz="1200" dirty="0"/>
          </a:p>
        </p:txBody>
      </p:sp>
      <p:sp>
        <p:nvSpPr>
          <p:cNvPr id="78" name="TextBox 77"/>
          <p:cNvSpPr txBox="1"/>
          <p:nvPr/>
        </p:nvSpPr>
        <p:spPr>
          <a:xfrm>
            <a:off x="6953264" y="164305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2</a:t>
            </a:r>
            <a:r>
              <a:rPr lang="en-US" altLang="ko-KR" sz="1200" dirty="0" smtClean="0"/>
              <a:t> um</a:t>
            </a:r>
            <a:endParaRPr lang="ko-KR" altLang="en-US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8739214" y="164305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2 um</a:t>
            </a:r>
            <a:endParaRPr lang="ko-KR" altLang="en-US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8722368" y="342900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-2 um</a:t>
            </a:r>
            <a:endParaRPr lang="ko-KR" altLang="en-US" sz="1200" dirty="0"/>
          </a:p>
        </p:txBody>
      </p:sp>
      <p:cxnSp>
        <p:nvCxnSpPr>
          <p:cNvPr id="82" name="Straight Arrow Connector 81"/>
          <p:cNvCxnSpPr>
            <a:stCxn id="47" idx="1"/>
          </p:cNvCxnSpPr>
          <p:nvPr/>
        </p:nvCxnSpPr>
        <p:spPr bwMode="auto">
          <a:xfrm rot="10800000" flipV="1">
            <a:off x="1523976" y="2939947"/>
            <a:ext cx="500066" cy="869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6" name="Straight Arrow Connector 85"/>
          <p:cNvCxnSpPr>
            <a:stCxn id="47" idx="3"/>
          </p:cNvCxnSpPr>
          <p:nvPr/>
        </p:nvCxnSpPr>
        <p:spPr bwMode="auto">
          <a:xfrm>
            <a:off x="3500215" y="2939947"/>
            <a:ext cx="809843" cy="869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8" name="Straight Arrow Connector 87"/>
          <p:cNvCxnSpPr/>
          <p:nvPr/>
        </p:nvCxnSpPr>
        <p:spPr bwMode="auto">
          <a:xfrm rot="5400000">
            <a:off x="12321" y="3547144"/>
            <a:ext cx="857256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90" name="Straight Arrow Connector 89"/>
          <p:cNvCxnSpPr/>
          <p:nvPr/>
        </p:nvCxnSpPr>
        <p:spPr bwMode="auto">
          <a:xfrm rot="5400000">
            <a:off x="4631529" y="3536157"/>
            <a:ext cx="1643074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91" name="TextBox 90"/>
          <p:cNvSpPr txBox="1"/>
          <p:nvPr/>
        </p:nvSpPr>
        <p:spPr>
          <a:xfrm>
            <a:off x="0" y="3357562"/>
            <a:ext cx="7537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60 mm</a:t>
            </a:r>
            <a:endParaRPr lang="ko-KR" altLang="en-US" sz="1400" dirty="0"/>
          </a:p>
        </p:txBody>
      </p:sp>
      <p:sp>
        <p:nvSpPr>
          <p:cNvPr id="92" name="TextBox 91"/>
          <p:cNvSpPr txBox="1"/>
          <p:nvPr/>
        </p:nvSpPr>
        <p:spPr>
          <a:xfrm>
            <a:off x="5095876" y="3381312"/>
            <a:ext cx="8531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200 mm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452538" y="261938"/>
            <a:ext cx="750099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latinLnBrk="0" hangingPunct="0"/>
            <a:r>
              <a:rPr kumimoji="0"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Four </a:t>
            </a:r>
            <a:r>
              <a:rPr kumimoji="0"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Gratings </a:t>
            </a:r>
            <a:r>
              <a:rPr kumimoji="0"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PW Compressor </a:t>
            </a:r>
            <a:r>
              <a:rPr kumimoji="0" lang="en-US" altLang="ko-KR" sz="2800" dirty="0">
                <a:solidFill>
                  <a:schemeClr val="bg1"/>
                </a:solidFill>
                <a:latin typeface="Comic Sans MS" pitchFamily="66" charset="0"/>
              </a:rPr>
              <a:t>Chamber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595414" y="1415465"/>
            <a:ext cx="2739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cs typeface="Arial" pitchFamily="34" charset="0"/>
              </a:rPr>
              <a:t>Grating damage threshold</a:t>
            </a:r>
          </a:p>
          <a:p>
            <a:pPr algn="ctr"/>
            <a:r>
              <a:rPr lang="en-US" altLang="ko-KR" sz="1600" dirty="0">
                <a:solidFill>
                  <a:srgbClr val="FF0000"/>
                </a:solidFill>
                <a:cs typeface="Arial" pitchFamily="34" charset="0"/>
              </a:rPr>
              <a:t>~150 </a:t>
            </a:r>
            <a:r>
              <a:rPr lang="en-US" altLang="ko-KR" sz="1600" dirty="0" err="1">
                <a:solidFill>
                  <a:srgbClr val="FF0000"/>
                </a:solidFill>
                <a:cs typeface="Arial" pitchFamily="34" charset="0"/>
              </a:rPr>
              <a:t>mJ</a:t>
            </a:r>
            <a:r>
              <a:rPr lang="en-US" altLang="ko-KR" sz="1600" dirty="0">
                <a:solidFill>
                  <a:srgbClr val="FF0000"/>
                </a:solidFill>
                <a:cs typeface="Arial" pitchFamily="34" charset="0"/>
              </a:rPr>
              <a:t>/cm</a:t>
            </a:r>
            <a:r>
              <a:rPr lang="en-US" altLang="ko-KR" sz="1600" baseline="30000" dirty="0">
                <a:solidFill>
                  <a:srgbClr val="FF0000"/>
                </a:solidFill>
                <a:cs typeface="Arial" pitchFamily="34" charset="0"/>
              </a:rPr>
              <a:t>2</a:t>
            </a:r>
            <a:endParaRPr lang="en-US" altLang="ko-KR" sz="1600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55300" name="Picture 4" descr="compresso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2143116"/>
            <a:ext cx="9313862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Line 7"/>
          <p:cNvSpPr>
            <a:spLocks noChangeShapeType="1"/>
          </p:cNvSpPr>
          <p:nvPr/>
        </p:nvSpPr>
        <p:spPr bwMode="auto">
          <a:xfrm flipH="1" flipV="1">
            <a:off x="8947150" y="4868863"/>
            <a:ext cx="215900" cy="792162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5302" name="Rectangle 11"/>
          <p:cNvSpPr>
            <a:spLocks noChangeArrowheads="1"/>
          </p:cNvSpPr>
          <p:nvPr/>
        </p:nvSpPr>
        <p:spPr bwMode="auto">
          <a:xfrm>
            <a:off x="4881562" y="1415465"/>
            <a:ext cx="1736373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cs typeface="Arial" pitchFamily="34" charset="0"/>
              </a:rPr>
              <a:t>Beam Diameter </a:t>
            </a:r>
          </a:p>
          <a:p>
            <a:pPr algn="ctr">
              <a:lnSpc>
                <a:spcPct val="90000"/>
              </a:lnSpc>
            </a:pPr>
            <a:r>
              <a:rPr lang="en-US" altLang="ko-KR" sz="1600" dirty="0">
                <a:solidFill>
                  <a:srgbClr val="FF0000"/>
                </a:solidFill>
                <a:cs typeface="Arial" pitchFamily="34" charset="0"/>
              </a:rPr>
              <a:t>200 mm</a:t>
            </a:r>
          </a:p>
        </p:txBody>
      </p:sp>
      <p:sp>
        <p:nvSpPr>
          <p:cNvPr id="55303" name="Line 12"/>
          <p:cNvSpPr>
            <a:spLocks noChangeShapeType="1"/>
          </p:cNvSpPr>
          <p:nvPr/>
        </p:nvSpPr>
        <p:spPr bwMode="auto">
          <a:xfrm flipH="1">
            <a:off x="7291388" y="4005263"/>
            <a:ext cx="936625" cy="0"/>
          </a:xfrm>
          <a:prstGeom prst="line">
            <a:avLst/>
          </a:prstGeom>
          <a:noFill/>
          <a:ln w="28575">
            <a:solidFill>
              <a:srgbClr val="00FFCC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5304" name="Line 13"/>
          <p:cNvSpPr>
            <a:spLocks noChangeShapeType="1"/>
          </p:cNvSpPr>
          <p:nvPr/>
        </p:nvSpPr>
        <p:spPr bwMode="auto">
          <a:xfrm flipH="1">
            <a:off x="4481513" y="3429000"/>
            <a:ext cx="1512887" cy="0"/>
          </a:xfrm>
          <a:prstGeom prst="line">
            <a:avLst/>
          </a:prstGeom>
          <a:noFill/>
          <a:ln w="28575">
            <a:solidFill>
              <a:srgbClr val="00FFCC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5305" name="Line 14"/>
          <p:cNvSpPr>
            <a:spLocks noChangeShapeType="1"/>
          </p:cNvSpPr>
          <p:nvPr/>
        </p:nvSpPr>
        <p:spPr bwMode="auto">
          <a:xfrm flipH="1">
            <a:off x="2393950" y="4030663"/>
            <a:ext cx="936625" cy="0"/>
          </a:xfrm>
          <a:prstGeom prst="line">
            <a:avLst/>
          </a:prstGeom>
          <a:noFill/>
          <a:ln w="28575">
            <a:solidFill>
              <a:srgbClr val="00FFCC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5306" name="Line 15"/>
          <p:cNvSpPr>
            <a:spLocks noChangeShapeType="1"/>
          </p:cNvSpPr>
          <p:nvPr/>
        </p:nvSpPr>
        <p:spPr bwMode="auto">
          <a:xfrm flipV="1">
            <a:off x="1852613" y="2916238"/>
            <a:ext cx="192087" cy="792162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5307" name="AutoShape 17"/>
          <p:cNvSpPr>
            <a:spLocks noChangeArrowheads="1"/>
          </p:cNvSpPr>
          <p:nvPr/>
        </p:nvSpPr>
        <p:spPr bwMode="auto">
          <a:xfrm>
            <a:off x="4310058" y="1558341"/>
            <a:ext cx="576263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4" name="Picture 5" descr="C:\Users\Tae Moon Jeong\Desktop\광양자빔과제\PW Grating 사진\Picture2.jpg"/>
          <p:cNvPicPr>
            <a:picLocks noChangeAspect="1" noChangeArrowheads="1"/>
          </p:cNvPicPr>
          <p:nvPr/>
        </p:nvPicPr>
        <p:blipFill>
          <a:blip r:embed="rId3"/>
          <a:srcRect l="22980" t="10936" r="29546" b="7655"/>
          <a:stretch>
            <a:fillRect/>
          </a:stretch>
        </p:blipFill>
        <p:spPr bwMode="auto">
          <a:xfrm>
            <a:off x="8008306" y="1000108"/>
            <a:ext cx="187391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076926" y="5857892"/>
            <a:ext cx="24481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Grating groove : 1480/mm</a:t>
            </a:r>
          </a:p>
          <a:p>
            <a:r>
              <a:rPr lang="en-US" altLang="ko-KR" sz="1400" dirty="0" smtClean="0"/>
              <a:t>Incidence angle : 50.1 deg.</a:t>
            </a:r>
            <a:endParaRPr lang="ko-KR" altLang="en-US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6096008" y="2928934"/>
            <a:ext cx="1714512" cy="8572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167446" y="3357562"/>
            <a:ext cx="9525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1002 mm</a:t>
            </a:r>
            <a:endParaRPr lang="ko-KR" altLang="en-US" sz="14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8170223" y="2130950"/>
            <a:ext cx="1538320" cy="660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524900" y="2214554"/>
            <a:ext cx="8531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565 mm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5310190" y="1928802"/>
          <a:ext cx="4257817" cy="3225249"/>
        </p:xfrm>
        <a:graphic>
          <a:graphicData uri="http://schemas.openxmlformats.org/presentationml/2006/ole">
            <p:oleObj spid="_x0000_s8194" name="Graph" r:id="rId3" imgW="3972960" imgH="3111840" progId="">
              <p:embed/>
            </p:oleObj>
          </a:graphicData>
        </a:graphic>
      </p:graphicFrame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1452538" y="261938"/>
            <a:ext cx="721518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latinLnBrk="0" hangingPunct="0"/>
            <a:r>
              <a:rPr kumimoji="0" lang="en-US" altLang="ko-KR" sz="2800" dirty="0">
                <a:solidFill>
                  <a:schemeClr val="bg1"/>
                </a:solidFill>
                <a:latin typeface="Comic Sans MS" pitchFamily="66" charset="0"/>
              </a:rPr>
              <a:t>Pulse duration of compressed laser pulse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095348" y="5572140"/>
            <a:ext cx="33575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dirty="0" smtClean="0">
                <a:solidFill>
                  <a:srgbClr val="FF0000"/>
                </a:solidFill>
                <a:cs typeface="Arial" pitchFamily="34" charset="0"/>
              </a:rPr>
              <a:t>Single </a:t>
            </a:r>
            <a:r>
              <a:rPr lang="en-US" altLang="ko-KR" sz="1400" dirty="0">
                <a:solidFill>
                  <a:srgbClr val="FF0000"/>
                </a:solidFill>
                <a:cs typeface="Arial" pitchFamily="34" charset="0"/>
              </a:rPr>
              <a:t>Shot </a:t>
            </a:r>
            <a:r>
              <a:rPr lang="en-US" altLang="ko-KR" sz="1400" dirty="0" smtClean="0">
                <a:solidFill>
                  <a:srgbClr val="FF0000"/>
                </a:solidFill>
                <a:cs typeface="Arial" pitchFamily="34" charset="0"/>
              </a:rPr>
              <a:t>SPIDER </a:t>
            </a:r>
            <a:r>
              <a:rPr lang="en-US" altLang="ko-KR" sz="1400" dirty="0" smtClean="0">
                <a:cs typeface="Arial" pitchFamily="34" charset="0"/>
              </a:rPr>
              <a:t>technique used 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8197" name="Line 13"/>
          <p:cNvSpPr>
            <a:spLocks noChangeShapeType="1"/>
          </p:cNvSpPr>
          <p:nvPr/>
        </p:nvSpPr>
        <p:spPr bwMode="auto">
          <a:xfrm>
            <a:off x="7148532" y="3571876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198" name="Line 14"/>
          <p:cNvSpPr>
            <a:spLocks noChangeShapeType="1"/>
          </p:cNvSpPr>
          <p:nvPr/>
        </p:nvSpPr>
        <p:spPr bwMode="auto">
          <a:xfrm flipH="1">
            <a:off x="7760348" y="3571876"/>
            <a:ext cx="361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199" name="Text Box 21"/>
          <p:cNvSpPr txBox="1">
            <a:spLocks noChangeArrowheads="1"/>
          </p:cNvSpPr>
          <p:nvPr/>
        </p:nvSpPr>
        <p:spPr bwMode="auto">
          <a:xfrm>
            <a:off x="8096272" y="3429000"/>
            <a:ext cx="12144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dirty="0">
                <a:latin typeface="Symbol" pitchFamily="18" charset="2"/>
              </a:rPr>
              <a:t>D</a:t>
            </a:r>
            <a:r>
              <a:rPr lang="en-US" altLang="ko-KR" sz="1400" dirty="0">
                <a:latin typeface="Comic Sans MS" pitchFamily="66" charset="0"/>
              </a:rPr>
              <a:t>T = 30 </a:t>
            </a:r>
            <a:r>
              <a:rPr lang="en-US" altLang="ko-KR" sz="1400" dirty="0" err="1">
                <a:latin typeface="Comic Sans MS" pitchFamily="66" charset="0"/>
              </a:rPr>
              <a:t>fs</a:t>
            </a:r>
            <a:endParaRPr lang="en-US" altLang="ko-KR" sz="1400" dirty="0">
              <a:latin typeface="Comic Sans MS" pitchFamily="66" charset="0"/>
            </a:endParaRPr>
          </a:p>
        </p:txBody>
      </p:sp>
      <p:sp>
        <p:nvSpPr>
          <p:cNvPr id="8200" name="Text Box 22"/>
          <p:cNvSpPr txBox="1">
            <a:spLocks noChangeArrowheads="1"/>
          </p:cNvSpPr>
          <p:nvPr/>
        </p:nvSpPr>
        <p:spPr bwMode="auto">
          <a:xfrm>
            <a:off x="6381760" y="5429264"/>
            <a:ext cx="2714644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dirty="0" smtClean="0">
                <a:cs typeface="Arial" pitchFamily="34" charset="0"/>
              </a:rPr>
              <a:t>For a </a:t>
            </a:r>
            <a:r>
              <a:rPr lang="en-US" altLang="ko-KR" sz="1400" dirty="0" err="1" smtClean="0">
                <a:cs typeface="Arial" pitchFamily="34" charset="0"/>
              </a:rPr>
              <a:t>tranform</a:t>
            </a:r>
            <a:r>
              <a:rPr lang="en-US" altLang="ko-KR" sz="1400" dirty="0" smtClean="0">
                <a:cs typeface="Arial" pitchFamily="34" charset="0"/>
              </a:rPr>
              <a:t>-limited p</a:t>
            </a:r>
            <a:r>
              <a:rPr lang="en-US" altLang="ko-KR" sz="1400" dirty="0" smtClean="0">
                <a:cs typeface="Arial" pitchFamily="34" charset="0"/>
              </a:rPr>
              <a:t>ulse :</a:t>
            </a:r>
            <a:endParaRPr lang="en-US" altLang="ko-KR" sz="1400" dirty="0">
              <a:cs typeface="Arial" pitchFamily="34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smtClean="0">
                <a:cs typeface="Arial" pitchFamily="34" charset="0"/>
              </a:rPr>
              <a:t>   </a:t>
            </a:r>
            <a:r>
              <a:rPr lang="en-US" altLang="ko-KR" sz="1400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ko-KR" sz="1400" dirty="0" smtClean="0">
                <a:cs typeface="Arial" pitchFamily="34" charset="0"/>
              </a:rPr>
              <a:t>T </a:t>
            </a:r>
            <a:r>
              <a:rPr lang="en-US" altLang="ko-KR" sz="1400" dirty="0">
                <a:cs typeface="Arial" pitchFamily="34" charset="0"/>
              </a:rPr>
              <a:t>= 25 </a:t>
            </a:r>
            <a:r>
              <a:rPr lang="en-US" altLang="ko-KR" sz="1400" dirty="0" err="1" smtClean="0">
                <a:cs typeface="Arial" pitchFamily="34" charset="0"/>
              </a:rPr>
              <a:t>fs</a:t>
            </a:r>
            <a:endParaRPr lang="en-US" altLang="ko-KR" sz="1400" dirty="0"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092" y="2000240"/>
            <a:ext cx="47815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09530" y="1571612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Measured spectrum and spectral phase</a:t>
            </a:r>
            <a:endParaRPr lang="ko-KR" alt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10256" y="1571612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Reconstructed temporal profile</a:t>
            </a:r>
            <a:endParaRPr lang="ko-KR" altLang="en-US" sz="18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644786" y="3315347"/>
            <a:ext cx="163538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</a:rPr>
              <a:t>Intensity (A.U.)</a:t>
            </a:r>
            <a:endParaRPr lang="ko-KR" alt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3018" y="4941073"/>
            <a:ext cx="162044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</a:rPr>
              <a:t>Time delay (</a:t>
            </a:r>
            <a:r>
              <a:rPr lang="en-US" altLang="ko-KR" sz="1600" dirty="0" err="1" smtClean="0">
                <a:solidFill>
                  <a:srgbClr val="000000"/>
                </a:solidFill>
              </a:rPr>
              <a:t>fs</a:t>
            </a:r>
            <a:r>
              <a:rPr lang="en-US" altLang="ko-KR" sz="1600" dirty="0" smtClean="0">
                <a:solidFill>
                  <a:srgbClr val="000000"/>
                </a:solidFill>
              </a:rPr>
              <a:t>)</a:t>
            </a:r>
            <a:endParaRPr lang="ko-KR" alt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704850" y="1125538"/>
          <a:ext cx="7488238" cy="5491162"/>
        </p:xfrm>
        <a:graphic>
          <a:graphicData uri="http://schemas.openxmlformats.org/presentationml/2006/ole">
            <p:oleObj spid="_x0000_s9218" name="Graph" r:id="rId3" imgW="3932640" imgH="3019680" progId="">
              <p:embed/>
            </p:oleObj>
          </a:graphicData>
        </a:graphic>
      </p:graphicFrame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638300" y="404813"/>
            <a:ext cx="6622327" cy="5379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</a:rPr>
              <a:t>Temporal contrast </a:t>
            </a: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of </a:t>
            </a:r>
            <a:r>
              <a:rPr lang="en-US" altLang="ko-KR" sz="2800" dirty="0">
                <a:solidFill>
                  <a:schemeClr val="bg1"/>
                </a:solidFill>
                <a:latin typeface="Comic Sans MS" pitchFamily="66" charset="0"/>
              </a:rPr>
              <a:t>PW laser pulse</a:t>
            </a:r>
            <a:endParaRPr lang="ko-KR" altLang="en-US" sz="2800" dirty="0">
              <a:latin typeface="Comic Sans MS" pitchFamily="66" charset="0"/>
            </a:endParaRPr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2649538" y="1624013"/>
            <a:ext cx="403225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ko-KR" sz="1800" b="0">
                <a:latin typeface="Comic Sans MS" pitchFamily="66" charset="0"/>
              </a:rPr>
              <a:t>Before Pumping in booster amplifier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ko-KR" sz="1800" b="0">
                <a:solidFill>
                  <a:srgbClr val="FF0000"/>
                </a:solidFill>
                <a:latin typeface="Comic Sans MS" pitchFamily="66" charset="0"/>
              </a:rPr>
              <a:t>After Pumping </a:t>
            </a:r>
            <a:r>
              <a:rPr lang="en-US" altLang="ko-KR" sz="1800" b="0">
                <a:solidFill>
                  <a:srgbClr val="FF0000"/>
                </a:solidFill>
              </a:rPr>
              <a:t>in booster amplifier</a:t>
            </a:r>
          </a:p>
        </p:txBody>
      </p:sp>
      <p:sp>
        <p:nvSpPr>
          <p:cNvPr id="9221" name="Line 10"/>
          <p:cNvSpPr>
            <a:spLocks noChangeShapeType="1"/>
          </p:cNvSpPr>
          <p:nvPr/>
        </p:nvSpPr>
        <p:spPr bwMode="auto">
          <a:xfrm>
            <a:off x="2144713" y="1789113"/>
            <a:ext cx="504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222" name="Line 11"/>
          <p:cNvSpPr>
            <a:spLocks noChangeShapeType="1"/>
          </p:cNvSpPr>
          <p:nvPr/>
        </p:nvSpPr>
        <p:spPr bwMode="auto">
          <a:xfrm>
            <a:off x="2144713" y="2154238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523976" y="404813"/>
            <a:ext cx="6665607" cy="5379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Measured </a:t>
            </a:r>
            <a:r>
              <a:rPr lang="en-US" altLang="ko-KR" sz="2800" dirty="0" err="1" smtClean="0">
                <a:solidFill>
                  <a:schemeClr val="bg1"/>
                </a:solidFill>
                <a:latin typeface="Comic Sans MS" pitchFamily="66" charset="0"/>
              </a:rPr>
              <a:t>wavefront</a:t>
            </a: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n-US" altLang="ko-KR" sz="2800" dirty="0" err="1" smtClean="0">
                <a:solidFill>
                  <a:schemeClr val="bg1"/>
                </a:solidFill>
                <a:latin typeface="Comic Sans MS" pitchFamily="66" charset="0"/>
              </a:rPr>
              <a:t>Focusability</a:t>
            </a:r>
            <a:endParaRPr lang="ko-KR" altLang="en-US" sz="2800" dirty="0">
              <a:latin typeface="Comic Sans MS" pitchFamily="66" charset="0"/>
            </a:endParaRPr>
          </a:p>
        </p:txBody>
      </p:sp>
      <p:pic>
        <p:nvPicPr>
          <p:cNvPr id="76803" name="Picture 3" descr="C:\Users\Tae Moon Jeong\Desktop\100804_PW_DM_TEST\screen save\phase.bmp"/>
          <p:cNvPicPr>
            <a:picLocks noChangeAspect="1" noChangeArrowheads="1"/>
          </p:cNvPicPr>
          <p:nvPr/>
        </p:nvPicPr>
        <p:blipFill>
          <a:blip r:embed="rId2"/>
          <a:srcRect l="33865" t="16822" r="42503" b="43330"/>
          <a:stretch>
            <a:fillRect/>
          </a:stretch>
        </p:blipFill>
        <p:spPr bwMode="auto">
          <a:xfrm>
            <a:off x="700810" y="2287717"/>
            <a:ext cx="3419187" cy="3420000"/>
          </a:xfrm>
          <a:prstGeom prst="rect">
            <a:avLst/>
          </a:prstGeom>
          <a:noFill/>
        </p:spPr>
      </p:pic>
      <p:pic>
        <p:nvPicPr>
          <p:cNvPr id="8" name="Picture 3" descr="C:\Users\Tae Moon Jeong\Desktop\100804_PW_DM_TEST\screen save\phase.bmp"/>
          <p:cNvPicPr>
            <a:picLocks noChangeAspect="1" noChangeArrowheads="1"/>
          </p:cNvPicPr>
          <p:nvPr/>
        </p:nvPicPr>
        <p:blipFill>
          <a:blip r:embed="rId2"/>
          <a:srcRect l="58745" t="16021" r="32828" b="42237"/>
          <a:stretch>
            <a:fillRect/>
          </a:stretch>
        </p:blipFill>
        <p:spPr bwMode="auto">
          <a:xfrm>
            <a:off x="4272710" y="2287717"/>
            <a:ext cx="610898" cy="3420000"/>
          </a:xfrm>
          <a:prstGeom prst="rect">
            <a:avLst/>
          </a:prstGeom>
          <a:noFill/>
        </p:spPr>
      </p:pic>
      <p:pic>
        <p:nvPicPr>
          <p:cNvPr id="116738" name="Picture 2"/>
          <p:cNvPicPr>
            <a:picLocks noChangeArrowheads="1"/>
          </p:cNvPicPr>
          <p:nvPr/>
        </p:nvPicPr>
        <p:blipFill>
          <a:blip r:embed="rId3"/>
          <a:srcRect l="14436" t="21661" r="22966" b="10457"/>
          <a:stretch>
            <a:fillRect/>
          </a:stretch>
        </p:blipFill>
        <p:spPr bwMode="auto">
          <a:xfrm>
            <a:off x="5667380" y="4357694"/>
            <a:ext cx="1728000" cy="17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8282" y="1857364"/>
            <a:ext cx="397675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 bwMode="auto">
          <a:xfrm rot="5400000">
            <a:off x="-1223108" y="3997320"/>
            <a:ext cx="3420000" cy="7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700809" y="5930261"/>
            <a:ext cx="3420000" cy="7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 rot="5400000">
            <a:off x="3671793" y="3888764"/>
            <a:ext cx="2938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/>
              <a:t>Wavefront</a:t>
            </a:r>
            <a:r>
              <a:rPr lang="en-US" altLang="ko-KR" sz="1400" dirty="0" smtClean="0"/>
              <a:t> height(in wavelength)</a:t>
            </a:r>
            <a:endParaRPr lang="ko-KR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74818" y="5764429"/>
            <a:ext cx="8531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200 mm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36860" y="3835603"/>
            <a:ext cx="8531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200 mm</a:t>
            </a:r>
            <a:endParaRPr lang="ko-KR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5749" y="1644775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Measured </a:t>
            </a:r>
            <a:r>
              <a:rPr lang="en-US" altLang="ko-KR" sz="1800" dirty="0" err="1" smtClean="0"/>
              <a:t>wavefront</a:t>
            </a:r>
            <a:r>
              <a:rPr lang="en-US" altLang="ko-KR" sz="1800" dirty="0" smtClean="0"/>
              <a:t> after correction</a:t>
            </a:r>
            <a:endParaRPr lang="ko-KR" alt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242529" y="1488032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Zernike decomposition</a:t>
            </a:r>
            <a:endParaRPr lang="ko-KR" altLang="en-US" sz="180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7667644" y="4357694"/>
            <a:ext cx="1728000" cy="172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10388" y="392906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Focal spot</a:t>
            </a:r>
            <a:endParaRPr lang="ko-KR" alt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5570091" y="6143644"/>
            <a:ext cx="19784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(calculated, </a:t>
            </a:r>
            <a:r>
              <a:rPr lang="en-US" altLang="ko-KR" sz="1400" dirty="0" smtClean="0">
                <a:solidFill>
                  <a:srgbClr val="FF0000"/>
                </a:solidFill>
              </a:rPr>
              <a:t>SR=0.65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648292" y="6143644"/>
            <a:ext cx="18053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(Not measured yet)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238224" y="404813"/>
            <a:ext cx="8242962" cy="5379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0.1-Hz, 1-PW CPA </a:t>
            </a:r>
            <a:r>
              <a:rPr lang="en-US" altLang="ko-KR" sz="2800" dirty="0" err="1" smtClean="0">
                <a:solidFill>
                  <a:schemeClr val="bg1"/>
                </a:solidFill>
                <a:latin typeface="Comic Sans MS" pitchFamily="66" charset="0"/>
              </a:rPr>
              <a:t>Ti:sapphire</a:t>
            </a: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 Laser System</a:t>
            </a:r>
            <a:endParaRPr lang="ko-KR" altLang="en-US" sz="2800" dirty="0">
              <a:latin typeface="Comic Sans MS" pitchFamily="66" charset="0"/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 l="11811" t="14725" r="11220" b="16198"/>
          <a:stretch>
            <a:fillRect/>
          </a:stretch>
        </p:blipFill>
        <p:spPr bwMode="auto">
          <a:xfrm>
            <a:off x="1017154" y="1142984"/>
            <a:ext cx="7936374" cy="42848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 bwMode="auto">
          <a:xfrm>
            <a:off x="3129874" y="2071678"/>
            <a:ext cx="3714776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35283" y="5715016"/>
            <a:ext cx="8946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First demonstration of 1 PW laser pulse</a:t>
            </a:r>
            <a:r>
              <a:rPr lang="en-US" altLang="ko-KR" dirty="0" smtClean="0"/>
              <a:t> from all </a:t>
            </a:r>
            <a:r>
              <a:rPr lang="en-US" altLang="ko-KR" dirty="0" err="1" smtClean="0"/>
              <a:t>Ti:sapphire</a:t>
            </a:r>
            <a:r>
              <a:rPr lang="en-US" altLang="ko-KR" dirty="0" smtClean="0"/>
              <a:t>-based laser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238224" y="404813"/>
            <a:ext cx="8188460" cy="5379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Beam Transport and PW </a:t>
            </a: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Interaction Chamber</a:t>
            </a:r>
            <a:endParaRPr lang="ko-KR" altLang="en-US" sz="2800" dirty="0">
              <a:latin typeface="Comic Sans MS" pitchFamily="66" charset="0"/>
            </a:endParaRPr>
          </a:p>
        </p:txBody>
      </p:sp>
      <p:pic>
        <p:nvPicPr>
          <p:cNvPr id="5" name="Picture 26" descr="그림6"/>
          <p:cNvPicPr>
            <a:picLocks noChangeAspect="1" noChangeArrowheads="1"/>
          </p:cNvPicPr>
          <p:nvPr/>
        </p:nvPicPr>
        <p:blipFill>
          <a:blip r:embed="rId3"/>
          <a:srcRect l="5170" r="5170"/>
          <a:stretch>
            <a:fillRect/>
          </a:stretch>
        </p:blipFill>
        <p:spPr bwMode="auto">
          <a:xfrm>
            <a:off x="4810124" y="1646155"/>
            <a:ext cx="4442254" cy="381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45"/>
          <p:cNvGrpSpPr>
            <a:grpSpLocks/>
          </p:cNvGrpSpPr>
          <p:nvPr/>
        </p:nvGrpSpPr>
        <p:grpSpPr bwMode="auto">
          <a:xfrm>
            <a:off x="881034" y="1643050"/>
            <a:ext cx="3490914" cy="4572032"/>
            <a:chOff x="3732" y="1050"/>
            <a:chExt cx="2064" cy="2742"/>
          </a:xfrm>
        </p:grpSpPr>
        <p:graphicFrame>
          <p:nvGraphicFramePr>
            <p:cNvPr id="28" name="Object 3"/>
            <p:cNvGraphicFramePr>
              <a:graphicFrameLocks noChangeAspect="1"/>
            </p:cNvGraphicFramePr>
            <p:nvPr/>
          </p:nvGraphicFramePr>
          <p:xfrm>
            <a:off x="3742" y="1050"/>
            <a:ext cx="2054" cy="2742"/>
          </p:xfrm>
          <a:graphic>
            <a:graphicData uri="http://schemas.openxmlformats.org/presentationml/2006/ole">
              <p:oleObj spid="_x0000_s128004" name="AutoCAD Drawing" r:id="rId4" imgW="15440040" imgH="7658280" progId="">
                <p:embed/>
              </p:oleObj>
            </a:graphicData>
          </a:graphic>
        </p:graphicFrame>
        <p:sp>
          <p:nvSpPr>
            <p:cNvPr id="29" name="Text Box 40"/>
            <p:cNvSpPr txBox="1">
              <a:spLocks noChangeArrowheads="1"/>
            </p:cNvSpPr>
            <p:nvPr/>
          </p:nvSpPr>
          <p:spPr bwMode="auto">
            <a:xfrm>
              <a:off x="3923" y="1565"/>
              <a:ext cx="6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3405188">
                <a:lnSpc>
                  <a:spcPct val="90000"/>
                </a:lnSpc>
              </a:pPr>
              <a:r>
                <a:rPr lang="en-US" altLang="ko-KR" sz="900" b="1">
                  <a:solidFill>
                    <a:srgbClr val="808080"/>
                  </a:solidFill>
                  <a:latin typeface="Times New Roman" pitchFamily="18" charset="0"/>
                  <a:ea typeface="굴림" pitchFamily="50" charset="-127"/>
                </a:rPr>
                <a:t>Long focal-length </a:t>
              </a:r>
            </a:p>
            <a:p>
              <a:pPr algn="ctr" defTabSz="3405188">
                <a:lnSpc>
                  <a:spcPct val="90000"/>
                </a:lnSpc>
              </a:pPr>
              <a:r>
                <a:rPr lang="en-US" altLang="ko-KR" sz="900" b="1">
                  <a:solidFill>
                    <a:srgbClr val="808080"/>
                  </a:solidFill>
                  <a:latin typeface="Times New Roman" pitchFamily="18" charset="0"/>
                  <a:ea typeface="굴림" pitchFamily="50" charset="-127"/>
                </a:rPr>
                <a:t>mirror chamber</a:t>
              </a:r>
            </a:p>
          </p:txBody>
        </p:sp>
        <p:sp>
          <p:nvSpPr>
            <p:cNvPr id="30" name="Text Box 41"/>
            <p:cNvSpPr txBox="1">
              <a:spLocks noChangeArrowheads="1"/>
            </p:cNvSpPr>
            <p:nvPr/>
          </p:nvSpPr>
          <p:spPr bwMode="auto">
            <a:xfrm>
              <a:off x="5137" y="1161"/>
              <a:ext cx="5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3405188">
                <a:lnSpc>
                  <a:spcPct val="90000"/>
                </a:lnSpc>
              </a:pPr>
              <a:r>
                <a:rPr lang="en-US" altLang="ko-KR" sz="900" b="1">
                  <a:solidFill>
                    <a:srgbClr val="808080"/>
                  </a:solidFill>
                  <a:latin typeface="Times New Roman" pitchFamily="18" charset="0"/>
                  <a:ea typeface="굴림" pitchFamily="50" charset="-127"/>
                </a:rPr>
                <a:t>PW </a:t>
              </a:r>
            </a:p>
            <a:p>
              <a:pPr algn="ctr" defTabSz="3405188">
                <a:lnSpc>
                  <a:spcPct val="90000"/>
                </a:lnSpc>
              </a:pPr>
              <a:r>
                <a:rPr lang="en-US" altLang="ko-KR" sz="900" b="1">
                  <a:solidFill>
                    <a:srgbClr val="808080"/>
                  </a:solidFill>
                  <a:latin typeface="Times New Roman" pitchFamily="18" charset="0"/>
                  <a:ea typeface="굴림" pitchFamily="50" charset="-127"/>
                </a:rPr>
                <a:t>target chamber</a:t>
              </a:r>
            </a:p>
          </p:txBody>
        </p:sp>
        <p:sp>
          <p:nvSpPr>
            <p:cNvPr id="31" name="Text Box 42"/>
            <p:cNvSpPr txBox="1">
              <a:spLocks noChangeArrowheads="1"/>
            </p:cNvSpPr>
            <p:nvPr/>
          </p:nvSpPr>
          <p:spPr bwMode="auto">
            <a:xfrm>
              <a:off x="5220" y="2612"/>
              <a:ext cx="42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3405188">
                <a:lnSpc>
                  <a:spcPct val="90000"/>
                </a:lnSpc>
              </a:pPr>
              <a:r>
                <a:rPr lang="en-US" altLang="ko-KR" sz="900" b="1">
                  <a:solidFill>
                    <a:srgbClr val="808080"/>
                  </a:solidFill>
                  <a:latin typeface="Times New Roman" pitchFamily="18" charset="0"/>
                  <a:ea typeface="굴림" pitchFamily="50" charset="-127"/>
                </a:rPr>
                <a:t>PW beam</a:t>
              </a:r>
            </a:p>
            <a:p>
              <a:pPr algn="ctr" defTabSz="3405188">
                <a:lnSpc>
                  <a:spcPct val="90000"/>
                </a:lnSpc>
              </a:pPr>
              <a:r>
                <a:rPr lang="en-US" altLang="ko-KR" sz="900" b="1">
                  <a:solidFill>
                    <a:srgbClr val="808080"/>
                  </a:solidFill>
                  <a:latin typeface="Times New Roman" pitchFamily="18" charset="0"/>
                  <a:ea typeface="굴림" pitchFamily="50" charset="-127"/>
                </a:rPr>
                <a:t>switching </a:t>
              </a:r>
            </a:p>
            <a:p>
              <a:pPr algn="ctr" defTabSz="3405188">
                <a:lnSpc>
                  <a:spcPct val="90000"/>
                </a:lnSpc>
              </a:pPr>
              <a:r>
                <a:rPr lang="en-US" altLang="ko-KR" sz="900" b="1">
                  <a:solidFill>
                    <a:srgbClr val="808080"/>
                  </a:solidFill>
                  <a:latin typeface="Times New Roman" pitchFamily="18" charset="0"/>
                  <a:ea typeface="굴림" pitchFamily="50" charset="-127"/>
                </a:rPr>
                <a:t>chamber</a:t>
              </a:r>
            </a:p>
          </p:txBody>
        </p:sp>
        <p:sp>
          <p:nvSpPr>
            <p:cNvPr id="32" name="Text Box 43"/>
            <p:cNvSpPr txBox="1">
              <a:spLocks noChangeArrowheads="1"/>
            </p:cNvSpPr>
            <p:nvPr/>
          </p:nvSpPr>
          <p:spPr bwMode="auto">
            <a:xfrm>
              <a:off x="3732" y="2059"/>
              <a:ext cx="65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3405188">
                <a:lnSpc>
                  <a:spcPct val="90000"/>
                </a:lnSpc>
              </a:pPr>
              <a:r>
                <a:rPr lang="en-US" altLang="ko-KR" sz="900" b="1">
                  <a:solidFill>
                    <a:srgbClr val="808080"/>
                  </a:solidFill>
                  <a:latin typeface="Times New Roman" pitchFamily="18" charset="0"/>
                  <a:ea typeface="굴림" pitchFamily="50" charset="-127"/>
                </a:rPr>
                <a:t>PW </a:t>
              </a:r>
            </a:p>
            <a:p>
              <a:pPr algn="ctr" defTabSz="3405188">
                <a:lnSpc>
                  <a:spcPct val="90000"/>
                </a:lnSpc>
              </a:pPr>
              <a:r>
                <a:rPr lang="en-US" altLang="ko-KR" sz="900" b="1">
                  <a:solidFill>
                    <a:srgbClr val="808080"/>
                  </a:solidFill>
                  <a:latin typeface="Times New Roman" pitchFamily="18" charset="0"/>
                  <a:ea typeface="굴림" pitchFamily="50" charset="-127"/>
                </a:rPr>
                <a:t>pulse compressor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399838" y="5568751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 smtClean="0"/>
              <a:t>Construction was completed</a:t>
            </a:r>
          </a:p>
          <a:p>
            <a:pPr algn="ctr"/>
            <a:r>
              <a:rPr lang="en-US" altLang="ko-KR" sz="1800" dirty="0" smtClean="0"/>
              <a:t>(under test)</a:t>
            </a:r>
            <a:endParaRPr lang="ko-KR" altLang="en-US" sz="180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738818" y="1931907"/>
            <a:ext cx="2786082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6495334" y="1758599"/>
            <a:ext cx="136287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2.2 m in dia.</a:t>
            </a:r>
            <a:endParaRPr lang="ko-KR" alt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1742077" y="114298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Optical layout</a:t>
            </a:r>
            <a:endParaRPr lang="ko-KR" altLang="en-US" sz="1800" dirty="0"/>
          </a:p>
        </p:txBody>
      </p:sp>
      <p:sp>
        <p:nvSpPr>
          <p:cNvPr id="41" name="TextBox 40"/>
          <p:cNvSpPr txBox="1"/>
          <p:nvPr/>
        </p:nvSpPr>
        <p:spPr>
          <a:xfrm>
            <a:off x="5738818" y="1142984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PW interaction chamber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3524240" y="404813"/>
            <a:ext cx="2920992" cy="5379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ko-KR" sz="2800" dirty="0" smtClean="0">
                <a:solidFill>
                  <a:schemeClr val="bg1"/>
                </a:solidFill>
                <a:latin typeface="Comic Sans MS" pitchFamily="66" charset="0"/>
              </a:rPr>
              <a:t>UQBF Members</a:t>
            </a:r>
            <a:endParaRPr lang="ko-KR" altLang="en-US" sz="2800" dirty="0">
              <a:latin typeface="Comic Sans MS" pitchFamily="66" charset="0"/>
            </a:endParaRPr>
          </a:p>
        </p:txBody>
      </p:sp>
      <p:pic>
        <p:nvPicPr>
          <p:cNvPr id="7" name="Picture 2" descr="F:\Documents and Settings\leejm\바탕 화면\연구동 사진 촬영\AAB_1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58" t="10881" b="7617"/>
          <a:stretch>
            <a:fillRect/>
          </a:stretch>
        </p:blipFill>
        <p:spPr bwMode="auto">
          <a:xfrm>
            <a:off x="-4803" y="928670"/>
            <a:ext cx="9910804" cy="592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089400" y="404813"/>
            <a:ext cx="18732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800">
                <a:solidFill>
                  <a:schemeClr val="bg1"/>
                </a:solidFill>
                <a:latin typeface="Comic Sans MS" pitchFamily="66" charset="0"/>
              </a:rPr>
              <a:t>Summary</a:t>
            </a: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595282" y="1214422"/>
            <a:ext cx="857256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latinLnBrk="0" hangingPunct="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0" lang="en-US" altLang="ko-KR" dirty="0" smtClean="0">
                <a:latin typeface="Times New Roman"/>
                <a:cs typeface="Times New Roman"/>
              </a:rPr>
              <a:t>◆  </a:t>
            </a:r>
            <a:r>
              <a:rPr kumimoji="0" lang="en-US" altLang="ko-KR" dirty="0" smtClean="0">
                <a:latin typeface="Comic Sans MS" pitchFamily="66" charset="0"/>
              </a:rPr>
              <a:t>UQBF-1PW/B1 </a:t>
            </a:r>
            <a:r>
              <a:rPr kumimoji="0" lang="en-US" altLang="ko-KR" dirty="0">
                <a:latin typeface="Comic Sans MS" pitchFamily="66" charset="0"/>
              </a:rPr>
              <a:t>is successfully </a:t>
            </a:r>
            <a:r>
              <a:rPr kumimoji="0" lang="en-US" altLang="ko-KR" dirty="0" smtClean="0">
                <a:latin typeface="Comic Sans MS" pitchFamily="66" charset="0"/>
              </a:rPr>
              <a:t>installed.</a:t>
            </a:r>
            <a:endParaRPr kumimoji="0" lang="en-US" altLang="ko-KR" dirty="0">
              <a:latin typeface="Comic Sans MS" pitchFamily="66" charset="0"/>
            </a:endParaRPr>
          </a:p>
          <a:p>
            <a:pPr marL="742950" lvl="1" indent="-285750" eaLnBrk="0" latin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kumimoji="0" lang="en-US" altLang="ko-KR" sz="1400" b="0" dirty="0">
              <a:latin typeface="Comic Sans MS" pitchFamily="66" charset="0"/>
            </a:endParaRPr>
          </a:p>
          <a:p>
            <a:pPr marL="742950" lvl="1" indent="-285750" eaLnBrk="0" latin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altLang="ko-KR" sz="1400" dirty="0">
                <a:latin typeface="Comic Sans MS" pitchFamily="66" charset="0"/>
              </a:rPr>
              <a:t>Maximum Output Energy : 47 J at 96 J pump energy</a:t>
            </a:r>
          </a:p>
          <a:p>
            <a:pPr marL="742950" lvl="1" indent="-285750" eaLnBrk="0" latin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en-US" altLang="ko-KR" sz="1400" dirty="0">
                <a:latin typeface="Comic Sans MS" pitchFamily="66" charset="0"/>
              </a:rPr>
              <a:t>                                  </a:t>
            </a:r>
            <a:r>
              <a:rPr kumimoji="0" lang="en-US" altLang="ko-KR" sz="1400" dirty="0" smtClean="0">
                <a:solidFill>
                  <a:srgbClr val="FF0000"/>
                </a:solidFill>
                <a:latin typeface="Comic Sans MS" pitchFamily="66" charset="0"/>
              </a:rPr>
              <a:t>33 </a:t>
            </a:r>
            <a:r>
              <a:rPr kumimoji="0" lang="en-US" altLang="ko-KR" sz="1400" dirty="0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kumimoji="0" lang="en-US" altLang="ko-KR" sz="1400" dirty="0">
                <a:latin typeface="Comic Sans MS" pitchFamily="66" charset="0"/>
              </a:rPr>
              <a:t> after pulse compression</a:t>
            </a:r>
          </a:p>
          <a:p>
            <a:pPr marL="742950" lvl="1" indent="-285750" eaLnBrk="0" latin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altLang="ko-KR" sz="1400" dirty="0">
                <a:latin typeface="Comic Sans MS" pitchFamily="66" charset="0"/>
              </a:rPr>
              <a:t>Minimum Pulse Duration : </a:t>
            </a:r>
            <a:r>
              <a:rPr kumimoji="0" lang="en-US" altLang="ko-KR" sz="1400" dirty="0">
                <a:solidFill>
                  <a:srgbClr val="FF0000"/>
                </a:solidFill>
                <a:latin typeface="Comic Sans MS" pitchFamily="66" charset="0"/>
              </a:rPr>
              <a:t>30 </a:t>
            </a:r>
            <a:r>
              <a:rPr kumimoji="0" lang="en-US" altLang="ko-KR" sz="1400" dirty="0" err="1">
                <a:solidFill>
                  <a:srgbClr val="FF0000"/>
                </a:solidFill>
                <a:latin typeface="Comic Sans MS" pitchFamily="66" charset="0"/>
              </a:rPr>
              <a:t>fs</a:t>
            </a:r>
            <a:endParaRPr kumimoji="0" lang="en-US" altLang="ko-KR" sz="1400" dirty="0">
              <a:solidFill>
                <a:srgbClr val="FF0000"/>
              </a:solidFill>
              <a:latin typeface="Comic Sans MS" pitchFamily="66" charset="0"/>
            </a:endParaRPr>
          </a:p>
          <a:p>
            <a:pPr marL="742950" lvl="1" indent="-285750" eaLnBrk="0" latin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altLang="ko-KR" sz="1400" dirty="0">
                <a:latin typeface="Comic Sans MS" pitchFamily="66" charset="0"/>
              </a:rPr>
              <a:t>Maximum repetition rate : </a:t>
            </a:r>
            <a:r>
              <a:rPr kumimoji="0" lang="en-US" altLang="ko-KR" sz="1400" dirty="0">
                <a:solidFill>
                  <a:srgbClr val="FF0000"/>
                </a:solidFill>
                <a:latin typeface="Comic Sans MS" pitchFamily="66" charset="0"/>
              </a:rPr>
              <a:t>0.1 Hz </a:t>
            </a:r>
            <a:r>
              <a:rPr kumimoji="0" lang="en-US" altLang="ko-KR" sz="1400" dirty="0">
                <a:latin typeface="Comic Sans MS" pitchFamily="66" charset="0"/>
              </a:rPr>
              <a:t>(1 shot/10 seconds)</a:t>
            </a:r>
          </a:p>
          <a:p>
            <a:pPr marL="742950" lvl="1" indent="-285750" eaLnBrk="0" latin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altLang="ko-KR" sz="1400" dirty="0">
                <a:latin typeface="Comic Sans MS" pitchFamily="66" charset="0"/>
              </a:rPr>
              <a:t>Beam diameter : </a:t>
            </a:r>
            <a:r>
              <a:rPr kumimoji="0" lang="en-US" altLang="ko-KR" sz="1400" dirty="0">
                <a:solidFill>
                  <a:srgbClr val="FF0000"/>
                </a:solidFill>
                <a:latin typeface="Comic Sans MS" pitchFamily="66" charset="0"/>
              </a:rPr>
              <a:t>~ 200 mm</a:t>
            </a:r>
          </a:p>
          <a:p>
            <a:pPr marL="742950" lvl="1" indent="-285750" eaLnBrk="0" latin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altLang="ko-KR" sz="1400" dirty="0">
                <a:latin typeface="Comic Sans MS" pitchFamily="66" charset="0"/>
              </a:rPr>
              <a:t>Pulse energy stability : </a:t>
            </a:r>
            <a:r>
              <a:rPr kumimoji="0" lang="en-US" altLang="ko-KR" sz="1400" dirty="0">
                <a:solidFill>
                  <a:srgbClr val="FF0000"/>
                </a:solidFill>
                <a:latin typeface="Comic Sans MS" pitchFamily="66" charset="0"/>
              </a:rPr>
              <a:t>0.53% </a:t>
            </a:r>
            <a:r>
              <a:rPr kumimoji="0" lang="en-US" altLang="ko-KR" sz="1400" dirty="0" err="1">
                <a:solidFill>
                  <a:srgbClr val="FF0000"/>
                </a:solidFill>
                <a:latin typeface="Comic Sans MS" pitchFamily="66" charset="0"/>
              </a:rPr>
              <a:t>rms</a:t>
            </a:r>
            <a:endParaRPr kumimoji="0" lang="en-US" altLang="ko-KR" sz="1400" dirty="0">
              <a:solidFill>
                <a:srgbClr val="FF0000"/>
              </a:solidFill>
              <a:latin typeface="Comic Sans MS" pitchFamily="66" charset="0"/>
            </a:endParaRPr>
          </a:p>
          <a:p>
            <a:pPr marL="742950" lvl="1" indent="-285750" eaLnBrk="0" latin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altLang="ko-KR" sz="1400" dirty="0" err="1">
                <a:latin typeface="Comic Sans MS" pitchFamily="66" charset="0"/>
              </a:rPr>
              <a:t>Wavefront</a:t>
            </a:r>
            <a:r>
              <a:rPr kumimoji="0" lang="en-US" altLang="ko-KR" sz="1400" dirty="0">
                <a:latin typeface="Comic Sans MS" pitchFamily="66" charset="0"/>
              </a:rPr>
              <a:t> aberration and </a:t>
            </a:r>
            <a:r>
              <a:rPr kumimoji="0" lang="en-US" altLang="ko-KR" sz="1400" dirty="0" err="1">
                <a:latin typeface="Comic Sans MS" pitchFamily="66" charset="0"/>
              </a:rPr>
              <a:t>focusability</a:t>
            </a:r>
            <a:r>
              <a:rPr kumimoji="0" lang="en-US" altLang="ko-KR" sz="1400" dirty="0">
                <a:latin typeface="Comic Sans MS" pitchFamily="66" charset="0"/>
              </a:rPr>
              <a:t> : </a:t>
            </a:r>
            <a:r>
              <a:rPr kumimoji="0" lang="en-US" altLang="ko-KR" sz="1400" dirty="0" smtClean="0">
                <a:latin typeface="Comic Sans MS" pitchFamily="66" charset="0"/>
              </a:rPr>
              <a:t>&lt; 0.65 um in </a:t>
            </a:r>
            <a:r>
              <a:rPr kumimoji="0" lang="en-US" altLang="ko-KR" sz="1400" dirty="0" err="1" smtClean="0">
                <a:latin typeface="Comic Sans MS" pitchFamily="66" charset="0"/>
              </a:rPr>
              <a:t>rms</a:t>
            </a:r>
            <a:r>
              <a:rPr kumimoji="0" lang="en-US" altLang="ko-KR" sz="1400" dirty="0" smtClean="0">
                <a:latin typeface="Comic Sans MS" pitchFamily="66" charset="0"/>
              </a:rPr>
              <a:t> (for WA), 0.65 (for SR)</a:t>
            </a:r>
            <a:endParaRPr kumimoji="0" lang="en-US" altLang="ko-KR" sz="1400" dirty="0">
              <a:latin typeface="Comic Sans MS" pitchFamily="66" charset="0"/>
            </a:endParaRPr>
          </a:p>
          <a:p>
            <a:pPr marL="742950" lvl="1" indent="-285750" eaLnBrk="0" latin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altLang="ko-KR" sz="1400" dirty="0">
                <a:latin typeface="Comic Sans MS" pitchFamily="66" charset="0"/>
              </a:rPr>
              <a:t>Beam pointing stability : To be </a:t>
            </a:r>
            <a:r>
              <a:rPr kumimoji="0" lang="en-US" altLang="ko-KR" sz="1400" dirty="0" smtClean="0">
                <a:latin typeface="Comic Sans MS" pitchFamily="66" charset="0"/>
              </a:rPr>
              <a:t>measured</a:t>
            </a:r>
          </a:p>
          <a:p>
            <a:pPr marL="742950" lvl="1" indent="-285750" eaLnBrk="0" latin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altLang="ko-KR" sz="1400" dirty="0" smtClean="0">
                <a:latin typeface="Comic Sans MS" pitchFamily="66" charset="0"/>
              </a:rPr>
              <a:t>Temporal contrast : should be improved for applications</a:t>
            </a:r>
          </a:p>
          <a:p>
            <a:pPr marL="742950" lvl="1" indent="-285750" eaLnBrk="0" latin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kumimoji="0" lang="en-US" altLang="ko-KR" sz="1400" dirty="0" smtClean="0">
              <a:latin typeface="Comic Sans MS" pitchFamily="66" charset="0"/>
            </a:endParaRPr>
          </a:p>
          <a:p>
            <a:pPr marL="342000" lvl="1" indent="-342000" eaLnBrk="0" latinLnBrk="0" hangingPunct="0">
              <a:spcBef>
                <a:spcPts val="24"/>
              </a:spcBef>
              <a:buClr>
                <a:schemeClr val="accent1"/>
              </a:buClr>
            </a:pPr>
            <a:r>
              <a:rPr kumimoji="0" lang="en-US" altLang="ko-KR" dirty="0" smtClean="0">
                <a:latin typeface="Times New Roman"/>
                <a:cs typeface="Times New Roman"/>
              </a:rPr>
              <a:t>◆   </a:t>
            </a:r>
            <a:r>
              <a:rPr kumimoji="0" lang="en-US" altLang="ko-KR" dirty="0" smtClean="0">
                <a:latin typeface="Comic Sans MS" pitchFamily="66" charset="0"/>
              </a:rPr>
              <a:t>UQBF-1PW/B2 will be completed in early 2011.</a:t>
            </a:r>
          </a:p>
          <a:p>
            <a:pPr marL="342000" lvl="1" indent="-342000" eaLnBrk="0" latinLnBrk="0" hangingPunct="0">
              <a:spcBef>
                <a:spcPts val="24"/>
              </a:spcBef>
              <a:buClr>
                <a:schemeClr val="accent1"/>
              </a:buClr>
            </a:pPr>
            <a:endParaRPr kumimoji="0" lang="en-US" altLang="ko-KR" dirty="0" smtClean="0">
              <a:latin typeface="Comic Sans MS" pitchFamily="66" charset="0"/>
            </a:endParaRPr>
          </a:p>
          <a:p>
            <a:pPr marL="342000" lvl="1" indent="-342000" eaLnBrk="0" latinLnBrk="0" hangingPunct="0">
              <a:spcBef>
                <a:spcPts val="24"/>
              </a:spcBef>
              <a:buClr>
                <a:schemeClr val="accent1"/>
              </a:buClr>
            </a:pPr>
            <a:r>
              <a:rPr kumimoji="0" lang="en-US" altLang="ko-KR" dirty="0" smtClean="0">
                <a:latin typeface="Times New Roman"/>
                <a:cs typeface="Times New Roman"/>
              </a:rPr>
              <a:t>◆   </a:t>
            </a:r>
            <a:r>
              <a:rPr kumimoji="0" lang="en-US" altLang="ko-KR" dirty="0" smtClean="0">
                <a:latin typeface="Comic Sans MS" pitchFamily="66" charset="0"/>
              </a:rPr>
              <a:t>UQBF(-100TW, -1PW/B1, and -1PW/B2) is a user facility.</a:t>
            </a:r>
          </a:p>
          <a:p>
            <a:pPr marL="342000" lvl="1" indent="-342000" eaLnBrk="0" latinLnBrk="0" hangingPunct="0">
              <a:spcBef>
                <a:spcPts val="24"/>
              </a:spcBef>
              <a:buClr>
                <a:schemeClr val="accent1"/>
              </a:buClr>
            </a:pPr>
            <a:endParaRPr kumimoji="0" lang="en-US" altLang="ko-KR" sz="1400" dirty="0" smtClean="0">
              <a:latin typeface="Comic Sans MS" pitchFamily="66" charset="0"/>
            </a:endParaRPr>
          </a:p>
          <a:p>
            <a:pPr marL="342000" lvl="1" indent="-342000" eaLnBrk="0" latinLnBrk="0" hangingPunct="0">
              <a:lnSpc>
                <a:spcPct val="130000"/>
              </a:lnSpc>
              <a:spcBef>
                <a:spcPts val="24"/>
              </a:spcBef>
              <a:buClr>
                <a:schemeClr val="accent1"/>
              </a:buClr>
            </a:pPr>
            <a:r>
              <a:rPr kumimoji="0" lang="en-US" altLang="ko-KR" sz="1400" dirty="0" smtClean="0">
                <a:latin typeface="Comic Sans MS" pitchFamily="66" charset="0"/>
              </a:rPr>
              <a:t>         Please contact us at </a:t>
            </a:r>
            <a:r>
              <a:rPr kumimoji="0" lang="en-US" altLang="ko-KR" sz="1400" dirty="0" smtClean="0">
                <a:solidFill>
                  <a:srgbClr val="FF0000"/>
                </a:solidFill>
                <a:latin typeface="Comic Sans MS" pitchFamily="66" charset="0"/>
                <a:hlinkClick r:id="rId2"/>
              </a:rPr>
              <a:t>leejm@gist.ac.kr</a:t>
            </a:r>
            <a:r>
              <a:rPr kumimoji="0" lang="en-US" altLang="ko-KR" sz="1400" dirty="0" smtClean="0">
                <a:latin typeface="Comic Sans MS" pitchFamily="66" charset="0"/>
              </a:rPr>
              <a:t> (Prof. J Lee) or </a:t>
            </a:r>
            <a:r>
              <a:rPr kumimoji="0" lang="en-US" altLang="ko-KR" sz="1400" dirty="0" smtClean="0">
                <a:latin typeface="Comic Sans MS" pitchFamily="66" charset="0"/>
                <a:hlinkClick r:id="rId3"/>
              </a:rPr>
              <a:t>jeongtm@gist.ac.kr</a:t>
            </a:r>
            <a:r>
              <a:rPr kumimoji="0" lang="en-US" altLang="ko-KR" sz="1400" dirty="0" smtClean="0">
                <a:latin typeface="Comic Sans MS" pitchFamily="66" charset="0"/>
              </a:rPr>
              <a:t> (Tae Moon</a:t>
            </a:r>
          </a:p>
          <a:p>
            <a:pPr marL="342000" lvl="1" indent="-342000" eaLnBrk="0" latinLnBrk="0" hangingPunct="0">
              <a:spcBef>
                <a:spcPts val="24"/>
              </a:spcBef>
              <a:buClr>
                <a:schemeClr val="accent1"/>
              </a:buClr>
            </a:pPr>
            <a:r>
              <a:rPr kumimoji="0" lang="en-US" altLang="ko-KR" sz="1400" dirty="0" smtClean="0">
                <a:latin typeface="Comic Sans MS" pitchFamily="66" charset="0"/>
              </a:rPr>
              <a:t> </a:t>
            </a:r>
            <a:r>
              <a:rPr kumimoji="0" lang="en-US" altLang="ko-KR" sz="1400" dirty="0" smtClean="0">
                <a:latin typeface="Comic Sans MS" pitchFamily="66" charset="0"/>
              </a:rPr>
              <a:t>        </a:t>
            </a:r>
            <a:r>
              <a:rPr kumimoji="0" lang="en-US" altLang="ko-KR" sz="1400" dirty="0" err="1" smtClean="0">
                <a:latin typeface="Comic Sans MS" pitchFamily="66" charset="0"/>
              </a:rPr>
              <a:t>Jeong</a:t>
            </a:r>
            <a:r>
              <a:rPr kumimoji="0" lang="en-US" altLang="ko-KR" sz="1400" dirty="0" smtClean="0">
                <a:latin typeface="Comic Sans MS" pitchFamily="66" charset="0"/>
              </a:rPr>
              <a:t>) for more information.</a:t>
            </a:r>
            <a:endParaRPr kumimoji="0" lang="en-US" altLang="ko-KR" sz="1400" dirty="0" smtClean="0">
              <a:latin typeface="Comic Sans MS" pitchFamily="66" charset="0"/>
            </a:endParaRPr>
          </a:p>
          <a:p>
            <a:pPr marL="342000" lvl="1" indent="-342000" eaLnBrk="0" latinLnBrk="0" hangingPunct="0">
              <a:spcBef>
                <a:spcPts val="24"/>
              </a:spcBef>
              <a:buClr>
                <a:schemeClr val="accent1"/>
              </a:buClr>
            </a:pPr>
            <a:endParaRPr kumimoji="0" lang="en-US" altLang="ko-KR" dirty="0" smtClean="0">
              <a:latin typeface="Comic Sans MS" pitchFamily="66" charset="0"/>
            </a:endParaRPr>
          </a:p>
          <a:p>
            <a:pPr marL="342000" lvl="1" indent="-342000" eaLnBrk="0" latinLnBrk="0" hangingPunct="0">
              <a:spcBef>
                <a:spcPts val="24"/>
              </a:spcBef>
              <a:buClr>
                <a:schemeClr val="accent1"/>
              </a:buClr>
            </a:pPr>
            <a:endParaRPr kumimoji="0" lang="en-US" altLang="ko-KR" dirty="0" smtClean="0">
              <a:latin typeface="Comic Sans MS" pitchFamily="66" charset="0"/>
              <a:cs typeface="Times New Roman"/>
            </a:endParaRPr>
          </a:p>
          <a:p>
            <a:pPr marL="342000" lvl="1" indent="-342000" eaLnBrk="0" latinLnBrk="0" hangingPunct="0">
              <a:spcBef>
                <a:spcPts val="24"/>
              </a:spcBef>
              <a:buClr>
                <a:schemeClr val="accent1"/>
              </a:buClr>
            </a:pPr>
            <a:endParaRPr kumimoji="0" lang="en-US" altLang="ko-KR" dirty="0" smtClean="0">
              <a:latin typeface="Times New Roman"/>
              <a:cs typeface="Times New Roman"/>
            </a:endParaRPr>
          </a:p>
          <a:p>
            <a:pPr marL="342000" lvl="1" indent="-342000" eaLnBrk="0" latinLnBrk="0" hangingPunct="0">
              <a:spcBef>
                <a:spcPts val="24"/>
              </a:spcBef>
              <a:buClr>
                <a:schemeClr val="accent1"/>
              </a:buClr>
            </a:pPr>
            <a:endParaRPr kumimoji="0" lang="en-US" altLang="ko-KR" b="0" dirty="0" smtClean="0">
              <a:latin typeface="Times New Roman"/>
              <a:cs typeface="Times New Roman"/>
            </a:endParaRPr>
          </a:p>
          <a:p>
            <a:pPr marL="342000" lvl="1" indent="-342000" eaLnBrk="0" latinLnBrk="0" hangingPunct="0">
              <a:spcBef>
                <a:spcPts val="24"/>
              </a:spcBef>
              <a:buClr>
                <a:schemeClr val="accent1"/>
              </a:buClr>
            </a:pPr>
            <a:endParaRPr kumimoji="0" lang="en-US" altLang="ko-KR" b="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0073" y="404813"/>
            <a:ext cx="5660447" cy="504825"/>
          </a:xfrm>
        </p:spPr>
        <p:txBody>
          <a:bodyPr/>
          <a:lstStyle/>
          <a:p>
            <a:r>
              <a:rPr lang="en-US" altLang="ko-KR" sz="2800" b="1" dirty="0" smtClean="0">
                <a:latin typeface="Comic Sans MS" pitchFamily="66" charset="0"/>
                <a:ea typeface="굴림" pitchFamily="50" charset="-127"/>
              </a:rPr>
              <a:t>Brief Review on UQBF Project</a:t>
            </a:r>
            <a:endParaRPr lang="en-US" altLang="ko-KR" sz="2800" b="1" dirty="0" smtClean="0">
              <a:latin typeface="Comic Sans MS" pitchFamily="66" charset="0"/>
              <a:ea typeface="굴림" pitchFamily="50" charset="-127"/>
            </a:endParaRPr>
          </a:p>
        </p:txBody>
      </p:sp>
      <p:pic>
        <p:nvPicPr>
          <p:cNvPr id="114" name="Picture 33"/>
          <p:cNvPicPr>
            <a:picLocks noChangeAspect="1" noChangeArrowheads="1"/>
          </p:cNvPicPr>
          <p:nvPr/>
        </p:nvPicPr>
        <p:blipFill>
          <a:blip r:embed="rId2" cstate="print"/>
          <a:srcRect t="7173" b="7173"/>
          <a:stretch>
            <a:fillRect/>
          </a:stretch>
        </p:blipFill>
        <p:spPr bwMode="auto">
          <a:xfrm>
            <a:off x="1238224" y="4786322"/>
            <a:ext cx="2143140" cy="137575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5" name="Picture 4" descr="1102_조감"/>
          <p:cNvPicPr>
            <a:picLocks noChangeArrowheads="1"/>
          </p:cNvPicPr>
          <p:nvPr/>
        </p:nvPicPr>
        <p:blipFill>
          <a:blip r:embed="rId3" cstate="print"/>
          <a:srcRect l="9018" t="29124" r="15439" b="16185"/>
          <a:stretch>
            <a:fillRect/>
          </a:stretch>
        </p:blipFill>
        <p:spPr bwMode="auto">
          <a:xfrm>
            <a:off x="3952868" y="4786322"/>
            <a:ext cx="2142000" cy="137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" name="TextBox 122"/>
          <p:cNvSpPr txBox="1"/>
          <p:nvPr/>
        </p:nvSpPr>
        <p:spPr>
          <a:xfrm>
            <a:off x="464281" y="2809996"/>
            <a:ext cx="126028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Project started</a:t>
            </a:r>
            <a:endParaRPr lang="ko-KR" altLang="en-US" sz="1200" dirty="0"/>
          </a:p>
        </p:txBody>
      </p:sp>
      <p:sp>
        <p:nvSpPr>
          <p:cNvPr id="124" name="TextBox 123"/>
          <p:cNvSpPr txBox="1"/>
          <p:nvPr/>
        </p:nvSpPr>
        <p:spPr>
          <a:xfrm>
            <a:off x="809596" y="3321749"/>
            <a:ext cx="187743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30 TW system installed</a:t>
            </a:r>
            <a:endParaRPr lang="ko-KR" altLang="en-US" sz="1200" dirty="0"/>
          </a:p>
        </p:txBody>
      </p:sp>
      <p:sp>
        <p:nvSpPr>
          <p:cNvPr id="125" name="TextBox 124"/>
          <p:cNvSpPr txBox="1"/>
          <p:nvPr/>
        </p:nvSpPr>
        <p:spPr>
          <a:xfrm>
            <a:off x="1845353" y="3866381"/>
            <a:ext cx="196239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100 TW system installed</a:t>
            </a:r>
            <a:endParaRPr lang="ko-KR" altLang="en-US" sz="1200" dirty="0"/>
          </a:p>
        </p:txBody>
      </p:sp>
      <p:sp>
        <p:nvSpPr>
          <p:cNvPr id="126" name="TextBox 125"/>
          <p:cNvSpPr txBox="1"/>
          <p:nvPr/>
        </p:nvSpPr>
        <p:spPr>
          <a:xfrm>
            <a:off x="4129724" y="3321937"/>
            <a:ext cx="250421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Facility construction completed</a:t>
            </a:r>
            <a:endParaRPr lang="ko-KR" altLang="en-US" sz="12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084133" y="3866381"/>
            <a:ext cx="204254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PW </a:t>
            </a:r>
            <a:r>
              <a:rPr lang="en-US" altLang="ko-KR" sz="1200" dirty="0" err="1" smtClean="0"/>
              <a:t>beamline</a:t>
            </a:r>
            <a:r>
              <a:rPr lang="en-US" altLang="ko-KR" sz="1200" dirty="0" smtClean="0"/>
              <a:t> I completed</a:t>
            </a:r>
            <a:endParaRPr lang="ko-KR" altLang="en-US" sz="1200" dirty="0"/>
          </a:p>
        </p:txBody>
      </p:sp>
      <p:cxnSp>
        <p:nvCxnSpPr>
          <p:cNvPr id="129" name="Straight Connector 128"/>
          <p:cNvCxnSpPr/>
          <p:nvPr/>
        </p:nvCxnSpPr>
        <p:spPr bwMode="auto">
          <a:xfrm rot="16200000" flipH="1">
            <a:off x="721282" y="2445743"/>
            <a:ext cx="7481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 rot="16200000" flipH="1">
            <a:off x="3293050" y="2445744"/>
            <a:ext cx="7481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 rot="16200000" flipH="1">
            <a:off x="4751628" y="2701678"/>
            <a:ext cx="126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 rot="16200000" flipH="1">
            <a:off x="6196140" y="2957628"/>
            <a:ext cx="180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 rot="16200000" flipH="1">
            <a:off x="8540652" y="2341679"/>
            <a:ext cx="54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0" name="TextBox 139"/>
          <p:cNvSpPr txBox="1"/>
          <p:nvPr/>
        </p:nvSpPr>
        <p:spPr>
          <a:xfrm>
            <a:off x="750033" y="14287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2003</a:t>
            </a:r>
            <a:endParaRPr lang="ko-KR" altLang="en-US" sz="1800" dirty="0"/>
          </a:p>
        </p:txBody>
      </p:sp>
      <p:sp>
        <p:nvSpPr>
          <p:cNvPr id="141" name="TextBox 140"/>
          <p:cNvSpPr txBox="1"/>
          <p:nvPr/>
        </p:nvSpPr>
        <p:spPr>
          <a:xfrm>
            <a:off x="1607289" y="14287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2004</a:t>
            </a:r>
            <a:endParaRPr lang="ko-KR" altLang="en-US" sz="1800" dirty="0"/>
          </a:p>
        </p:txBody>
      </p:sp>
      <p:sp>
        <p:nvSpPr>
          <p:cNvPr id="142" name="TextBox 141"/>
          <p:cNvSpPr txBox="1"/>
          <p:nvPr/>
        </p:nvSpPr>
        <p:spPr>
          <a:xfrm>
            <a:off x="2464545" y="14287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2005</a:t>
            </a:r>
            <a:endParaRPr lang="ko-KR" altLang="en-US" sz="1800" dirty="0"/>
          </a:p>
        </p:txBody>
      </p:sp>
      <p:sp>
        <p:nvSpPr>
          <p:cNvPr id="143" name="TextBox 142"/>
          <p:cNvSpPr txBox="1"/>
          <p:nvPr/>
        </p:nvSpPr>
        <p:spPr>
          <a:xfrm>
            <a:off x="3321801" y="14287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2006</a:t>
            </a:r>
            <a:endParaRPr lang="ko-KR" altLang="en-US" sz="1800" dirty="0"/>
          </a:p>
        </p:txBody>
      </p:sp>
      <p:sp>
        <p:nvSpPr>
          <p:cNvPr id="145" name="TextBox 144"/>
          <p:cNvSpPr txBox="1"/>
          <p:nvPr/>
        </p:nvSpPr>
        <p:spPr>
          <a:xfrm>
            <a:off x="5036313" y="14287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2008</a:t>
            </a:r>
            <a:endParaRPr lang="ko-KR" altLang="en-US" sz="1800" dirty="0"/>
          </a:p>
        </p:txBody>
      </p:sp>
      <p:sp>
        <p:nvSpPr>
          <p:cNvPr id="147" name="TextBox 146"/>
          <p:cNvSpPr txBox="1"/>
          <p:nvPr/>
        </p:nvSpPr>
        <p:spPr>
          <a:xfrm>
            <a:off x="6750825" y="14287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2010</a:t>
            </a:r>
            <a:endParaRPr lang="ko-KR" altLang="en-US" sz="1800" dirty="0"/>
          </a:p>
        </p:txBody>
      </p:sp>
      <p:cxnSp>
        <p:nvCxnSpPr>
          <p:cNvPr id="149" name="Straight Connector 148"/>
          <p:cNvCxnSpPr/>
          <p:nvPr/>
        </p:nvCxnSpPr>
        <p:spPr bwMode="auto">
          <a:xfrm rot="16200000" flipH="1">
            <a:off x="1909860" y="2971679"/>
            <a:ext cx="180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 rot="16200000" flipH="1">
            <a:off x="7323396" y="2701679"/>
            <a:ext cx="126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 rot="16200000" flipH="1">
            <a:off x="1322604" y="2689429"/>
            <a:ext cx="126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2" name="TextBox 151"/>
          <p:cNvSpPr txBox="1"/>
          <p:nvPr/>
        </p:nvSpPr>
        <p:spPr>
          <a:xfrm>
            <a:off x="7248641" y="3321937"/>
            <a:ext cx="208582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PW </a:t>
            </a:r>
            <a:r>
              <a:rPr lang="en-US" altLang="ko-KR" sz="1200" dirty="0" err="1" smtClean="0"/>
              <a:t>beamline</a:t>
            </a:r>
            <a:r>
              <a:rPr lang="en-US" altLang="ko-KR" sz="1200" dirty="0" smtClean="0"/>
              <a:t> II completed</a:t>
            </a:r>
            <a:endParaRPr lang="ko-KR" alt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8203335" y="2607557"/>
            <a:ext cx="12346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Operates as a </a:t>
            </a:r>
          </a:p>
          <a:p>
            <a:r>
              <a:rPr lang="en-US" altLang="ko-KR" sz="1200" dirty="0" smtClean="0"/>
              <a:t>User Facility</a:t>
            </a:r>
            <a:endParaRPr lang="ko-KR" altLang="en-US" sz="1200" dirty="0"/>
          </a:p>
        </p:txBody>
      </p:sp>
      <p:sp>
        <p:nvSpPr>
          <p:cNvPr id="154" name="TextBox 153"/>
          <p:cNvSpPr txBox="1"/>
          <p:nvPr/>
        </p:nvSpPr>
        <p:spPr>
          <a:xfrm>
            <a:off x="7608081" y="14287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2011</a:t>
            </a:r>
            <a:endParaRPr lang="ko-KR" altLang="en-US" sz="1800" dirty="0"/>
          </a:p>
        </p:txBody>
      </p:sp>
      <p:sp>
        <p:nvSpPr>
          <p:cNvPr id="155" name="TextBox 154"/>
          <p:cNvSpPr txBox="1"/>
          <p:nvPr/>
        </p:nvSpPr>
        <p:spPr>
          <a:xfrm>
            <a:off x="8465337" y="14287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/>
              <a:t>2012</a:t>
            </a:r>
            <a:endParaRPr lang="ko-KR" altLang="en-US" sz="1800" dirty="0"/>
          </a:p>
        </p:txBody>
      </p:sp>
      <p:sp>
        <p:nvSpPr>
          <p:cNvPr id="156" name="TextBox 155"/>
          <p:cNvSpPr txBox="1"/>
          <p:nvPr/>
        </p:nvSpPr>
        <p:spPr>
          <a:xfrm>
            <a:off x="3024174" y="2809808"/>
            <a:ext cx="224612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Facility construction started</a:t>
            </a:r>
            <a:endParaRPr lang="ko-KR" altLang="en-US" sz="1200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952472" y="1857364"/>
            <a:ext cx="8286808" cy="285752"/>
            <a:chOff x="952472" y="1857364"/>
            <a:chExt cx="8286808" cy="285752"/>
          </a:xfrm>
        </p:grpSpPr>
        <p:sp>
          <p:nvSpPr>
            <p:cNvPr id="116" name="Oval 115"/>
            <p:cNvSpPr>
              <a:spLocks noChangeAspect="1"/>
            </p:cNvSpPr>
            <p:nvPr/>
          </p:nvSpPr>
          <p:spPr bwMode="auto">
            <a:xfrm>
              <a:off x="952472" y="1857364"/>
              <a:ext cx="252000" cy="252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Right Arrow 118"/>
            <p:cNvSpPr/>
            <p:nvPr/>
          </p:nvSpPr>
          <p:spPr bwMode="auto">
            <a:xfrm>
              <a:off x="1166786" y="1857364"/>
              <a:ext cx="8072494" cy="28575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57" name="Picture 2"/>
          <p:cNvPicPr preferRelativeResize="0">
            <a:picLocks noChangeArrowheads="1"/>
          </p:cNvPicPr>
          <p:nvPr/>
        </p:nvPicPr>
        <p:blipFill>
          <a:blip r:embed="rId4" cstate="print"/>
          <a:srcRect l="44730" t="34520" r="9488" b="4184"/>
          <a:stretch>
            <a:fillRect/>
          </a:stretch>
        </p:blipFill>
        <p:spPr bwMode="auto">
          <a:xfrm>
            <a:off x="6740090" y="4786322"/>
            <a:ext cx="2142000" cy="137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9" name="Straight Connector 158"/>
          <p:cNvCxnSpPr>
            <a:stCxn id="125" idx="2"/>
            <a:endCxn id="114" idx="0"/>
          </p:cNvCxnSpPr>
          <p:nvPr/>
        </p:nvCxnSpPr>
        <p:spPr bwMode="auto">
          <a:xfrm rot="5400000">
            <a:off x="2246702" y="4206472"/>
            <a:ext cx="642942" cy="5167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stCxn id="126" idx="2"/>
            <a:endCxn id="115" idx="0"/>
          </p:cNvCxnSpPr>
          <p:nvPr/>
        </p:nvCxnSpPr>
        <p:spPr bwMode="auto">
          <a:xfrm rot="5400000">
            <a:off x="4609156" y="4013648"/>
            <a:ext cx="1187386" cy="357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stCxn id="127" idx="2"/>
            <a:endCxn id="157" idx="0"/>
          </p:cNvCxnSpPr>
          <p:nvPr/>
        </p:nvCxnSpPr>
        <p:spPr bwMode="auto">
          <a:xfrm rot="16200000" flipH="1">
            <a:off x="7136777" y="4112009"/>
            <a:ext cx="642942" cy="7056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7" name="TextBox 166"/>
          <p:cNvSpPr txBox="1"/>
          <p:nvPr/>
        </p:nvSpPr>
        <p:spPr>
          <a:xfrm>
            <a:off x="3024174" y="4192793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</a:rPr>
              <a:t>*UQBF-100TW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596206" y="4214818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</a:rPr>
              <a:t>*UQBF-1PW/B1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8239148" y="3656914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</a:rPr>
              <a:t>*UQBF-1PW/B2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4042" y="404813"/>
            <a:ext cx="6357982" cy="504825"/>
          </a:xfrm>
        </p:spPr>
        <p:txBody>
          <a:bodyPr/>
          <a:lstStyle/>
          <a:p>
            <a:r>
              <a:rPr lang="en-US" altLang="ko-KR" sz="2800" b="1" dirty="0" smtClean="0">
                <a:latin typeface="Comic Sans MS" pitchFamily="66" charset="0"/>
                <a:ea typeface="굴림" pitchFamily="50" charset="-127"/>
              </a:rPr>
              <a:t>Floor Plan of </a:t>
            </a:r>
            <a:r>
              <a:rPr lang="en-US" altLang="ko-KR" sz="2800" b="1" dirty="0" smtClean="0">
                <a:latin typeface="Comic Sans MS" pitchFamily="66" charset="0"/>
                <a:ea typeface="굴림" pitchFamily="50" charset="-127"/>
              </a:rPr>
              <a:t>Research Building</a:t>
            </a:r>
            <a:endParaRPr lang="en-US" altLang="ko-KR" sz="2800" b="1" dirty="0" smtClean="0">
              <a:latin typeface="Comic Sans MS" pitchFamily="66" charset="0"/>
              <a:ea typeface="굴림" pitchFamily="50" charset="-127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1071563"/>
            <a:ext cx="885825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1"/>
          <p:cNvSpPr>
            <a:spLocks noChangeArrowheads="1"/>
          </p:cNvSpPr>
          <p:nvPr/>
        </p:nvSpPr>
        <p:spPr bwMode="auto">
          <a:xfrm>
            <a:off x="2381250" y="3143250"/>
            <a:ext cx="3643313" cy="2571750"/>
          </a:xfrm>
          <a:prstGeom prst="rect">
            <a:avLst/>
          </a:prstGeom>
          <a:solidFill>
            <a:srgbClr val="FFFF00">
              <a:alpha val="3999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atinLnBrk="0"/>
            <a:endParaRPr kumimoji="0" lang="ko-KR" altLang="en-US" sz="1800" b="0"/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146425" y="3968750"/>
            <a:ext cx="186055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1600">
                <a:solidFill>
                  <a:srgbClr val="FF0000"/>
                </a:solidFill>
              </a:rPr>
              <a:t>Laser Laboratory</a:t>
            </a:r>
          </a:p>
        </p:txBody>
      </p:sp>
      <p:sp>
        <p:nvSpPr>
          <p:cNvPr id="22534" name="Rectangle 42"/>
          <p:cNvSpPr>
            <a:spLocks noChangeArrowheads="1"/>
          </p:cNvSpPr>
          <p:nvPr/>
        </p:nvSpPr>
        <p:spPr bwMode="auto">
          <a:xfrm>
            <a:off x="2979738" y="2101850"/>
            <a:ext cx="2571750" cy="1041400"/>
          </a:xfrm>
          <a:prstGeom prst="rect">
            <a:avLst/>
          </a:prstGeom>
          <a:solidFill>
            <a:srgbClr val="FF99FF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atinLnBrk="0"/>
            <a:endParaRPr kumimoji="0" lang="ko-KR" altLang="en-US" sz="1800" b="0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3533775" y="2214563"/>
            <a:ext cx="1498600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1600">
                <a:solidFill>
                  <a:srgbClr val="FF0000"/>
                </a:solidFill>
              </a:rPr>
              <a:t>100 TW </a:t>
            </a:r>
          </a:p>
          <a:p>
            <a:pPr algn="ctr" latinLnBrk="0"/>
            <a:r>
              <a:rPr kumimoji="0" lang="en-US" altLang="ko-KR" sz="1600">
                <a:solidFill>
                  <a:srgbClr val="FF0000"/>
                </a:solidFill>
              </a:rPr>
              <a:t>laser-plasma </a:t>
            </a:r>
          </a:p>
          <a:p>
            <a:pPr algn="ctr" latinLnBrk="0"/>
            <a:r>
              <a:rPr kumimoji="0" lang="en-US" altLang="ko-KR" sz="1600">
                <a:solidFill>
                  <a:srgbClr val="FF0000"/>
                </a:solidFill>
              </a:rPr>
              <a:t>laboratory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6096000" y="2143125"/>
            <a:ext cx="1335088" cy="4367213"/>
          </a:xfrm>
          <a:prstGeom prst="rect">
            <a:avLst/>
          </a:prstGeom>
          <a:solidFill>
            <a:schemeClr val="tx1">
              <a:lumMod val="60000"/>
              <a:lumOff val="40000"/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kumimoji="0" lang="ko-KR" altLang="en-US" sz="1800" b="0">
              <a:latin typeface="Arial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 rot="5400000">
            <a:off x="6007101" y="2887662"/>
            <a:ext cx="1497012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1600">
                <a:solidFill>
                  <a:srgbClr val="FF0000"/>
                </a:solidFill>
              </a:rPr>
              <a:t>PW </a:t>
            </a:r>
          </a:p>
          <a:p>
            <a:pPr algn="ctr" latinLnBrk="0"/>
            <a:r>
              <a:rPr kumimoji="0" lang="en-US" altLang="ko-KR" sz="1600">
                <a:solidFill>
                  <a:srgbClr val="FF0000"/>
                </a:solidFill>
              </a:rPr>
              <a:t>laser-plasma </a:t>
            </a:r>
          </a:p>
          <a:p>
            <a:pPr algn="ctr" latinLnBrk="0"/>
            <a:r>
              <a:rPr kumimoji="0" lang="en-US" altLang="ko-KR" sz="1600">
                <a:solidFill>
                  <a:srgbClr val="FF0000"/>
                </a:solidFill>
              </a:rPr>
              <a:t>laboratory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 rot="5400000">
            <a:off x="6119812" y="5143501"/>
            <a:ext cx="1279525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1600">
                <a:solidFill>
                  <a:srgbClr val="FF0000"/>
                </a:solidFill>
              </a:rPr>
              <a:t>Electron</a:t>
            </a:r>
          </a:p>
          <a:p>
            <a:pPr algn="ctr" latinLnBrk="0"/>
            <a:r>
              <a:rPr kumimoji="0" lang="en-US" altLang="ko-KR" sz="1600">
                <a:solidFill>
                  <a:srgbClr val="FF0000"/>
                </a:solidFill>
              </a:rPr>
              <a:t>accelerator</a:t>
            </a:r>
          </a:p>
          <a:p>
            <a:pPr algn="ctr" latinLnBrk="0"/>
            <a:r>
              <a:rPr kumimoji="0" lang="en-US" altLang="ko-KR" sz="1600">
                <a:solidFill>
                  <a:srgbClr val="FF0000"/>
                </a:solidFill>
              </a:rPr>
              <a:t>laboratory</a:t>
            </a:r>
          </a:p>
        </p:txBody>
      </p:sp>
      <p:sp>
        <p:nvSpPr>
          <p:cNvPr id="22539" name="Rectangle 44"/>
          <p:cNvSpPr>
            <a:spLocks noChangeArrowheads="1"/>
          </p:cNvSpPr>
          <p:nvPr/>
        </p:nvSpPr>
        <p:spPr bwMode="auto">
          <a:xfrm>
            <a:off x="7689850" y="1643063"/>
            <a:ext cx="1120775" cy="3897312"/>
          </a:xfrm>
          <a:prstGeom prst="rect">
            <a:avLst/>
          </a:prstGeom>
          <a:solidFill>
            <a:srgbClr val="00FF00">
              <a:alpha val="49803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atinLnBrk="0"/>
            <a:endParaRPr kumimoji="0" lang="ko-KR" altLang="en-US" sz="1800" b="0"/>
          </a:p>
        </p:txBody>
      </p:sp>
      <p:sp>
        <p:nvSpPr>
          <p:cNvPr id="22540" name="TextBox 40"/>
          <p:cNvSpPr txBox="1">
            <a:spLocks noChangeArrowheads="1"/>
          </p:cNvSpPr>
          <p:nvPr/>
        </p:nvSpPr>
        <p:spPr bwMode="auto">
          <a:xfrm>
            <a:off x="8056563" y="2471738"/>
            <a:ext cx="430212" cy="210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US" altLang="ko-KR" sz="1600">
                <a:solidFill>
                  <a:srgbClr val="FF0000"/>
                </a:solidFill>
              </a:rPr>
              <a:t>Facility Maintenance</a:t>
            </a:r>
            <a:endParaRPr lang="ko-KR" altLang="en-US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56" y="404813"/>
            <a:ext cx="5357812" cy="504825"/>
          </a:xfrm>
        </p:spPr>
        <p:txBody>
          <a:bodyPr/>
          <a:lstStyle/>
          <a:p>
            <a:r>
              <a:rPr lang="en-US" altLang="ko-KR" sz="2800" b="1" dirty="0" smtClean="0">
                <a:latin typeface="Comic Sans MS" pitchFamily="66" charset="0"/>
                <a:ea typeface="굴림" pitchFamily="50" charset="-127"/>
              </a:rPr>
              <a:t>In the Laboratories, we have</a:t>
            </a:r>
            <a:endParaRPr lang="en-US" altLang="ko-KR" sz="2800" b="1" dirty="0" smtClean="0">
              <a:latin typeface="Comic Sans MS" pitchFamily="66" charset="0"/>
              <a:ea typeface="굴림" pitchFamily="50" charset="-127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9906000" cy="58483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spect="1" noChangeArrowheads="1"/>
          </p:cNvSpPr>
          <p:nvPr/>
        </p:nvSpPr>
        <p:spPr bwMode="auto">
          <a:xfrm rot="759818">
            <a:off x="6375400" y="1300163"/>
            <a:ext cx="3022600" cy="582612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ko-KR" sz="1600" b="0">
                <a:solidFill>
                  <a:srgbClr val="FF0000"/>
                </a:solidFill>
                <a:latin typeface="HY헤드라인M" pitchFamily="18" charset="-127"/>
              </a:rPr>
              <a:t>Target Room </a:t>
            </a:r>
          </a:p>
          <a:p>
            <a:pPr algn="ctr"/>
            <a:r>
              <a:rPr lang="en-US" altLang="ko-KR" sz="1600" b="0">
                <a:solidFill>
                  <a:srgbClr val="FF0000"/>
                </a:solidFill>
                <a:latin typeface="HY헤드라인M" pitchFamily="18" charset="-127"/>
              </a:rPr>
              <a:t>for Ultraintense Laser Pulse</a:t>
            </a:r>
            <a:endParaRPr lang="ko-KR" altLang="ko-KR"/>
          </a:p>
        </p:txBody>
      </p:sp>
      <p:sp>
        <p:nvSpPr>
          <p:cNvPr id="23557" name="Text Box 5"/>
          <p:cNvSpPr txBox="1">
            <a:spLocks noChangeAspect="1" noChangeArrowheads="1"/>
          </p:cNvSpPr>
          <p:nvPr/>
        </p:nvSpPr>
        <p:spPr bwMode="auto">
          <a:xfrm rot="-2055733">
            <a:off x="785813" y="2087563"/>
            <a:ext cx="2528887" cy="581025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ko-KR" sz="1600" b="0">
                <a:solidFill>
                  <a:srgbClr val="FF0000"/>
                </a:solidFill>
                <a:latin typeface="HY헤드라인M" pitchFamily="18" charset="-127"/>
              </a:rPr>
              <a:t>Target Room </a:t>
            </a:r>
          </a:p>
          <a:p>
            <a:pPr algn="ctr"/>
            <a:r>
              <a:rPr lang="en-US" altLang="ko-KR" sz="1600" b="0">
                <a:solidFill>
                  <a:srgbClr val="FF0000"/>
                </a:solidFill>
                <a:latin typeface="HY헤드라인M" pitchFamily="18" charset="-127"/>
              </a:rPr>
              <a:t>for intense Laser Pulse</a:t>
            </a:r>
            <a:endParaRPr lang="ko-KR" altLang="ko-KR"/>
          </a:p>
        </p:txBody>
      </p:sp>
      <p:sp>
        <p:nvSpPr>
          <p:cNvPr id="23558" name="Text Box 6"/>
          <p:cNvSpPr txBox="1">
            <a:spLocks noChangeAspect="1" noChangeArrowheads="1"/>
          </p:cNvSpPr>
          <p:nvPr/>
        </p:nvSpPr>
        <p:spPr bwMode="auto">
          <a:xfrm>
            <a:off x="2163763" y="3022600"/>
            <a:ext cx="1930400" cy="220663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r>
              <a:rPr lang="en-US" altLang="ko-KR" sz="1000" b="0">
                <a:solidFill>
                  <a:srgbClr val="3333FF"/>
                </a:solidFill>
                <a:latin typeface="HY헤드라인M" pitchFamily="18" charset="-127"/>
              </a:rPr>
              <a:t>Lab. for Electron Experiment</a:t>
            </a:r>
            <a:endParaRPr lang="ko-KR" altLang="ko-KR"/>
          </a:p>
        </p:txBody>
      </p:sp>
      <p:sp>
        <p:nvSpPr>
          <p:cNvPr id="23559" name="Text Box 7"/>
          <p:cNvSpPr txBox="1">
            <a:spLocks noChangeAspect="1" noChangeArrowheads="1"/>
          </p:cNvSpPr>
          <p:nvPr/>
        </p:nvSpPr>
        <p:spPr bwMode="auto">
          <a:xfrm>
            <a:off x="1403350" y="3630613"/>
            <a:ext cx="1827213" cy="220662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ko-KR" sz="1000" b="0">
                <a:solidFill>
                  <a:srgbClr val="3333FF"/>
                </a:solidFill>
                <a:latin typeface="HY헤드라인M" pitchFamily="18" charset="-127"/>
              </a:rPr>
              <a:t>Lab. for Proton Experiment</a:t>
            </a:r>
            <a:endParaRPr lang="ko-KR" altLang="ko-KR"/>
          </a:p>
        </p:txBody>
      </p:sp>
      <p:sp>
        <p:nvSpPr>
          <p:cNvPr id="23560" name="Text Box 8"/>
          <p:cNvSpPr txBox="1">
            <a:spLocks noChangeAspect="1" noChangeArrowheads="1"/>
          </p:cNvSpPr>
          <p:nvPr/>
        </p:nvSpPr>
        <p:spPr bwMode="auto">
          <a:xfrm>
            <a:off x="2947988" y="2430463"/>
            <a:ext cx="2159000" cy="220662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ko-KR" sz="1000" b="0">
                <a:solidFill>
                  <a:srgbClr val="3333FF"/>
                </a:solidFill>
                <a:latin typeface="HY헤드라인M" pitchFamily="18" charset="-127"/>
              </a:rPr>
              <a:t>Lab. for X-ray Laser Experiment</a:t>
            </a:r>
            <a:endParaRPr lang="ko-KR" altLang="ko-KR"/>
          </a:p>
        </p:txBody>
      </p:sp>
      <p:sp>
        <p:nvSpPr>
          <p:cNvPr id="23561" name="Text Box 9"/>
          <p:cNvSpPr txBox="1">
            <a:spLocks noChangeAspect="1" noChangeArrowheads="1"/>
          </p:cNvSpPr>
          <p:nvPr/>
        </p:nvSpPr>
        <p:spPr bwMode="auto">
          <a:xfrm>
            <a:off x="896938" y="4418013"/>
            <a:ext cx="1911350" cy="220662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ko-KR" sz="1000" b="0">
                <a:solidFill>
                  <a:srgbClr val="3333FF"/>
                </a:solidFill>
                <a:latin typeface="HY헤드라인M" pitchFamily="18" charset="-127"/>
              </a:rPr>
              <a:t>Depository and Preparatory</a:t>
            </a:r>
            <a:endParaRPr lang="ko-KR" altLang="ko-KR"/>
          </a:p>
        </p:txBody>
      </p:sp>
      <p:sp>
        <p:nvSpPr>
          <p:cNvPr id="23562" name="Line 10"/>
          <p:cNvSpPr>
            <a:spLocks noChangeAspect="1" noChangeShapeType="1"/>
          </p:cNvSpPr>
          <p:nvPr/>
        </p:nvSpPr>
        <p:spPr bwMode="auto">
          <a:xfrm>
            <a:off x="8726488" y="2940050"/>
            <a:ext cx="1179512" cy="3079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lIns="108000" tIns="144000" rIns="0" bIns="144000">
            <a:spAutoFit/>
          </a:bodyPr>
          <a:lstStyle/>
          <a:p>
            <a:endParaRPr lang="ko-KR" altLang="en-US"/>
          </a:p>
        </p:txBody>
      </p:sp>
      <p:sp>
        <p:nvSpPr>
          <p:cNvPr id="23563" name="Line 11"/>
          <p:cNvSpPr>
            <a:spLocks noChangeAspect="1" noChangeShapeType="1"/>
          </p:cNvSpPr>
          <p:nvPr/>
        </p:nvSpPr>
        <p:spPr bwMode="auto">
          <a:xfrm>
            <a:off x="5019675" y="6370638"/>
            <a:ext cx="1108075" cy="471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108000" tIns="144000" rIns="0" bIns="144000">
            <a:spAutoFit/>
          </a:bodyPr>
          <a:lstStyle/>
          <a:p>
            <a:endParaRPr lang="ko-KR" altLang="en-US"/>
          </a:p>
        </p:txBody>
      </p:sp>
      <p:sp>
        <p:nvSpPr>
          <p:cNvPr id="23564" name="Line 12"/>
          <p:cNvSpPr>
            <a:spLocks noChangeAspect="1" noChangeShapeType="1"/>
          </p:cNvSpPr>
          <p:nvPr/>
        </p:nvSpPr>
        <p:spPr bwMode="auto">
          <a:xfrm flipH="1">
            <a:off x="7261225" y="3725863"/>
            <a:ext cx="2632075" cy="3132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108000" tIns="144000" rIns="0" bIns="144000">
            <a:spAutoFit/>
          </a:bodyPr>
          <a:lstStyle/>
          <a:p>
            <a:endParaRPr lang="ko-KR" altLang="en-US"/>
          </a:p>
        </p:txBody>
      </p:sp>
      <p:sp>
        <p:nvSpPr>
          <p:cNvPr id="23565" name="Line 13"/>
          <p:cNvSpPr>
            <a:spLocks noChangeAspect="1" noChangeShapeType="1"/>
          </p:cNvSpPr>
          <p:nvPr/>
        </p:nvSpPr>
        <p:spPr bwMode="auto">
          <a:xfrm>
            <a:off x="6837363" y="4487863"/>
            <a:ext cx="1878012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108000" tIns="144000" rIns="0" bIns="144000">
            <a:spAutoFit/>
          </a:bodyPr>
          <a:lstStyle/>
          <a:p>
            <a:endParaRPr lang="ko-KR" altLang="en-US"/>
          </a:p>
        </p:txBody>
      </p:sp>
      <p:sp>
        <p:nvSpPr>
          <p:cNvPr id="23566" name="Text Box 14"/>
          <p:cNvSpPr txBox="1">
            <a:spLocks noChangeAspect="1" noChangeArrowheads="1"/>
          </p:cNvSpPr>
          <p:nvPr/>
        </p:nvSpPr>
        <p:spPr bwMode="auto">
          <a:xfrm>
            <a:off x="6248400" y="5240338"/>
            <a:ext cx="1824038" cy="220662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ko-KR" sz="1000" b="0">
                <a:solidFill>
                  <a:srgbClr val="3333FF"/>
                </a:solidFill>
                <a:latin typeface="HY헤드라인M" pitchFamily="18" charset="-127"/>
              </a:rPr>
              <a:t>High-rep. rate Laser Lab.</a:t>
            </a:r>
            <a:endParaRPr lang="ko-KR" altLang="ko-KR"/>
          </a:p>
        </p:txBody>
      </p:sp>
      <p:sp>
        <p:nvSpPr>
          <p:cNvPr id="23567" name="Text Box 15"/>
          <p:cNvSpPr txBox="1">
            <a:spLocks noChangeAspect="1" noChangeArrowheads="1"/>
          </p:cNvSpPr>
          <p:nvPr/>
        </p:nvSpPr>
        <p:spPr bwMode="auto">
          <a:xfrm>
            <a:off x="7926388" y="3676650"/>
            <a:ext cx="1674812" cy="222250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ko-KR" sz="1000" b="0">
                <a:solidFill>
                  <a:srgbClr val="3333FF"/>
                </a:solidFill>
                <a:latin typeface="HY헤드라인M" pitchFamily="18" charset="-127"/>
              </a:rPr>
              <a:t>High Energy Laser Lab.</a:t>
            </a:r>
            <a:endParaRPr lang="ko-KR" altLang="ko-KR"/>
          </a:p>
        </p:txBody>
      </p:sp>
      <p:sp>
        <p:nvSpPr>
          <p:cNvPr id="23568" name="Line 16"/>
          <p:cNvSpPr>
            <a:spLocks noChangeAspect="1" noChangeShapeType="1"/>
          </p:cNvSpPr>
          <p:nvPr/>
        </p:nvSpPr>
        <p:spPr bwMode="auto">
          <a:xfrm>
            <a:off x="9488488" y="2127250"/>
            <a:ext cx="417512" cy="10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lIns="108000" tIns="144000" rIns="0" bIns="144000">
            <a:spAutoFit/>
          </a:bodyPr>
          <a:lstStyle/>
          <a:p>
            <a:endParaRPr lang="ko-KR" altLang="en-US"/>
          </a:p>
        </p:txBody>
      </p:sp>
      <p:sp>
        <p:nvSpPr>
          <p:cNvPr id="23569" name="Text Box 18"/>
          <p:cNvSpPr txBox="1">
            <a:spLocks noChangeAspect="1" noChangeArrowheads="1"/>
          </p:cNvSpPr>
          <p:nvPr/>
        </p:nvSpPr>
        <p:spPr bwMode="auto">
          <a:xfrm>
            <a:off x="5888038" y="4281488"/>
            <a:ext cx="1727200" cy="301625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ko-KR" sz="1600" b="0">
                <a:solidFill>
                  <a:srgbClr val="FF0000"/>
                </a:solidFill>
                <a:latin typeface="HY헤드라인M" pitchFamily="18" charset="-127"/>
              </a:rPr>
              <a:t>PW Laser Lab.</a:t>
            </a:r>
            <a:endParaRPr lang="ko-KR" altLang="ko-KR"/>
          </a:p>
        </p:txBody>
      </p:sp>
      <p:sp>
        <p:nvSpPr>
          <p:cNvPr id="23570" name="Text Box 19"/>
          <p:cNvSpPr txBox="1">
            <a:spLocks noChangeAspect="1" noChangeArrowheads="1"/>
          </p:cNvSpPr>
          <p:nvPr/>
        </p:nvSpPr>
        <p:spPr bwMode="auto">
          <a:xfrm>
            <a:off x="3816350" y="5422900"/>
            <a:ext cx="1447800" cy="365125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en-US" altLang="ko-KR" sz="1000" b="0">
                <a:solidFill>
                  <a:srgbClr val="3333FF"/>
                </a:solidFill>
                <a:latin typeface="HY헤드라인M" pitchFamily="18" charset="-127"/>
              </a:rPr>
              <a:t>Femtosecond Laser Oscillator</a:t>
            </a:r>
            <a:endParaRPr lang="ko-KR" altLang="ko-KR"/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5967413" y="5632450"/>
            <a:ext cx="219868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SzPts val="1000"/>
              <a:buFont typeface="HY헤드라인M" pitchFamily="18" charset="-127"/>
              <a:buChar char="-"/>
              <a:defRPr/>
            </a:pPr>
            <a:r>
              <a:rPr lang="en-US" altLang="ko-KR" sz="1000" b="0" dirty="0">
                <a:latin typeface="HY헤드라인M" pitchFamily="18" charset="-127"/>
              </a:rPr>
              <a:t> 20fs/5mJ/1kHz laser system</a:t>
            </a:r>
          </a:p>
          <a:p>
            <a:pPr>
              <a:buClr>
                <a:schemeClr val="tx1"/>
              </a:buClr>
              <a:buSzPts val="1000"/>
              <a:buFont typeface="HY헤드라인M" pitchFamily="18" charset="-127"/>
              <a:buChar char="-"/>
              <a:defRPr/>
            </a:pPr>
            <a:r>
              <a:rPr lang="en-US" altLang="ko-KR" sz="1000" b="0" dirty="0">
                <a:latin typeface="HY헤드라인M" pitchFamily="18" charset="-127"/>
              </a:rPr>
              <a:t> 40fs/30uJ/100kHz laser system</a:t>
            </a:r>
            <a:endParaRPr lang="ko-KR" altLang="ko-KR" dirty="0"/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7788275" y="4038600"/>
            <a:ext cx="1970088" cy="377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SzPts val="1000"/>
              <a:buFont typeface="HY헤드라인M" pitchFamily="18" charset="-127"/>
              <a:buChar char="-"/>
              <a:defRPr/>
            </a:pPr>
            <a:r>
              <a:rPr lang="en-US" altLang="ko-KR" sz="1000" b="0">
                <a:latin typeface="HY헤드라인M" pitchFamily="18" charset="-127"/>
              </a:rPr>
              <a:t> OPCPA laser system</a:t>
            </a:r>
          </a:p>
          <a:p>
            <a:pPr>
              <a:defRPr/>
            </a:pPr>
            <a:r>
              <a:rPr lang="en-US" altLang="ko-KR" sz="1000" b="0">
                <a:latin typeface="HY헤드라인M" pitchFamily="18" charset="-127"/>
              </a:rPr>
              <a:t>   (1 kHz, 1 mJ Regen. Amp.)</a:t>
            </a:r>
            <a:endParaRPr lang="ko-KR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 bwMode="auto">
          <a:xfrm>
            <a:off x="0" y="1071546"/>
            <a:ext cx="9906000" cy="56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0" y="2973076"/>
            <a:ext cx="5453066" cy="3714776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09688" y="404813"/>
            <a:ext cx="8429658" cy="504825"/>
          </a:xfrm>
        </p:spPr>
        <p:txBody>
          <a:bodyPr/>
          <a:lstStyle/>
          <a:p>
            <a:r>
              <a:rPr lang="en-US" altLang="ko-KR" sz="2800" b="1" dirty="0" smtClean="0">
                <a:latin typeface="Comic Sans MS" pitchFamily="66" charset="0"/>
                <a:ea typeface="굴림" pitchFamily="50" charset="-127"/>
              </a:rPr>
              <a:t>Optical Layout of PW CPA </a:t>
            </a:r>
            <a:r>
              <a:rPr lang="en-US" altLang="ko-KR" sz="2800" b="1" dirty="0" err="1" smtClean="0">
                <a:latin typeface="Comic Sans MS" pitchFamily="66" charset="0"/>
                <a:ea typeface="굴림" pitchFamily="50" charset="-127"/>
              </a:rPr>
              <a:t>Ti:sapphire</a:t>
            </a:r>
            <a:r>
              <a:rPr lang="en-US" altLang="ko-KR" sz="2800" b="1" dirty="0" smtClean="0">
                <a:latin typeface="Comic Sans MS" pitchFamily="66" charset="0"/>
                <a:ea typeface="굴림" pitchFamily="50" charset="-127"/>
              </a:rPr>
              <a:t> Laser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68594" y="1142984"/>
            <a:ext cx="9796462" cy="5383213"/>
            <a:chOff x="-1" y="1190624"/>
            <a:chExt cx="9796464" cy="5383792"/>
          </a:xfrm>
        </p:grpSpPr>
        <p:sp>
          <p:nvSpPr>
            <p:cNvPr id="25604" name="Rectangle 77"/>
            <p:cNvSpPr>
              <a:spLocks noChangeArrowheads="1"/>
            </p:cNvSpPr>
            <p:nvPr/>
          </p:nvSpPr>
          <p:spPr bwMode="auto">
            <a:xfrm>
              <a:off x="-1" y="4143377"/>
              <a:ext cx="1261641" cy="2428890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latinLnBrk="0"/>
              <a:endParaRPr kumimoji="0" lang="ko-KR" altLang="en-US" sz="1800" b="0"/>
            </a:p>
          </p:txBody>
        </p:sp>
        <p:sp>
          <p:nvSpPr>
            <p:cNvPr id="25605" name="Rectangle 78"/>
            <p:cNvSpPr>
              <a:spLocks noChangeArrowheads="1"/>
            </p:cNvSpPr>
            <p:nvPr/>
          </p:nvSpPr>
          <p:spPr bwMode="auto">
            <a:xfrm>
              <a:off x="1261641" y="4857757"/>
              <a:ext cx="3977111" cy="1716659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latinLnBrk="0"/>
              <a:endParaRPr kumimoji="0" lang="ko-KR" altLang="en-US" sz="1800" b="0"/>
            </a:p>
          </p:txBody>
        </p:sp>
        <p:sp>
          <p:nvSpPr>
            <p:cNvPr id="25606" name="Line 3"/>
            <p:cNvSpPr>
              <a:spLocks noChangeShapeType="1"/>
            </p:cNvSpPr>
            <p:nvPr/>
          </p:nvSpPr>
          <p:spPr bwMode="auto">
            <a:xfrm flipH="1">
              <a:off x="9507538" y="2324098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07" name="Text Box 4"/>
            <p:cNvSpPr txBox="1">
              <a:spLocks noChangeArrowheads="1"/>
            </p:cNvSpPr>
            <p:nvPr/>
          </p:nvSpPr>
          <p:spPr bwMode="auto">
            <a:xfrm>
              <a:off x="5495925" y="2057398"/>
              <a:ext cx="1800225" cy="558800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Grating Stretcher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~ 0.5 ns</a:t>
              </a:r>
              <a:endParaRPr lang="ko-KR" altLang="ko-KR"/>
            </a:p>
          </p:txBody>
        </p:sp>
        <p:sp>
          <p:nvSpPr>
            <p:cNvPr id="25608" name="Line 5"/>
            <p:cNvSpPr>
              <a:spLocks noChangeShapeType="1"/>
            </p:cNvSpPr>
            <p:nvPr/>
          </p:nvSpPr>
          <p:spPr bwMode="auto">
            <a:xfrm flipH="1">
              <a:off x="5449888" y="4787896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09" name="Text Box 6"/>
            <p:cNvSpPr txBox="1">
              <a:spLocks noChangeArrowheads="1"/>
            </p:cNvSpPr>
            <p:nvPr/>
          </p:nvSpPr>
          <p:spPr bwMode="auto">
            <a:xfrm>
              <a:off x="2519363" y="2041524"/>
              <a:ext cx="2540000" cy="587375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 dirty="0">
                  <a:solidFill>
                    <a:srgbClr val="000000"/>
                  </a:solidFill>
                  <a:latin typeface="Times New Roman" pitchFamily="18" charset="0"/>
                </a:rPr>
                <a:t>Multi-pass Amp. System 25fs/ 1mJ/ 1kHz</a:t>
              </a:r>
              <a:endParaRPr lang="ko-KR" altLang="ko-KR" dirty="0"/>
            </a:p>
          </p:txBody>
        </p:sp>
        <p:sp>
          <p:nvSpPr>
            <p:cNvPr id="25610" name="Text Box 7"/>
            <p:cNvSpPr txBox="1">
              <a:spLocks noChangeArrowheads="1"/>
            </p:cNvSpPr>
            <p:nvPr/>
          </p:nvSpPr>
          <p:spPr bwMode="auto">
            <a:xfrm>
              <a:off x="7689850" y="2035173"/>
              <a:ext cx="1871663" cy="558800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Pre-amplifier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50mJ/ 10Hz</a:t>
              </a:r>
              <a:endParaRPr lang="ko-KR" altLang="ko-KR"/>
            </a:p>
          </p:txBody>
        </p:sp>
        <p:sp>
          <p:nvSpPr>
            <p:cNvPr id="25611" name="Text Box 8"/>
            <p:cNvSpPr txBox="1">
              <a:spLocks noChangeArrowheads="1"/>
            </p:cNvSpPr>
            <p:nvPr/>
          </p:nvSpPr>
          <p:spPr bwMode="auto">
            <a:xfrm>
              <a:off x="7689850" y="4464047"/>
              <a:ext cx="1800225" cy="560387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1st Power Amp.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1.8J/ 10Hz</a:t>
              </a:r>
              <a:endParaRPr lang="ko-KR" altLang="ko-KR"/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>
              <a:off x="9777413" y="2295523"/>
              <a:ext cx="0" cy="25018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13" name="Text Box 10"/>
            <p:cNvSpPr txBox="1">
              <a:spLocks noChangeArrowheads="1"/>
            </p:cNvSpPr>
            <p:nvPr/>
          </p:nvSpPr>
          <p:spPr bwMode="auto">
            <a:xfrm>
              <a:off x="125413" y="2041524"/>
              <a:ext cx="2036763" cy="587375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 dirty="0">
                  <a:solidFill>
                    <a:srgbClr val="000000"/>
                  </a:solidFill>
                  <a:latin typeface="Times New Roman" pitchFamily="18" charset="0"/>
                </a:rPr>
                <a:t>Oscillator</a:t>
              </a:r>
            </a:p>
            <a:p>
              <a:pPr algn="ctr"/>
              <a:r>
                <a:rPr lang="en-US" altLang="ko-KR" sz="1800" b="0" dirty="0">
                  <a:solidFill>
                    <a:srgbClr val="000000"/>
                  </a:solidFill>
                  <a:latin typeface="Times New Roman" pitchFamily="18" charset="0"/>
                </a:rPr>
                <a:t>10fs/ 5nJ/ 75MHz</a:t>
              </a:r>
              <a:endParaRPr lang="ko-KR" altLang="ko-KR" dirty="0"/>
            </a:p>
          </p:txBody>
        </p:sp>
        <p:sp>
          <p:nvSpPr>
            <p:cNvPr id="25614" name="Line 11"/>
            <p:cNvSpPr>
              <a:spLocks noChangeShapeType="1"/>
            </p:cNvSpPr>
            <p:nvPr/>
          </p:nvSpPr>
          <p:spPr bwMode="auto">
            <a:xfrm>
              <a:off x="2163763" y="2328861"/>
              <a:ext cx="35877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15" name="Line 12"/>
            <p:cNvSpPr>
              <a:spLocks noChangeShapeType="1"/>
            </p:cNvSpPr>
            <p:nvPr/>
          </p:nvSpPr>
          <p:spPr bwMode="auto">
            <a:xfrm>
              <a:off x="5060950" y="2328861"/>
              <a:ext cx="360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16" name="Line 13"/>
            <p:cNvSpPr>
              <a:spLocks noChangeShapeType="1"/>
            </p:cNvSpPr>
            <p:nvPr/>
          </p:nvSpPr>
          <p:spPr bwMode="auto">
            <a:xfrm flipH="1">
              <a:off x="7400925" y="4772022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17" name="Line 14"/>
            <p:cNvSpPr>
              <a:spLocks noChangeShapeType="1"/>
            </p:cNvSpPr>
            <p:nvPr/>
          </p:nvSpPr>
          <p:spPr bwMode="auto">
            <a:xfrm>
              <a:off x="7334250" y="2324098"/>
              <a:ext cx="3619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18" name="Text Box 15"/>
            <p:cNvSpPr txBox="1">
              <a:spLocks noChangeArrowheads="1"/>
            </p:cNvSpPr>
            <p:nvPr/>
          </p:nvSpPr>
          <p:spPr bwMode="auto">
            <a:xfrm>
              <a:off x="5653088" y="5435596"/>
              <a:ext cx="2085975" cy="642938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 dirty="0">
                  <a:solidFill>
                    <a:srgbClr val="000000"/>
                  </a:solidFill>
                  <a:latin typeface="Times New Roman" pitchFamily="18" charset="0"/>
                </a:rPr>
                <a:t>100TW Compressor</a:t>
              </a:r>
            </a:p>
            <a:p>
              <a:pPr algn="ctr"/>
              <a:r>
                <a:rPr lang="en-US" altLang="ko-KR" sz="1800" b="0" dirty="0">
                  <a:solidFill>
                    <a:srgbClr val="000000"/>
                  </a:solidFill>
                  <a:latin typeface="Times New Roman" pitchFamily="18" charset="0"/>
                </a:rPr>
                <a:t>30fs/ 3J/ 10Hz</a:t>
              </a:r>
              <a:endParaRPr lang="ko-KR" altLang="ko-KR" dirty="0"/>
            </a:p>
          </p:txBody>
        </p:sp>
        <p:sp>
          <p:nvSpPr>
            <p:cNvPr id="25619" name="Line 16"/>
            <p:cNvSpPr>
              <a:spLocks noChangeShapeType="1"/>
            </p:cNvSpPr>
            <p:nvPr/>
          </p:nvSpPr>
          <p:spPr bwMode="auto">
            <a:xfrm>
              <a:off x="5457825" y="4797421"/>
              <a:ext cx="0" cy="10080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0" name="Line 17"/>
            <p:cNvSpPr>
              <a:spLocks noChangeShapeType="1"/>
            </p:cNvSpPr>
            <p:nvPr/>
          </p:nvSpPr>
          <p:spPr bwMode="auto">
            <a:xfrm>
              <a:off x="5470525" y="5776909"/>
              <a:ext cx="2159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1" name="Text Box 18"/>
            <p:cNvSpPr txBox="1">
              <a:spLocks noChangeArrowheads="1"/>
            </p:cNvSpPr>
            <p:nvPr/>
          </p:nvSpPr>
          <p:spPr bwMode="auto">
            <a:xfrm>
              <a:off x="3417888" y="3998910"/>
              <a:ext cx="1652588" cy="558800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Booster Amp.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47J/ 0.1Hz</a:t>
              </a:r>
              <a:endParaRPr lang="ko-KR" altLang="ko-KR"/>
            </a:p>
          </p:txBody>
        </p:sp>
        <p:sp>
          <p:nvSpPr>
            <p:cNvPr id="25622" name="Text Box 19"/>
            <p:cNvSpPr txBox="1">
              <a:spLocks noChangeArrowheads="1"/>
            </p:cNvSpPr>
            <p:nvPr/>
          </p:nvSpPr>
          <p:spPr bwMode="auto">
            <a:xfrm>
              <a:off x="5424488" y="2024062"/>
              <a:ext cx="1943100" cy="614363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Grating Stretcher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0.4 mJ/ 1kHz</a:t>
              </a:r>
              <a:endParaRPr lang="ko-KR" altLang="ko-KR"/>
            </a:p>
          </p:txBody>
        </p:sp>
        <p:sp>
          <p:nvSpPr>
            <p:cNvPr id="25623" name="Line 20"/>
            <p:cNvSpPr>
              <a:spLocks noChangeShapeType="1"/>
            </p:cNvSpPr>
            <p:nvPr/>
          </p:nvSpPr>
          <p:spPr bwMode="auto">
            <a:xfrm flipH="1">
              <a:off x="3138488" y="4295771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4" name="Text Box 21"/>
            <p:cNvSpPr txBox="1">
              <a:spLocks noChangeArrowheads="1"/>
            </p:cNvSpPr>
            <p:nvPr/>
          </p:nvSpPr>
          <p:spPr bwMode="auto">
            <a:xfrm>
              <a:off x="3416300" y="5062534"/>
              <a:ext cx="1652588" cy="558800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Booster Amp.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47J/ 0.1Hz</a:t>
              </a:r>
              <a:endParaRPr lang="ko-KR" altLang="ko-KR"/>
            </a:p>
          </p:txBody>
        </p:sp>
        <p:sp>
          <p:nvSpPr>
            <p:cNvPr id="25625" name="Line 22"/>
            <p:cNvSpPr>
              <a:spLocks noChangeShapeType="1"/>
            </p:cNvSpPr>
            <p:nvPr/>
          </p:nvSpPr>
          <p:spPr bwMode="auto">
            <a:xfrm flipH="1">
              <a:off x="3136900" y="5303834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6" name="Text Box 23"/>
            <p:cNvSpPr txBox="1">
              <a:spLocks noChangeArrowheads="1"/>
            </p:cNvSpPr>
            <p:nvPr/>
          </p:nvSpPr>
          <p:spPr bwMode="auto">
            <a:xfrm>
              <a:off x="3340100" y="3160711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Nd:glass laser </a:t>
              </a:r>
            </a:p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12×8.5J/ 0.1Hz</a:t>
              </a:r>
              <a:endParaRPr lang="ko-KR" altLang="ko-KR"/>
            </a:p>
          </p:txBody>
        </p:sp>
        <p:sp>
          <p:nvSpPr>
            <p:cNvPr id="25627" name="Line 24"/>
            <p:cNvSpPr>
              <a:spLocks noChangeShapeType="1"/>
            </p:cNvSpPr>
            <p:nvPr/>
          </p:nvSpPr>
          <p:spPr bwMode="auto">
            <a:xfrm>
              <a:off x="5064125" y="4305296"/>
              <a:ext cx="28733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8" name="Line 25"/>
            <p:cNvSpPr>
              <a:spLocks noChangeShapeType="1"/>
            </p:cNvSpPr>
            <p:nvPr/>
          </p:nvSpPr>
          <p:spPr bwMode="auto">
            <a:xfrm>
              <a:off x="5322888" y="4292597"/>
              <a:ext cx="0" cy="10080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29" name="Line 26"/>
            <p:cNvSpPr>
              <a:spLocks noChangeShapeType="1"/>
            </p:cNvSpPr>
            <p:nvPr/>
          </p:nvSpPr>
          <p:spPr bwMode="auto">
            <a:xfrm flipH="1">
              <a:off x="5064125" y="5322884"/>
              <a:ext cx="28733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0" name="Text Box 27"/>
            <p:cNvSpPr txBox="1">
              <a:spLocks noChangeArrowheads="1"/>
            </p:cNvSpPr>
            <p:nvPr/>
          </p:nvSpPr>
          <p:spPr bwMode="auto">
            <a:xfrm>
              <a:off x="48025" y="4524372"/>
              <a:ext cx="1150938" cy="614363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Target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Chamber</a:t>
              </a:r>
              <a:endParaRPr lang="ko-KR" altLang="ko-KR"/>
            </a:p>
          </p:txBody>
        </p:sp>
        <p:sp>
          <p:nvSpPr>
            <p:cNvPr id="25631" name="Line 28"/>
            <p:cNvSpPr>
              <a:spLocks noChangeShapeType="1"/>
            </p:cNvSpPr>
            <p:nvPr/>
          </p:nvSpPr>
          <p:spPr bwMode="auto">
            <a:xfrm flipH="1">
              <a:off x="450850" y="4292597"/>
              <a:ext cx="93503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2" name="Line 29"/>
            <p:cNvSpPr>
              <a:spLocks noChangeShapeType="1"/>
            </p:cNvSpPr>
            <p:nvPr/>
          </p:nvSpPr>
          <p:spPr bwMode="auto">
            <a:xfrm>
              <a:off x="476250" y="4292597"/>
              <a:ext cx="0" cy="2159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3" name="Line 30"/>
            <p:cNvSpPr>
              <a:spLocks noChangeShapeType="1"/>
            </p:cNvSpPr>
            <p:nvPr/>
          </p:nvSpPr>
          <p:spPr bwMode="auto">
            <a:xfrm flipH="1">
              <a:off x="450850" y="5372097"/>
              <a:ext cx="93503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4" name="Line 31"/>
            <p:cNvSpPr>
              <a:spLocks noChangeShapeType="1"/>
            </p:cNvSpPr>
            <p:nvPr/>
          </p:nvSpPr>
          <p:spPr bwMode="auto">
            <a:xfrm flipV="1">
              <a:off x="476250" y="5156196"/>
              <a:ext cx="0" cy="2159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5" name="Line 32"/>
            <p:cNvSpPr>
              <a:spLocks noChangeShapeType="1"/>
            </p:cNvSpPr>
            <p:nvPr/>
          </p:nvSpPr>
          <p:spPr bwMode="auto">
            <a:xfrm>
              <a:off x="5457825" y="4800597"/>
              <a:ext cx="2159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6" name="Line 33"/>
            <p:cNvSpPr>
              <a:spLocks noChangeShapeType="1"/>
            </p:cNvSpPr>
            <p:nvPr/>
          </p:nvSpPr>
          <p:spPr bwMode="auto">
            <a:xfrm flipH="1">
              <a:off x="5338763" y="4787896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37" name="Text Box 34"/>
            <p:cNvSpPr txBox="1">
              <a:spLocks noChangeArrowheads="1"/>
            </p:cNvSpPr>
            <p:nvPr/>
          </p:nvSpPr>
          <p:spPr bwMode="auto">
            <a:xfrm>
              <a:off x="5637213" y="4465635"/>
              <a:ext cx="1765300" cy="587375"/>
            </a:xfrm>
            <a:prstGeom prst="rect">
              <a:avLst/>
            </a:prstGeom>
            <a:solidFill>
              <a:schemeClr val="tx2"/>
            </a:solidFill>
            <a:ln w="22225">
              <a:noFill/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2nd Power Amp.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1ns/ 4.5J/ 10Hz</a:t>
              </a:r>
              <a:endParaRPr lang="ko-KR" altLang="ko-KR"/>
            </a:p>
          </p:txBody>
        </p:sp>
        <p:sp>
          <p:nvSpPr>
            <p:cNvPr id="25638" name="Text Box 35"/>
            <p:cNvSpPr txBox="1">
              <a:spLocks noChangeArrowheads="1"/>
            </p:cNvSpPr>
            <p:nvPr/>
          </p:nvSpPr>
          <p:spPr bwMode="auto">
            <a:xfrm>
              <a:off x="1339849" y="4003672"/>
              <a:ext cx="1822450" cy="614363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PW Compressor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30fs/ 33J/ 0.1Hz</a:t>
              </a:r>
              <a:endParaRPr lang="ko-KR" altLang="ko-KR"/>
            </a:p>
          </p:txBody>
        </p:sp>
        <p:sp>
          <p:nvSpPr>
            <p:cNvPr id="25639" name="Text Box 36"/>
            <p:cNvSpPr txBox="1">
              <a:spLocks noChangeArrowheads="1"/>
            </p:cNvSpPr>
            <p:nvPr/>
          </p:nvSpPr>
          <p:spPr bwMode="auto">
            <a:xfrm>
              <a:off x="1339849" y="5037135"/>
              <a:ext cx="1822450" cy="614363"/>
            </a:xfrm>
            <a:prstGeom prst="rect">
              <a:avLst/>
            </a:prstGeom>
            <a:solidFill>
              <a:srgbClr val="FF0000"/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PW Compressor</a:t>
              </a:r>
            </a:p>
            <a:p>
              <a:pPr algn="ctr"/>
              <a:r>
                <a:rPr lang="en-US" altLang="ko-KR" sz="1800" b="0">
                  <a:solidFill>
                    <a:srgbClr val="000000"/>
                  </a:solidFill>
                  <a:latin typeface="Times New Roman" pitchFamily="18" charset="0"/>
                </a:rPr>
                <a:t>30fs/ 33J/ 0.1Hz</a:t>
              </a:r>
              <a:endParaRPr lang="ko-KR" altLang="ko-KR"/>
            </a:p>
          </p:txBody>
        </p:sp>
        <p:sp>
          <p:nvSpPr>
            <p:cNvPr id="25640" name="Text Box 37"/>
            <p:cNvSpPr txBox="1">
              <a:spLocks noChangeArrowheads="1"/>
            </p:cNvSpPr>
            <p:nvPr/>
          </p:nvSpPr>
          <p:spPr bwMode="auto">
            <a:xfrm>
              <a:off x="3343275" y="5999159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Nd:glass laser </a:t>
              </a:r>
            </a:p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12×8.5J/ 0.1Hz</a:t>
              </a:r>
              <a:endParaRPr lang="ko-KR" altLang="ko-KR"/>
            </a:p>
          </p:txBody>
        </p:sp>
        <p:sp>
          <p:nvSpPr>
            <p:cNvPr id="25641" name="Text Box 38"/>
            <p:cNvSpPr txBox="1">
              <a:spLocks noChangeArrowheads="1"/>
            </p:cNvSpPr>
            <p:nvPr/>
          </p:nvSpPr>
          <p:spPr bwMode="auto">
            <a:xfrm>
              <a:off x="2889250" y="1196974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 dirty="0" err="1">
                  <a:solidFill>
                    <a:schemeClr val="bg1"/>
                  </a:solidFill>
                  <a:latin typeface="Times New Roman" pitchFamily="18" charset="0"/>
                </a:rPr>
                <a:t>Nd:YLF</a:t>
              </a:r>
              <a:r>
                <a:rPr lang="en-US" altLang="ko-KR" sz="1400" b="0" dirty="0">
                  <a:solidFill>
                    <a:schemeClr val="bg1"/>
                  </a:solidFill>
                  <a:latin typeface="Times New Roman" pitchFamily="18" charset="0"/>
                </a:rPr>
                <a:t> laser </a:t>
              </a:r>
            </a:p>
            <a:p>
              <a:pPr algn="ctr"/>
              <a:r>
                <a:rPr lang="en-US" altLang="ko-KR" sz="1400" b="0" dirty="0">
                  <a:solidFill>
                    <a:schemeClr val="bg1"/>
                  </a:solidFill>
                  <a:latin typeface="Times New Roman" pitchFamily="18" charset="0"/>
                </a:rPr>
                <a:t>10mJ/ 1kHz</a:t>
              </a:r>
              <a:endParaRPr lang="ko-KR" altLang="ko-KR" dirty="0"/>
            </a:p>
          </p:txBody>
        </p:sp>
        <p:sp>
          <p:nvSpPr>
            <p:cNvPr id="25642" name="AutoShape 39"/>
            <p:cNvSpPr>
              <a:spLocks noChangeArrowheads="1"/>
            </p:cNvSpPr>
            <p:nvPr/>
          </p:nvSpPr>
          <p:spPr bwMode="auto">
            <a:xfrm rot="10800000">
              <a:off x="3609975" y="1735137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43" name="Text Box 40"/>
            <p:cNvSpPr txBox="1">
              <a:spLocks noChangeArrowheads="1"/>
            </p:cNvSpPr>
            <p:nvPr/>
          </p:nvSpPr>
          <p:spPr bwMode="auto">
            <a:xfrm>
              <a:off x="7724775" y="1190624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Nd:YAG laser </a:t>
              </a:r>
            </a:p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120mJ/ 10Hz</a:t>
              </a:r>
              <a:endParaRPr lang="ko-KR" altLang="ko-KR"/>
            </a:p>
          </p:txBody>
        </p:sp>
        <p:sp>
          <p:nvSpPr>
            <p:cNvPr id="25644" name="Text Box 41"/>
            <p:cNvSpPr txBox="1">
              <a:spLocks noChangeArrowheads="1"/>
            </p:cNvSpPr>
            <p:nvPr/>
          </p:nvSpPr>
          <p:spPr bwMode="auto">
            <a:xfrm>
              <a:off x="5618163" y="3598860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Nd:YAG laser </a:t>
              </a:r>
            </a:p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8×1J/ 10Hz</a:t>
              </a:r>
              <a:endParaRPr lang="ko-KR" altLang="ko-KR"/>
            </a:p>
          </p:txBody>
        </p:sp>
        <p:sp>
          <p:nvSpPr>
            <p:cNvPr id="25645" name="Text Box 42"/>
            <p:cNvSpPr txBox="1">
              <a:spLocks noChangeArrowheads="1"/>
            </p:cNvSpPr>
            <p:nvPr/>
          </p:nvSpPr>
          <p:spPr bwMode="auto">
            <a:xfrm>
              <a:off x="7689850" y="3598860"/>
              <a:ext cx="1801813" cy="454025"/>
            </a:xfrm>
            <a:prstGeom prst="rect">
              <a:avLst/>
            </a:prstGeom>
            <a:solidFill>
              <a:srgbClr val="33CC33">
                <a:alpha val="65881"/>
              </a:srgbClr>
            </a:solidFill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Nd:YAG laser </a:t>
              </a:r>
            </a:p>
            <a:p>
              <a:pPr algn="ctr"/>
              <a:r>
                <a:rPr lang="en-US" altLang="ko-KR" sz="1400" b="0">
                  <a:solidFill>
                    <a:schemeClr val="bg1"/>
                  </a:solidFill>
                  <a:latin typeface="Times New Roman" pitchFamily="18" charset="0"/>
                </a:rPr>
                <a:t>4×1J/ 10Hz</a:t>
              </a:r>
              <a:endParaRPr lang="ko-KR" altLang="ko-KR"/>
            </a:p>
          </p:txBody>
        </p:sp>
        <p:sp>
          <p:nvSpPr>
            <p:cNvPr id="25646" name="Line 43"/>
            <p:cNvSpPr>
              <a:spLocks noChangeShapeType="1"/>
            </p:cNvSpPr>
            <p:nvPr/>
          </p:nvSpPr>
          <p:spPr bwMode="auto">
            <a:xfrm flipH="1">
              <a:off x="9488488" y="4772022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647" name="AutoShape 44"/>
            <p:cNvSpPr>
              <a:spLocks noChangeArrowheads="1"/>
            </p:cNvSpPr>
            <p:nvPr/>
          </p:nvSpPr>
          <p:spPr bwMode="auto">
            <a:xfrm rot="10800000">
              <a:off x="8445500" y="1735137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48" name="AutoShape 45"/>
            <p:cNvSpPr>
              <a:spLocks noChangeArrowheads="1"/>
            </p:cNvSpPr>
            <p:nvPr/>
          </p:nvSpPr>
          <p:spPr bwMode="auto">
            <a:xfrm rot="10800000">
              <a:off x="4062413" y="3695698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49" name="AutoShape 46"/>
            <p:cNvSpPr>
              <a:spLocks noChangeArrowheads="1"/>
            </p:cNvSpPr>
            <p:nvPr/>
          </p:nvSpPr>
          <p:spPr bwMode="auto">
            <a:xfrm rot="10800000">
              <a:off x="6340476" y="4127497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50" name="AutoShape 47"/>
            <p:cNvSpPr>
              <a:spLocks noChangeArrowheads="1"/>
            </p:cNvSpPr>
            <p:nvPr/>
          </p:nvSpPr>
          <p:spPr bwMode="auto">
            <a:xfrm rot="10800000">
              <a:off x="8412163" y="4127497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51" name="AutoShape 48"/>
            <p:cNvSpPr>
              <a:spLocks noChangeArrowheads="1"/>
            </p:cNvSpPr>
            <p:nvPr/>
          </p:nvSpPr>
          <p:spPr bwMode="auto">
            <a:xfrm rot="10800000" flipV="1">
              <a:off x="4064001" y="5684834"/>
              <a:ext cx="358775" cy="2381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652" name="TextBox 49"/>
            <p:cNvSpPr txBox="1">
              <a:spLocks noChangeArrowheads="1"/>
            </p:cNvSpPr>
            <p:nvPr/>
          </p:nvSpPr>
          <p:spPr bwMode="auto">
            <a:xfrm>
              <a:off x="1809728" y="3500436"/>
              <a:ext cx="12923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/>
                <a:t>Beam line </a:t>
              </a:r>
              <a:r>
                <a:rPr lang="en-US" altLang="ko-KR" sz="160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ko-KR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53" name="TextBox 50"/>
            <p:cNvSpPr txBox="1">
              <a:spLocks noChangeArrowheads="1"/>
            </p:cNvSpPr>
            <p:nvPr/>
          </p:nvSpPr>
          <p:spPr bwMode="auto">
            <a:xfrm>
              <a:off x="1809728" y="5786450"/>
              <a:ext cx="137249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/>
                <a:t>Beam line </a:t>
              </a:r>
              <a:r>
                <a:rPr lang="en-US" altLang="ko-KR" sz="1600">
                  <a:latin typeface="Times New Roman" pitchFamily="18" charset="0"/>
                  <a:cs typeface="Times New Roman" pitchFamily="18" charset="0"/>
                </a:rPr>
                <a:t>II</a:t>
              </a:r>
              <a:endParaRPr lang="ko-KR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654" name="Straight Connector 52"/>
            <p:cNvCxnSpPr>
              <a:cxnSpLocks noChangeShapeType="1"/>
            </p:cNvCxnSpPr>
            <p:nvPr/>
          </p:nvCxnSpPr>
          <p:spPr bwMode="auto">
            <a:xfrm rot="16200000" flipH="1">
              <a:off x="-1208741" y="5352117"/>
              <a:ext cx="2428096" cy="10615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5" name="Straight Connector 54"/>
            <p:cNvCxnSpPr>
              <a:cxnSpLocks noChangeShapeType="1"/>
            </p:cNvCxnSpPr>
            <p:nvPr/>
          </p:nvCxnSpPr>
          <p:spPr bwMode="auto">
            <a:xfrm>
              <a:off x="0" y="6572267"/>
              <a:ext cx="5238752" cy="158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6" name="Straight Connector 57"/>
            <p:cNvCxnSpPr>
              <a:cxnSpLocks noChangeShapeType="1"/>
            </p:cNvCxnSpPr>
            <p:nvPr/>
          </p:nvCxnSpPr>
          <p:spPr bwMode="auto">
            <a:xfrm rot="5400000">
              <a:off x="4380703" y="5715012"/>
              <a:ext cx="1714510" cy="158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7" name="Straight Connector 59"/>
            <p:cNvCxnSpPr>
              <a:cxnSpLocks noChangeShapeType="1"/>
            </p:cNvCxnSpPr>
            <p:nvPr/>
          </p:nvCxnSpPr>
          <p:spPr bwMode="auto">
            <a:xfrm rot="10800000">
              <a:off x="1309662" y="4857757"/>
              <a:ext cx="3929090" cy="158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8" name="Straight Connector 62"/>
            <p:cNvCxnSpPr>
              <a:cxnSpLocks noChangeShapeType="1"/>
            </p:cNvCxnSpPr>
            <p:nvPr/>
          </p:nvCxnSpPr>
          <p:spPr bwMode="auto">
            <a:xfrm>
              <a:off x="0" y="4143376"/>
              <a:ext cx="1238224" cy="158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659" name="Straight Connector 66"/>
            <p:cNvCxnSpPr>
              <a:cxnSpLocks noChangeShapeType="1"/>
            </p:cNvCxnSpPr>
            <p:nvPr/>
          </p:nvCxnSpPr>
          <p:spPr bwMode="auto">
            <a:xfrm rot="5400000">
              <a:off x="915759" y="4500565"/>
              <a:ext cx="714380" cy="158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25660" name="TextBox 79"/>
            <p:cNvSpPr txBox="1">
              <a:spLocks noChangeArrowheads="1"/>
            </p:cNvSpPr>
            <p:nvPr/>
          </p:nvSpPr>
          <p:spPr bwMode="auto">
            <a:xfrm>
              <a:off x="110767" y="6143644"/>
              <a:ext cx="2076209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>
                  <a:solidFill>
                    <a:srgbClr val="FF0000"/>
                  </a:solidFill>
                </a:rPr>
                <a:t>Under construction</a:t>
              </a:r>
              <a:endParaRPr lang="ko-KR" altLang="en-US" sz="1600">
                <a:solidFill>
                  <a:srgbClr val="FF0000"/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7021238" y="6215082"/>
            <a:ext cx="2789546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100 TW laser system</a:t>
            </a:r>
            <a:endParaRPr lang="ko-KR" alt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12062" y="3042538"/>
            <a:ext cx="1922321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PW </a:t>
            </a:r>
            <a:r>
              <a:rPr lang="en-US" altLang="ko-KR" dirty="0" err="1" smtClean="0"/>
              <a:t>beamlines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42"/>
          <p:cNvGrpSpPr>
            <a:grpSpLocks/>
          </p:cNvGrpSpPr>
          <p:nvPr/>
        </p:nvGrpSpPr>
        <p:grpSpPr bwMode="auto">
          <a:xfrm>
            <a:off x="180700" y="1071546"/>
            <a:ext cx="9531350" cy="4332288"/>
            <a:chOff x="217" y="936"/>
            <a:chExt cx="6004" cy="2729"/>
          </a:xfrm>
        </p:grpSpPr>
        <p:sp>
          <p:nvSpPr>
            <p:cNvPr id="9" name="Rectangle 28"/>
            <p:cNvSpPr>
              <a:spLocks noChangeArrowheads="1"/>
            </p:cNvSpPr>
            <p:nvPr/>
          </p:nvSpPr>
          <p:spPr bwMode="auto">
            <a:xfrm>
              <a:off x="217" y="936"/>
              <a:ext cx="5903" cy="252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dirty="0"/>
            </a:p>
          </p:txBody>
        </p:sp>
        <p:graphicFrame>
          <p:nvGraphicFramePr>
            <p:cNvPr id="10" name="Object 29"/>
            <p:cNvGraphicFramePr>
              <a:graphicFrameLocks noChangeAspect="1"/>
            </p:cNvGraphicFramePr>
            <p:nvPr/>
          </p:nvGraphicFramePr>
          <p:xfrm>
            <a:off x="231" y="1154"/>
            <a:ext cx="5786" cy="1995"/>
          </p:xfrm>
          <a:graphic>
            <a:graphicData uri="http://schemas.openxmlformats.org/presentationml/2006/ole">
              <p:oleObj spid="_x0000_s79874" name="Designer Drawing" r:id="rId3" imgW="40541760" imgH="15139800" progId="">
                <p:embed/>
              </p:oleObj>
            </a:graphicData>
          </a:graphic>
        </p:graphicFrame>
        <p:sp>
          <p:nvSpPr>
            <p:cNvPr id="11" name="Line 30"/>
            <p:cNvSpPr>
              <a:spLocks noChangeShapeType="1"/>
            </p:cNvSpPr>
            <p:nvPr/>
          </p:nvSpPr>
          <p:spPr bwMode="auto">
            <a:xfrm>
              <a:off x="4511" y="1998"/>
              <a:ext cx="670" cy="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739" y="1814"/>
              <a:ext cx="483" cy="145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>
                <a:spcBef>
                  <a:spcPct val="20000"/>
                </a:spcBef>
              </a:pPr>
              <a:endParaRPr lang="en-US" sz="2800">
                <a:latin typeface="굴림" pitchFamily="50" charset="-127"/>
              </a:endParaRPr>
            </a:p>
          </p:txBody>
        </p:sp>
        <p:sp>
          <p:nvSpPr>
            <p:cNvPr id="13" name="Rectangle 38"/>
            <p:cNvSpPr>
              <a:spLocks noChangeArrowheads="1"/>
            </p:cNvSpPr>
            <p:nvPr/>
          </p:nvSpPr>
          <p:spPr bwMode="auto">
            <a:xfrm>
              <a:off x="741" y="2132"/>
              <a:ext cx="724" cy="145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>
                <a:spcBef>
                  <a:spcPct val="20000"/>
                </a:spcBef>
              </a:pPr>
              <a:endParaRPr lang="en-US" sz="2800">
                <a:latin typeface="굴림" pitchFamily="50" charset="-127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3150" y="1981"/>
              <a:ext cx="968" cy="376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>
                <a:spcBef>
                  <a:spcPct val="20000"/>
                </a:spcBef>
              </a:pPr>
              <a:endParaRPr lang="en-US" sz="2800">
                <a:latin typeface="굴림" pitchFamily="50" charset="-127"/>
              </a:endParaRPr>
            </a:p>
          </p:txBody>
        </p:sp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5299" y="1908"/>
              <a:ext cx="488" cy="568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>
                <a:spcBef>
                  <a:spcPct val="20000"/>
                </a:spcBef>
              </a:pPr>
              <a:endParaRPr lang="en-US" sz="2800">
                <a:latin typeface="굴림" pitchFamily="50" charset="-127"/>
              </a:endParaRPr>
            </a:p>
          </p:txBody>
        </p:sp>
        <p:sp>
          <p:nvSpPr>
            <p:cNvPr id="16" name="Rectangle 41"/>
            <p:cNvSpPr>
              <a:spLocks noChangeArrowheads="1"/>
            </p:cNvSpPr>
            <p:nvPr/>
          </p:nvSpPr>
          <p:spPr bwMode="auto">
            <a:xfrm>
              <a:off x="1687" y="2322"/>
              <a:ext cx="650" cy="168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7" name="Rectangle 42"/>
            <p:cNvSpPr>
              <a:spLocks noChangeArrowheads="1"/>
            </p:cNvSpPr>
            <p:nvPr/>
          </p:nvSpPr>
          <p:spPr bwMode="auto">
            <a:xfrm>
              <a:off x="2500" y="1806"/>
              <a:ext cx="650" cy="168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8" name="Rectangle 43"/>
            <p:cNvSpPr>
              <a:spLocks noChangeArrowheads="1"/>
            </p:cNvSpPr>
            <p:nvPr/>
          </p:nvSpPr>
          <p:spPr bwMode="auto">
            <a:xfrm>
              <a:off x="2500" y="2328"/>
              <a:ext cx="650" cy="168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" name="Rectangle 44"/>
            <p:cNvSpPr>
              <a:spLocks noChangeArrowheads="1"/>
            </p:cNvSpPr>
            <p:nvPr/>
          </p:nvSpPr>
          <p:spPr bwMode="auto">
            <a:xfrm>
              <a:off x="4196" y="1812"/>
              <a:ext cx="650" cy="168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0" name="Rectangle 45"/>
            <p:cNvSpPr>
              <a:spLocks noChangeArrowheads="1"/>
            </p:cNvSpPr>
            <p:nvPr/>
          </p:nvSpPr>
          <p:spPr bwMode="auto">
            <a:xfrm>
              <a:off x="4209" y="2322"/>
              <a:ext cx="650" cy="168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1" name="Rectangle 46"/>
            <p:cNvSpPr>
              <a:spLocks noChangeArrowheads="1"/>
            </p:cNvSpPr>
            <p:nvPr/>
          </p:nvSpPr>
          <p:spPr bwMode="auto">
            <a:xfrm>
              <a:off x="3150" y="1158"/>
              <a:ext cx="195" cy="612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2" name="Rectangle 47"/>
            <p:cNvSpPr>
              <a:spLocks noChangeArrowheads="1"/>
            </p:cNvSpPr>
            <p:nvPr/>
          </p:nvSpPr>
          <p:spPr bwMode="auto">
            <a:xfrm>
              <a:off x="3351" y="1158"/>
              <a:ext cx="189" cy="612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3" name="Rectangle 48"/>
            <p:cNvSpPr>
              <a:spLocks noChangeArrowheads="1"/>
            </p:cNvSpPr>
            <p:nvPr/>
          </p:nvSpPr>
          <p:spPr bwMode="auto">
            <a:xfrm>
              <a:off x="3722" y="1152"/>
              <a:ext cx="195" cy="612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4" name="Rectangle 49"/>
            <p:cNvSpPr>
              <a:spLocks noChangeArrowheads="1"/>
            </p:cNvSpPr>
            <p:nvPr/>
          </p:nvSpPr>
          <p:spPr bwMode="auto">
            <a:xfrm>
              <a:off x="3722" y="2532"/>
              <a:ext cx="195" cy="612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5" name="Rectangle 50"/>
            <p:cNvSpPr>
              <a:spLocks noChangeArrowheads="1"/>
            </p:cNvSpPr>
            <p:nvPr/>
          </p:nvSpPr>
          <p:spPr bwMode="auto">
            <a:xfrm>
              <a:off x="3345" y="2544"/>
              <a:ext cx="195" cy="612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6" name="Rectangle 51"/>
            <p:cNvSpPr>
              <a:spLocks noChangeArrowheads="1"/>
            </p:cNvSpPr>
            <p:nvPr/>
          </p:nvSpPr>
          <p:spPr bwMode="auto">
            <a:xfrm>
              <a:off x="3143" y="2544"/>
              <a:ext cx="195" cy="612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27" name="Group 52"/>
            <p:cNvGrpSpPr>
              <a:grpSpLocks/>
            </p:cNvGrpSpPr>
            <p:nvPr/>
          </p:nvGrpSpPr>
          <p:grpSpPr bwMode="auto">
            <a:xfrm>
              <a:off x="371" y="1877"/>
              <a:ext cx="370" cy="151"/>
              <a:chOff x="417" y="2129"/>
              <a:chExt cx="342" cy="151"/>
            </a:xfrm>
          </p:grpSpPr>
          <p:sp>
            <p:nvSpPr>
              <p:cNvPr id="111" name="Line 53"/>
              <p:cNvSpPr>
                <a:spLocks noChangeShapeType="1"/>
              </p:cNvSpPr>
              <p:nvPr/>
            </p:nvSpPr>
            <p:spPr bwMode="auto">
              <a:xfrm flipV="1">
                <a:off x="417" y="2137"/>
                <a:ext cx="342" cy="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12" name="Line 54"/>
              <p:cNvSpPr>
                <a:spLocks noChangeShapeType="1"/>
              </p:cNvSpPr>
              <p:nvPr/>
            </p:nvSpPr>
            <p:spPr bwMode="auto">
              <a:xfrm flipV="1">
                <a:off x="417" y="2129"/>
                <a:ext cx="0" cy="15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28" name="Rectangle 55"/>
            <p:cNvSpPr>
              <a:spLocks noChangeArrowheads="1"/>
            </p:cNvSpPr>
            <p:nvPr/>
          </p:nvSpPr>
          <p:spPr bwMode="auto">
            <a:xfrm>
              <a:off x="244" y="2019"/>
              <a:ext cx="298" cy="506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>
                <a:spcBef>
                  <a:spcPct val="20000"/>
                </a:spcBef>
              </a:pPr>
              <a:endParaRPr lang="en-US" sz="2800">
                <a:latin typeface="굴림" pitchFamily="50" charset="-127"/>
              </a:endParaRPr>
            </a:p>
          </p:txBody>
        </p:sp>
        <p:sp>
          <p:nvSpPr>
            <p:cNvPr id="29" name="Line 56"/>
            <p:cNvSpPr>
              <a:spLocks noChangeShapeType="1"/>
            </p:cNvSpPr>
            <p:nvPr/>
          </p:nvSpPr>
          <p:spPr bwMode="auto">
            <a:xfrm flipV="1">
              <a:off x="1211" y="1857"/>
              <a:ext cx="68" cy="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0" name="Line 57"/>
            <p:cNvSpPr>
              <a:spLocks noChangeShapeType="1"/>
            </p:cNvSpPr>
            <p:nvPr/>
          </p:nvSpPr>
          <p:spPr bwMode="auto">
            <a:xfrm flipH="1">
              <a:off x="1322" y="2090"/>
              <a:ext cx="2" cy="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1" name="Line 58"/>
            <p:cNvSpPr>
              <a:spLocks noChangeShapeType="1"/>
            </p:cNvSpPr>
            <p:nvPr/>
          </p:nvSpPr>
          <p:spPr bwMode="auto">
            <a:xfrm flipV="1">
              <a:off x="1281" y="1853"/>
              <a:ext cx="2" cy="1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grpSp>
          <p:nvGrpSpPr>
            <p:cNvPr id="32" name="Group 59"/>
            <p:cNvGrpSpPr>
              <a:grpSpLocks/>
            </p:cNvGrpSpPr>
            <p:nvPr/>
          </p:nvGrpSpPr>
          <p:grpSpPr bwMode="auto">
            <a:xfrm>
              <a:off x="2371" y="2026"/>
              <a:ext cx="784" cy="119"/>
              <a:chOff x="2261" y="2278"/>
              <a:chExt cx="722" cy="119"/>
            </a:xfrm>
          </p:grpSpPr>
          <p:sp>
            <p:nvSpPr>
              <p:cNvPr id="108" name="Line 60"/>
              <p:cNvSpPr>
                <a:spLocks noChangeShapeType="1"/>
              </p:cNvSpPr>
              <p:nvPr/>
            </p:nvSpPr>
            <p:spPr bwMode="auto">
              <a:xfrm flipV="1">
                <a:off x="2261" y="2381"/>
                <a:ext cx="246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09" name="Line 61"/>
              <p:cNvSpPr>
                <a:spLocks noChangeShapeType="1"/>
              </p:cNvSpPr>
              <p:nvPr/>
            </p:nvSpPr>
            <p:spPr bwMode="auto">
              <a:xfrm flipV="1">
                <a:off x="2493" y="2289"/>
                <a:ext cx="490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10" name="Line 62"/>
              <p:cNvSpPr>
                <a:spLocks noChangeShapeType="1"/>
              </p:cNvSpPr>
              <p:nvPr/>
            </p:nvSpPr>
            <p:spPr bwMode="auto">
              <a:xfrm flipH="1">
                <a:off x="2503" y="2278"/>
                <a:ext cx="2" cy="11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3" name="Line 63"/>
            <p:cNvSpPr>
              <a:spLocks noChangeShapeType="1"/>
            </p:cNvSpPr>
            <p:nvPr/>
          </p:nvSpPr>
          <p:spPr bwMode="auto">
            <a:xfrm flipV="1">
              <a:off x="4119" y="2249"/>
              <a:ext cx="384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4" name="Line 64"/>
            <p:cNvSpPr>
              <a:spLocks noChangeShapeType="1"/>
            </p:cNvSpPr>
            <p:nvPr/>
          </p:nvSpPr>
          <p:spPr bwMode="auto">
            <a:xfrm flipH="1">
              <a:off x="4507" y="1994"/>
              <a:ext cx="2" cy="26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grpSp>
          <p:nvGrpSpPr>
            <p:cNvPr id="35" name="Group 65"/>
            <p:cNvGrpSpPr>
              <a:grpSpLocks/>
            </p:cNvGrpSpPr>
            <p:nvPr/>
          </p:nvGrpSpPr>
          <p:grpSpPr bwMode="auto">
            <a:xfrm>
              <a:off x="592" y="2159"/>
              <a:ext cx="153" cy="60"/>
              <a:chOff x="417" y="2129"/>
              <a:chExt cx="342" cy="151"/>
            </a:xfrm>
          </p:grpSpPr>
          <p:sp>
            <p:nvSpPr>
              <p:cNvPr id="106" name="Line 66"/>
              <p:cNvSpPr>
                <a:spLocks noChangeShapeType="1"/>
              </p:cNvSpPr>
              <p:nvPr/>
            </p:nvSpPr>
            <p:spPr bwMode="auto">
              <a:xfrm flipV="1">
                <a:off x="417" y="2137"/>
                <a:ext cx="342" cy="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07" name="Line 67"/>
              <p:cNvSpPr>
                <a:spLocks noChangeShapeType="1"/>
              </p:cNvSpPr>
              <p:nvPr/>
            </p:nvSpPr>
            <p:spPr bwMode="auto">
              <a:xfrm flipV="1">
                <a:off x="417" y="2129"/>
                <a:ext cx="0" cy="15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6" name="Line 68"/>
            <p:cNvSpPr>
              <a:spLocks noChangeShapeType="1"/>
            </p:cNvSpPr>
            <p:nvPr/>
          </p:nvSpPr>
          <p:spPr bwMode="auto">
            <a:xfrm>
              <a:off x="1277" y="2111"/>
              <a:ext cx="2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grpSp>
          <p:nvGrpSpPr>
            <p:cNvPr id="37" name="Group 69"/>
            <p:cNvGrpSpPr>
              <a:grpSpLocks/>
            </p:cNvGrpSpPr>
            <p:nvPr/>
          </p:nvGrpSpPr>
          <p:grpSpPr bwMode="auto">
            <a:xfrm flipV="1">
              <a:off x="809" y="2053"/>
              <a:ext cx="57" cy="151"/>
              <a:chOff x="417" y="2129"/>
              <a:chExt cx="342" cy="151"/>
            </a:xfrm>
          </p:grpSpPr>
          <p:sp>
            <p:nvSpPr>
              <p:cNvPr id="104" name="Line 70"/>
              <p:cNvSpPr>
                <a:spLocks noChangeShapeType="1"/>
              </p:cNvSpPr>
              <p:nvPr/>
            </p:nvSpPr>
            <p:spPr bwMode="auto">
              <a:xfrm flipV="1">
                <a:off x="417" y="2137"/>
                <a:ext cx="342" cy="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05" name="Line 71"/>
              <p:cNvSpPr>
                <a:spLocks noChangeShapeType="1"/>
              </p:cNvSpPr>
              <p:nvPr/>
            </p:nvSpPr>
            <p:spPr bwMode="auto">
              <a:xfrm flipV="1">
                <a:off x="417" y="2129"/>
                <a:ext cx="0" cy="15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8" name="Line 72"/>
            <p:cNvSpPr>
              <a:spLocks noChangeShapeType="1"/>
            </p:cNvSpPr>
            <p:nvPr/>
          </p:nvSpPr>
          <p:spPr bwMode="auto">
            <a:xfrm flipV="1">
              <a:off x="809" y="2133"/>
              <a:ext cx="1" cy="14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9" name="Line 73"/>
            <p:cNvSpPr>
              <a:spLocks noChangeShapeType="1"/>
            </p:cNvSpPr>
            <p:nvPr/>
          </p:nvSpPr>
          <p:spPr bwMode="auto">
            <a:xfrm flipV="1">
              <a:off x="809" y="2109"/>
              <a:ext cx="0" cy="2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40" name="Rectangle 74"/>
            <p:cNvSpPr>
              <a:spLocks noChangeArrowheads="1"/>
            </p:cNvSpPr>
            <p:nvPr/>
          </p:nvSpPr>
          <p:spPr bwMode="auto">
            <a:xfrm>
              <a:off x="556" y="2190"/>
              <a:ext cx="149" cy="360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41" name="Group 75"/>
            <p:cNvGrpSpPr>
              <a:grpSpLocks/>
            </p:cNvGrpSpPr>
            <p:nvPr/>
          </p:nvGrpSpPr>
          <p:grpSpPr bwMode="auto">
            <a:xfrm>
              <a:off x="1583" y="2051"/>
              <a:ext cx="105" cy="121"/>
              <a:chOff x="417" y="2129"/>
              <a:chExt cx="342" cy="151"/>
            </a:xfrm>
          </p:grpSpPr>
          <p:sp>
            <p:nvSpPr>
              <p:cNvPr id="102" name="Line 76"/>
              <p:cNvSpPr>
                <a:spLocks noChangeShapeType="1"/>
              </p:cNvSpPr>
              <p:nvPr/>
            </p:nvSpPr>
            <p:spPr bwMode="auto">
              <a:xfrm flipV="1">
                <a:off x="417" y="2137"/>
                <a:ext cx="342" cy="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03" name="Line 77"/>
              <p:cNvSpPr>
                <a:spLocks noChangeShapeType="1"/>
              </p:cNvSpPr>
              <p:nvPr/>
            </p:nvSpPr>
            <p:spPr bwMode="auto">
              <a:xfrm flipV="1">
                <a:off x="417" y="2129"/>
                <a:ext cx="0" cy="15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42" name="Rectangle 78"/>
            <p:cNvSpPr>
              <a:spLocks noChangeArrowheads="1"/>
            </p:cNvSpPr>
            <p:nvPr/>
          </p:nvSpPr>
          <p:spPr bwMode="auto">
            <a:xfrm>
              <a:off x="861" y="2316"/>
              <a:ext cx="650" cy="168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43" name="Group 79"/>
            <p:cNvGrpSpPr>
              <a:grpSpLocks/>
            </p:cNvGrpSpPr>
            <p:nvPr/>
          </p:nvGrpSpPr>
          <p:grpSpPr bwMode="auto">
            <a:xfrm flipV="1">
              <a:off x="1583" y="2318"/>
              <a:ext cx="102" cy="60"/>
              <a:chOff x="417" y="2129"/>
              <a:chExt cx="342" cy="151"/>
            </a:xfrm>
          </p:grpSpPr>
          <p:sp>
            <p:nvSpPr>
              <p:cNvPr id="100" name="Line 80"/>
              <p:cNvSpPr>
                <a:spLocks noChangeShapeType="1"/>
              </p:cNvSpPr>
              <p:nvPr/>
            </p:nvSpPr>
            <p:spPr bwMode="auto">
              <a:xfrm flipV="1">
                <a:off x="417" y="2137"/>
                <a:ext cx="342" cy="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01" name="Line 81"/>
              <p:cNvSpPr>
                <a:spLocks noChangeShapeType="1"/>
              </p:cNvSpPr>
              <p:nvPr/>
            </p:nvSpPr>
            <p:spPr bwMode="auto">
              <a:xfrm flipV="1">
                <a:off x="417" y="2129"/>
                <a:ext cx="0" cy="15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44" name="Group 82"/>
            <p:cNvGrpSpPr>
              <a:grpSpLocks/>
            </p:cNvGrpSpPr>
            <p:nvPr/>
          </p:nvGrpSpPr>
          <p:grpSpPr bwMode="auto">
            <a:xfrm>
              <a:off x="1286" y="1934"/>
              <a:ext cx="212" cy="79"/>
              <a:chOff x="1369" y="2186"/>
              <a:chExt cx="212" cy="79"/>
            </a:xfrm>
          </p:grpSpPr>
          <p:sp>
            <p:nvSpPr>
              <p:cNvPr id="97" name="Line 83"/>
              <p:cNvSpPr>
                <a:spLocks noChangeShapeType="1"/>
              </p:cNvSpPr>
              <p:nvPr/>
            </p:nvSpPr>
            <p:spPr bwMode="auto">
              <a:xfrm flipH="1">
                <a:off x="1379" y="2194"/>
                <a:ext cx="2" cy="4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98" name="Line 84"/>
              <p:cNvSpPr>
                <a:spLocks noChangeShapeType="1"/>
              </p:cNvSpPr>
              <p:nvPr/>
            </p:nvSpPr>
            <p:spPr bwMode="auto">
              <a:xfrm flipV="1">
                <a:off x="1369" y="2197"/>
                <a:ext cx="210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99" name="Line 85"/>
              <p:cNvSpPr>
                <a:spLocks noChangeShapeType="1"/>
              </p:cNvSpPr>
              <p:nvPr/>
            </p:nvSpPr>
            <p:spPr bwMode="auto">
              <a:xfrm flipH="1">
                <a:off x="1579" y="2186"/>
                <a:ext cx="2" cy="7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45" name="Rectangle 86"/>
            <p:cNvSpPr>
              <a:spLocks noChangeArrowheads="1"/>
            </p:cNvSpPr>
            <p:nvPr/>
          </p:nvSpPr>
          <p:spPr bwMode="auto">
            <a:xfrm>
              <a:off x="1520" y="2005"/>
              <a:ext cx="848" cy="299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>
                <a:spcBef>
                  <a:spcPct val="20000"/>
                </a:spcBef>
              </a:pPr>
              <a:endParaRPr lang="en-US" sz="2800">
                <a:latin typeface="굴림" pitchFamily="50" charset="-127"/>
              </a:endParaRPr>
            </a:p>
          </p:txBody>
        </p:sp>
        <p:sp>
          <p:nvSpPr>
            <p:cNvPr id="46" name="Rectangle 87"/>
            <p:cNvSpPr>
              <a:spLocks noChangeArrowheads="1"/>
            </p:cNvSpPr>
            <p:nvPr/>
          </p:nvSpPr>
          <p:spPr bwMode="auto">
            <a:xfrm>
              <a:off x="1687" y="1824"/>
              <a:ext cx="650" cy="168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7" name="Rectangle 88"/>
            <p:cNvSpPr>
              <a:spLocks noChangeArrowheads="1"/>
            </p:cNvSpPr>
            <p:nvPr/>
          </p:nvSpPr>
          <p:spPr bwMode="auto">
            <a:xfrm>
              <a:off x="739" y="1978"/>
              <a:ext cx="726" cy="136"/>
            </a:xfrm>
            <a:prstGeom prst="rect">
              <a:avLst/>
            </a:prstGeom>
            <a:solidFill>
              <a:schemeClr val="hlink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42900" indent="-342900" algn="ctr">
                <a:spcBef>
                  <a:spcPct val="20000"/>
                </a:spcBef>
              </a:pPr>
              <a:endParaRPr lang="en-US" sz="2800">
                <a:latin typeface="굴림" pitchFamily="50" charset="-127"/>
              </a:endParaRPr>
            </a:p>
          </p:txBody>
        </p:sp>
        <p:sp>
          <p:nvSpPr>
            <p:cNvPr id="48" name="Line 89"/>
            <p:cNvSpPr>
              <a:spLocks noChangeShapeType="1"/>
            </p:cNvSpPr>
            <p:nvPr/>
          </p:nvSpPr>
          <p:spPr bwMode="auto">
            <a:xfrm flipV="1">
              <a:off x="1277" y="1982"/>
              <a:ext cx="3" cy="1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grpSp>
          <p:nvGrpSpPr>
            <p:cNvPr id="49" name="Group 90"/>
            <p:cNvGrpSpPr>
              <a:grpSpLocks/>
            </p:cNvGrpSpPr>
            <p:nvPr/>
          </p:nvGrpSpPr>
          <p:grpSpPr bwMode="auto">
            <a:xfrm>
              <a:off x="2332" y="2040"/>
              <a:ext cx="130" cy="220"/>
              <a:chOff x="2262" y="2292"/>
              <a:chExt cx="121" cy="220"/>
            </a:xfrm>
          </p:grpSpPr>
          <p:grpSp>
            <p:nvGrpSpPr>
              <p:cNvPr id="93" name="Group 91"/>
              <p:cNvGrpSpPr>
                <a:grpSpLocks/>
              </p:cNvGrpSpPr>
              <p:nvPr/>
            </p:nvGrpSpPr>
            <p:grpSpPr bwMode="auto">
              <a:xfrm>
                <a:off x="2356" y="2331"/>
                <a:ext cx="27" cy="181"/>
                <a:chOff x="417" y="2129"/>
                <a:chExt cx="342" cy="151"/>
              </a:xfrm>
            </p:grpSpPr>
            <p:sp>
              <p:nvSpPr>
                <p:cNvPr id="95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417" y="2137"/>
                  <a:ext cx="342" cy="5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41" tIns="20" rIns="41" bIns="20" anchor="ctr">
                  <a:spAutoFit/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6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417" y="2129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41" tIns="20" rIns="41" bIns="20" anchor="ctr">
                  <a:spAutoFit/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94" name="Line 94"/>
              <p:cNvSpPr>
                <a:spLocks noChangeShapeType="1"/>
              </p:cNvSpPr>
              <p:nvPr/>
            </p:nvSpPr>
            <p:spPr bwMode="auto">
              <a:xfrm flipV="1">
                <a:off x="2262" y="2292"/>
                <a:ext cx="103" cy="3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50" name="Line 95"/>
            <p:cNvSpPr>
              <a:spLocks noChangeShapeType="1"/>
            </p:cNvSpPr>
            <p:nvPr/>
          </p:nvSpPr>
          <p:spPr bwMode="auto">
            <a:xfrm flipV="1">
              <a:off x="3423" y="1767"/>
              <a:ext cx="0" cy="20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grpSp>
          <p:nvGrpSpPr>
            <p:cNvPr id="51" name="Group 96"/>
            <p:cNvGrpSpPr>
              <a:grpSpLocks/>
            </p:cNvGrpSpPr>
            <p:nvPr/>
          </p:nvGrpSpPr>
          <p:grpSpPr bwMode="auto">
            <a:xfrm>
              <a:off x="2391" y="2256"/>
              <a:ext cx="130" cy="173"/>
              <a:chOff x="2263" y="2508"/>
              <a:chExt cx="119" cy="173"/>
            </a:xfrm>
          </p:grpSpPr>
          <p:sp>
            <p:nvSpPr>
              <p:cNvPr id="90" name="Line 97"/>
              <p:cNvSpPr>
                <a:spLocks noChangeShapeType="1"/>
              </p:cNvSpPr>
              <p:nvPr/>
            </p:nvSpPr>
            <p:spPr bwMode="auto">
              <a:xfrm flipH="1" flipV="1">
                <a:off x="2263" y="2517"/>
                <a:ext cx="102" cy="3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91" name="Line 98"/>
              <p:cNvSpPr>
                <a:spLocks noChangeShapeType="1"/>
              </p:cNvSpPr>
              <p:nvPr/>
            </p:nvSpPr>
            <p:spPr bwMode="auto">
              <a:xfrm flipH="1" flipV="1">
                <a:off x="2362" y="2508"/>
                <a:ext cx="0" cy="173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92" name="Line 99"/>
              <p:cNvSpPr>
                <a:spLocks noChangeShapeType="1"/>
              </p:cNvSpPr>
              <p:nvPr/>
            </p:nvSpPr>
            <p:spPr bwMode="auto">
              <a:xfrm flipH="1" flipV="1">
                <a:off x="2374" y="2670"/>
                <a:ext cx="8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41" tIns="20" rIns="41" bIns="20" anchor="ctr">
                <a:sp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52" name="Line 100"/>
            <p:cNvSpPr>
              <a:spLocks noChangeShapeType="1"/>
            </p:cNvSpPr>
            <p:nvPr/>
          </p:nvSpPr>
          <p:spPr bwMode="auto">
            <a:xfrm flipV="1">
              <a:off x="3816" y="1761"/>
              <a:ext cx="0" cy="21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53" name="Line 101"/>
            <p:cNvSpPr>
              <a:spLocks noChangeShapeType="1"/>
            </p:cNvSpPr>
            <p:nvPr/>
          </p:nvSpPr>
          <p:spPr bwMode="auto">
            <a:xfrm flipV="1">
              <a:off x="3426" y="2361"/>
              <a:ext cx="0" cy="18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54" name="Line 102"/>
            <p:cNvSpPr>
              <a:spLocks noChangeShapeType="1"/>
            </p:cNvSpPr>
            <p:nvPr/>
          </p:nvSpPr>
          <p:spPr bwMode="auto">
            <a:xfrm flipV="1">
              <a:off x="3822" y="2355"/>
              <a:ext cx="0" cy="18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55" name="Line 103"/>
            <p:cNvSpPr>
              <a:spLocks noChangeShapeType="1"/>
            </p:cNvSpPr>
            <p:nvPr/>
          </p:nvSpPr>
          <p:spPr bwMode="auto">
            <a:xfrm flipV="1">
              <a:off x="3241" y="2418"/>
              <a:ext cx="0" cy="12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56" name="Line 104"/>
            <p:cNvSpPr>
              <a:spLocks noChangeShapeType="1"/>
            </p:cNvSpPr>
            <p:nvPr/>
          </p:nvSpPr>
          <p:spPr bwMode="auto">
            <a:xfrm flipV="1">
              <a:off x="3195" y="2352"/>
              <a:ext cx="0" cy="8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57" name="Line 105"/>
            <p:cNvSpPr>
              <a:spLocks noChangeShapeType="1"/>
            </p:cNvSpPr>
            <p:nvPr/>
          </p:nvSpPr>
          <p:spPr bwMode="auto">
            <a:xfrm flipH="1" flipV="1">
              <a:off x="3185" y="2430"/>
              <a:ext cx="59" cy="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58" name="Line 106"/>
            <p:cNvSpPr>
              <a:spLocks noChangeShapeType="1"/>
            </p:cNvSpPr>
            <p:nvPr/>
          </p:nvSpPr>
          <p:spPr bwMode="auto">
            <a:xfrm flipV="1">
              <a:off x="3241" y="1764"/>
              <a:ext cx="0" cy="12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59" name="Line 107"/>
            <p:cNvSpPr>
              <a:spLocks noChangeShapeType="1"/>
            </p:cNvSpPr>
            <p:nvPr/>
          </p:nvSpPr>
          <p:spPr bwMode="auto">
            <a:xfrm flipV="1">
              <a:off x="3195" y="1893"/>
              <a:ext cx="0" cy="8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60" name="Line 108"/>
            <p:cNvSpPr>
              <a:spLocks noChangeShapeType="1"/>
            </p:cNvSpPr>
            <p:nvPr/>
          </p:nvSpPr>
          <p:spPr bwMode="auto">
            <a:xfrm flipH="1" flipV="1">
              <a:off x="3182" y="1893"/>
              <a:ext cx="68" cy="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61" name="Line 109"/>
            <p:cNvSpPr>
              <a:spLocks noChangeShapeType="1"/>
            </p:cNvSpPr>
            <p:nvPr/>
          </p:nvSpPr>
          <p:spPr bwMode="auto">
            <a:xfrm>
              <a:off x="4043" y="2405"/>
              <a:ext cx="161" cy="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62" name="Line 110"/>
            <p:cNvSpPr>
              <a:spLocks noChangeShapeType="1"/>
            </p:cNvSpPr>
            <p:nvPr/>
          </p:nvSpPr>
          <p:spPr bwMode="auto">
            <a:xfrm>
              <a:off x="4043" y="2357"/>
              <a:ext cx="0" cy="6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63" name="Line 111"/>
            <p:cNvSpPr>
              <a:spLocks noChangeShapeType="1"/>
            </p:cNvSpPr>
            <p:nvPr/>
          </p:nvSpPr>
          <p:spPr bwMode="auto">
            <a:xfrm flipV="1">
              <a:off x="4040" y="1895"/>
              <a:ext cx="157" cy="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64" name="Line 112"/>
            <p:cNvSpPr>
              <a:spLocks noChangeShapeType="1"/>
            </p:cNvSpPr>
            <p:nvPr/>
          </p:nvSpPr>
          <p:spPr bwMode="auto">
            <a:xfrm flipV="1">
              <a:off x="4040" y="1884"/>
              <a:ext cx="0" cy="9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41" tIns="20" rIns="41" bIns="20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65" name="Text Box 113"/>
            <p:cNvSpPr txBox="1">
              <a:spLocks noChangeArrowheads="1"/>
            </p:cNvSpPr>
            <p:nvPr/>
          </p:nvSpPr>
          <p:spPr bwMode="auto">
            <a:xfrm rot="5400000">
              <a:off x="129" y="2145"/>
              <a:ext cx="564" cy="2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200" dirty="0">
                  <a:solidFill>
                    <a:srgbClr val="00FF00"/>
                  </a:solidFill>
                  <a:latin typeface="Arial" pitchFamily="34" charset="0"/>
                </a:rPr>
                <a:t>Master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200" dirty="0">
                  <a:solidFill>
                    <a:srgbClr val="00FF00"/>
                  </a:solidFill>
                  <a:latin typeface="Arial" pitchFamily="34" charset="0"/>
                </a:rPr>
                <a:t>Oscillator</a:t>
              </a:r>
            </a:p>
          </p:txBody>
        </p:sp>
        <p:sp>
          <p:nvSpPr>
            <p:cNvPr id="66" name="Text Box 114"/>
            <p:cNvSpPr txBox="1">
              <a:spLocks noChangeArrowheads="1"/>
            </p:cNvSpPr>
            <p:nvPr/>
          </p:nvSpPr>
          <p:spPr bwMode="auto">
            <a:xfrm>
              <a:off x="722" y="1825"/>
              <a:ext cx="540" cy="1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200" dirty="0">
                  <a:solidFill>
                    <a:srgbClr val="00FF00"/>
                  </a:solidFill>
                  <a:latin typeface="Arial" pitchFamily="34" charset="0"/>
                </a:rPr>
                <a:t>Stretcher</a:t>
              </a:r>
            </a:p>
          </p:txBody>
        </p:sp>
        <p:sp>
          <p:nvSpPr>
            <p:cNvPr id="67" name="Text Box 115"/>
            <p:cNvSpPr txBox="1">
              <a:spLocks noChangeArrowheads="1"/>
            </p:cNvSpPr>
            <p:nvPr/>
          </p:nvSpPr>
          <p:spPr bwMode="auto">
            <a:xfrm>
              <a:off x="763" y="2136"/>
              <a:ext cx="705" cy="1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200" dirty="0" err="1">
                  <a:solidFill>
                    <a:srgbClr val="00FF00"/>
                  </a:solidFill>
                  <a:latin typeface="Arial" pitchFamily="34" charset="0"/>
                </a:rPr>
                <a:t>Regen</a:t>
              </a:r>
              <a:r>
                <a:rPr lang="en-US" altLang="ko-KR" sz="1200" dirty="0">
                  <a:solidFill>
                    <a:srgbClr val="00FF00"/>
                  </a:solidFill>
                  <a:latin typeface="Arial" pitchFamily="34" charset="0"/>
                </a:rPr>
                <a:t>. Amp.</a:t>
              </a:r>
            </a:p>
          </p:txBody>
        </p:sp>
        <p:sp>
          <p:nvSpPr>
            <p:cNvPr id="68" name="Text Box 116"/>
            <p:cNvSpPr txBox="1">
              <a:spLocks noChangeArrowheads="1"/>
            </p:cNvSpPr>
            <p:nvPr/>
          </p:nvSpPr>
          <p:spPr bwMode="auto">
            <a:xfrm>
              <a:off x="834" y="1984"/>
              <a:ext cx="546" cy="1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200" dirty="0">
                  <a:solidFill>
                    <a:srgbClr val="00FF00"/>
                  </a:solidFill>
                  <a:latin typeface="Arial" pitchFamily="34" charset="0"/>
                </a:rPr>
                <a:t>Pre-Amp</a:t>
              </a:r>
              <a:r>
                <a:rPr lang="en-US" altLang="ko-KR" sz="1200" dirty="0">
                  <a:solidFill>
                    <a:schemeClr val="tx2"/>
                  </a:solidFill>
                  <a:latin typeface="Arial" pitchFamily="34" charset="0"/>
                </a:rPr>
                <a:t>.</a:t>
              </a:r>
            </a:p>
          </p:txBody>
        </p:sp>
        <p:sp>
          <p:nvSpPr>
            <p:cNvPr id="69" name="Text Box 117"/>
            <p:cNvSpPr txBox="1">
              <a:spLocks noChangeArrowheads="1"/>
            </p:cNvSpPr>
            <p:nvPr/>
          </p:nvSpPr>
          <p:spPr bwMode="auto">
            <a:xfrm>
              <a:off x="1576" y="2089"/>
              <a:ext cx="770" cy="1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200" dirty="0">
                  <a:solidFill>
                    <a:srgbClr val="00FF00"/>
                  </a:solidFill>
                  <a:latin typeface="Arial" pitchFamily="34" charset="0"/>
                </a:rPr>
                <a:t>1st Main Amp.</a:t>
              </a:r>
            </a:p>
          </p:txBody>
        </p:sp>
        <p:sp>
          <p:nvSpPr>
            <p:cNvPr id="70" name="Text Box 118"/>
            <p:cNvSpPr txBox="1">
              <a:spLocks noChangeArrowheads="1"/>
            </p:cNvSpPr>
            <p:nvPr/>
          </p:nvSpPr>
          <p:spPr bwMode="auto">
            <a:xfrm>
              <a:off x="3245" y="2106"/>
              <a:ext cx="803" cy="1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200" dirty="0">
                  <a:solidFill>
                    <a:srgbClr val="00FF00"/>
                  </a:solidFill>
                  <a:latin typeface="Arial" pitchFamily="34" charset="0"/>
                </a:rPr>
                <a:t>2nd Main Amp.</a:t>
              </a:r>
            </a:p>
          </p:txBody>
        </p:sp>
        <p:sp>
          <p:nvSpPr>
            <p:cNvPr id="71" name="Text Box 119"/>
            <p:cNvSpPr txBox="1">
              <a:spLocks noChangeArrowheads="1"/>
            </p:cNvSpPr>
            <p:nvPr/>
          </p:nvSpPr>
          <p:spPr bwMode="auto">
            <a:xfrm rot="5400000">
              <a:off x="5220" y="2069"/>
              <a:ext cx="686" cy="2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200" dirty="0">
                  <a:solidFill>
                    <a:srgbClr val="00FF00"/>
                  </a:solidFill>
                  <a:latin typeface="Arial" pitchFamily="34" charset="0"/>
                </a:rPr>
                <a:t>Vacuum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200" dirty="0">
                  <a:solidFill>
                    <a:srgbClr val="00FF00"/>
                  </a:solidFill>
                  <a:latin typeface="Arial" pitchFamily="34" charset="0"/>
                </a:rPr>
                <a:t>Compressor</a:t>
              </a:r>
            </a:p>
          </p:txBody>
        </p:sp>
        <p:sp>
          <p:nvSpPr>
            <p:cNvPr id="72" name="Text Box 120"/>
            <p:cNvSpPr txBox="1">
              <a:spLocks noChangeArrowheads="1"/>
            </p:cNvSpPr>
            <p:nvPr/>
          </p:nvSpPr>
          <p:spPr bwMode="auto">
            <a:xfrm>
              <a:off x="908" y="2333"/>
              <a:ext cx="56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2</a:t>
              </a:r>
            </a:p>
          </p:txBody>
        </p:sp>
        <p:sp>
          <p:nvSpPr>
            <p:cNvPr id="73" name="Text Box 121"/>
            <p:cNvSpPr txBox="1">
              <a:spLocks noChangeArrowheads="1"/>
            </p:cNvSpPr>
            <p:nvPr/>
          </p:nvSpPr>
          <p:spPr bwMode="auto">
            <a:xfrm>
              <a:off x="2542" y="2349"/>
              <a:ext cx="56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5</a:t>
              </a:r>
            </a:p>
          </p:txBody>
        </p:sp>
        <p:sp>
          <p:nvSpPr>
            <p:cNvPr id="74" name="Text Box 122"/>
            <p:cNvSpPr txBox="1">
              <a:spLocks noChangeArrowheads="1"/>
            </p:cNvSpPr>
            <p:nvPr/>
          </p:nvSpPr>
          <p:spPr bwMode="auto">
            <a:xfrm>
              <a:off x="1732" y="1841"/>
              <a:ext cx="56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4</a:t>
              </a:r>
            </a:p>
          </p:txBody>
        </p:sp>
        <p:sp>
          <p:nvSpPr>
            <p:cNvPr id="75" name="Text Box 123"/>
            <p:cNvSpPr txBox="1">
              <a:spLocks noChangeArrowheads="1"/>
            </p:cNvSpPr>
            <p:nvPr/>
          </p:nvSpPr>
          <p:spPr bwMode="auto">
            <a:xfrm>
              <a:off x="2523" y="1821"/>
              <a:ext cx="608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 dirty="0">
                  <a:solidFill>
                    <a:schemeClr val="bg1"/>
                  </a:solidFill>
                </a:rPr>
                <a:t>Pump Laser 6</a:t>
              </a:r>
            </a:p>
          </p:txBody>
        </p:sp>
        <p:sp>
          <p:nvSpPr>
            <p:cNvPr id="76" name="Text Box 124"/>
            <p:cNvSpPr txBox="1">
              <a:spLocks noChangeArrowheads="1"/>
            </p:cNvSpPr>
            <p:nvPr/>
          </p:nvSpPr>
          <p:spPr bwMode="auto">
            <a:xfrm>
              <a:off x="1740" y="2345"/>
              <a:ext cx="56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3</a:t>
              </a:r>
            </a:p>
          </p:txBody>
        </p:sp>
        <p:sp>
          <p:nvSpPr>
            <p:cNvPr id="77" name="Text Box 125"/>
            <p:cNvSpPr txBox="1">
              <a:spLocks noChangeArrowheads="1"/>
            </p:cNvSpPr>
            <p:nvPr/>
          </p:nvSpPr>
          <p:spPr bwMode="auto">
            <a:xfrm rot="5400000">
              <a:off x="464" y="2266"/>
              <a:ext cx="330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60000"/>
                </a:lnSpc>
                <a:spcBef>
                  <a:spcPct val="20000"/>
                </a:spcBef>
              </a:pPr>
              <a:r>
                <a:rPr lang="en-US" altLang="ko-KR" sz="900">
                  <a:solidFill>
                    <a:schemeClr val="bg1"/>
                  </a:solidFill>
                </a:rPr>
                <a:t>Pump</a:t>
              </a:r>
            </a:p>
            <a:p>
              <a:pPr marL="342900" indent="-342900" algn="ctr">
                <a:lnSpc>
                  <a:spcPct val="60000"/>
                </a:lnSpc>
                <a:spcBef>
                  <a:spcPct val="20000"/>
                </a:spcBef>
              </a:pPr>
              <a:r>
                <a:rPr lang="en-US" altLang="ko-KR" sz="900">
                  <a:solidFill>
                    <a:schemeClr val="bg1"/>
                  </a:solidFill>
                </a:rPr>
                <a:t>Laser 1</a:t>
              </a:r>
            </a:p>
          </p:txBody>
        </p:sp>
        <p:sp>
          <p:nvSpPr>
            <p:cNvPr id="78" name="Text Box 126"/>
            <p:cNvSpPr txBox="1">
              <a:spLocks noChangeArrowheads="1"/>
            </p:cNvSpPr>
            <p:nvPr/>
          </p:nvSpPr>
          <p:spPr bwMode="auto">
            <a:xfrm rot="5400000">
              <a:off x="2964" y="2798"/>
              <a:ext cx="56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7</a:t>
              </a:r>
            </a:p>
          </p:txBody>
        </p:sp>
        <p:sp>
          <p:nvSpPr>
            <p:cNvPr id="79" name="Text Box 127"/>
            <p:cNvSpPr txBox="1">
              <a:spLocks noChangeArrowheads="1"/>
            </p:cNvSpPr>
            <p:nvPr/>
          </p:nvSpPr>
          <p:spPr bwMode="auto">
            <a:xfrm rot="5400000">
              <a:off x="3163" y="2794"/>
              <a:ext cx="56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9</a:t>
              </a:r>
            </a:p>
          </p:txBody>
        </p:sp>
        <p:sp>
          <p:nvSpPr>
            <p:cNvPr id="80" name="Text Box 128"/>
            <p:cNvSpPr txBox="1">
              <a:spLocks noChangeArrowheads="1"/>
            </p:cNvSpPr>
            <p:nvPr/>
          </p:nvSpPr>
          <p:spPr bwMode="auto">
            <a:xfrm rot="5400000">
              <a:off x="2972" y="1394"/>
              <a:ext cx="56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8</a:t>
              </a:r>
            </a:p>
          </p:txBody>
        </p:sp>
        <p:sp>
          <p:nvSpPr>
            <p:cNvPr id="81" name="Text Box 129"/>
            <p:cNvSpPr txBox="1">
              <a:spLocks noChangeArrowheads="1"/>
            </p:cNvSpPr>
            <p:nvPr/>
          </p:nvSpPr>
          <p:spPr bwMode="auto">
            <a:xfrm rot="5400000">
              <a:off x="3152" y="1407"/>
              <a:ext cx="60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10</a:t>
              </a:r>
            </a:p>
          </p:txBody>
        </p:sp>
        <p:sp>
          <p:nvSpPr>
            <p:cNvPr id="82" name="Text Box 130"/>
            <p:cNvSpPr txBox="1">
              <a:spLocks noChangeArrowheads="1"/>
            </p:cNvSpPr>
            <p:nvPr/>
          </p:nvSpPr>
          <p:spPr bwMode="auto">
            <a:xfrm rot="5400000">
              <a:off x="3524" y="2787"/>
              <a:ext cx="60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11</a:t>
              </a:r>
            </a:p>
          </p:txBody>
        </p:sp>
        <p:sp>
          <p:nvSpPr>
            <p:cNvPr id="83" name="Text Box 131"/>
            <p:cNvSpPr txBox="1">
              <a:spLocks noChangeArrowheads="1"/>
            </p:cNvSpPr>
            <p:nvPr/>
          </p:nvSpPr>
          <p:spPr bwMode="auto">
            <a:xfrm rot="5400000">
              <a:off x="3524" y="1395"/>
              <a:ext cx="60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12</a:t>
              </a:r>
            </a:p>
          </p:txBody>
        </p:sp>
        <p:sp>
          <p:nvSpPr>
            <p:cNvPr id="84" name="Text Box 132"/>
            <p:cNvSpPr txBox="1">
              <a:spLocks noChangeArrowheads="1"/>
            </p:cNvSpPr>
            <p:nvPr/>
          </p:nvSpPr>
          <p:spPr bwMode="auto">
            <a:xfrm>
              <a:off x="4239" y="2341"/>
              <a:ext cx="60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13</a:t>
              </a:r>
            </a:p>
          </p:txBody>
        </p:sp>
        <p:sp>
          <p:nvSpPr>
            <p:cNvPr id="85" name="Text Box 133"/>
            <p:cNvSpPr txBox="1">
              <a:spLocks noChangeArrowheads="1"/>
            </p:cNvSpPr>
            <p:nvPr/>
          </p:nvSpPr>
          <p:spPr bwMode="auto">
            <a:xfrm>
              <a:off x="4226" y="1833"/>
              <a:ext cx="601" cy="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altLang="ko-KR" sz="1000">
                  <a:solidFill>
                    <a:schemeClr val="bg1"/>
                  </a:solidFill>
                </a:rPr>
                <a:t>Pump Laser 14</a:t>
              </a:r>
            </a:p>
          </p:txBody>
        </p:sp>
        <p:sp>
          <p:nvSpPr>
            <p:cNvPr id="86" name="Rectangle 134"/>
            <p:cNvSpPr>
              <a:spLocks noChangeArrowheads="1"/>
            </p:cNvSpPr>
            <p:nvPr/>
          </p:nvSpPr>
          <p:spPr bwMode="auto">
            <a:xfrm>
              <a:off x="548" y="2699"/>
              <a:ext cx="2414" cy="485"/>
            </a:xfrm>
            <a:prstGeom prst="rect">
              <a:avLst/>
            </a:prstGeom>
            <a:solidFill>
              <a:srgbClr val="FFFF9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</a:pPr>
              <a:r>
                <a:rPr lang="en-US" altLang="ko-KR" sz="1200">
                  <a:latin typeface="Palatino Linotype" pitchFamily="18" charset="0"/>
                </a:rPr>
                <a:t>4. </a:t>
              </a:r>
              <a:r>
                <a:rPr lang="en-US" altLang="ko-KR" sz="1200" b="1">
                  <a:latin typeface="Palatino Linotype" pitchFamily="18" charset="0"/>
                </a:rPr>
                <a:t>Pre-Amp.</a:t>
              </a:r>
              <a:r>
                <a:rPr lang="en-US" altLang="ko-KR" sz="1200">
                  <a:latin typeface="Palatino Linotype" pitchFamily="18" charset="0"/>
                </a:rPr>
                <a:t>: 4 pass, 45 mJ, 130-mJ pump at 10 Hz</a:t>
              </a:r>
            </a:p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</a:pPr>
              <a:r>
                <a:rPr lang="en-US" altLang="ko-KR" sz="1200">
                  <a:latin typeface="Palatino Linotype" pitchFamily="18" charset="0"/>
                </a:rPr>
                <a:t>5. </a:t>
              </a:r>
              <a:r>
                <a:rPr lang="en-US" altLang="ko-KR" sz="1200" b="1">
                  <a:solidFill>
                    <a:srgbClr val="FF0000"/>
                  </a:solidFill>
                  <a:latin typeface="Palatino Linotype" pitchFamily="18" charset="0"/>
                </a:rPr>
                <a:t>1</a:t>
              </a:r>
              <a:r>
                <a:rPr lang="en-US" altLang="ko-KR" sz="1200" b="1" baseline="30000">
                  <a:solidFill>
                    <a:srgbClr val="FF0000"/>
                  </a:solidFill>
                  <a:latin typeface="Palatino Linotype" pitchFamily="18" charset="0"/>
                </a:rPr>
                <a:t>st</a:t>
              </a:r>
              <a:r>
                <a:rPr lang="en-US" altLang="ko-KR" sz="1200">
                  <a:solidFill>
                    <a:srgbClr val="FF0000"/>
                  </a:solidFill>
                  <a:latin typeface="Palatino Linotype" pitchFamily="18" charset="0"/>
                </a:rPr>
                <a:t> </a:t>
              </a:r>
              <a:r>
                <a:rPr lang="en-US" altLang="ko-KR" sz="1200" b="1">
                  <a:solidFill>
                    <a:srgbClr val="FF0000"/>
                  </a:solidFill>
                  <a:latin typeface="Palatino Linotype" pitchFamily="18" charset="0"/>
                </a:rPr>
                <a:t>Amp.</a:t>
              </a:r>
              <a:r>
                <a:rPr lang="en-US" altLang="ko-KR" sz="1200">
                  <a:latin typeface="Palatino Linotype" pitchFamily="18" charset="0"/>
                </a:rPr>
                <a:t>: 4 pass, </a:t>
              </a:r>
              <a:r>
                <a:rPr lang="en-US" altLang="ko-KR" sz="1200">
                  <a:solidFill>
                    <a:srgbClr val="FF0000"/>
                  </a:solidFill>
                  <a:latin typeface="Palatino Linotype" pitchFamily="18" charset="0"/>
                </a:rPr>
                <a:t>2 J</a:t>
              </a:r>
              <a:r>
                <a:rPr lang="en-US" altLang="ko-KR" sz="1200">
                  <a:latin typeface="Palatino Linotype" pitchFamily="18" charset="0"/>
                </a:rPr>
                <a:t> with 5-J pump at 10 Hz</a:t>
              </a:r>
            </a:p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</a:pPr>
              <a:r>
                <a:rPr lang="en-US" altLang="ko-KR" sz="1200">
                  <a:latin typeface="Palatino Linotype" pitchFamily="18" charset="0"/>
                </a:rPr>
                <a:t>    (30 TW with direct pulse compression)</a:t>
              </a:r>
            </a:p>
          </p:txBody>
        </p:sp>
        <p:sp>
          <p:nvSpPr>
            <p:cNvPr id="87" name="Rectangle 135"/>
            <p:cNvSpPr>
              <a:spLocks noChangeArrowheads="1"/>
            </p:cNvSpPr>
            <p:nvPr/>
          </p:nvSpPr>
          <p:spPr bwMode="auto">
            <a:xfrm>
              <a:off x="540" y="1041"/>
              <a:ext cx="2433" cy="543"/>
            </a:xfrm>
            <a:prstGeom prst="rect">
              <a:avLst/>
            </a:prstGeom>
            <a:solidFill>
              <a:srgbClr val="FFFF9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>
                  <a:latin typeface="Palatino Linotype" pitchFamily="18" charset="0"/>
                </a:rPr>
                <a:t>1. </a:t>
              </a:r>
              <a:r>
                <a:rPr lang="en-US" altLang="ko-KR" sz="1200" b="1">
                  <a:latin typeface="Palatino Linotype" pitchFamily="18" charset="0"/>
                </a:rPr>
                <a:t>Master Oscillator</a:t>
              </a:r>
              <a:r>
                <a:rPr lang="en-US" altLang="ko-KR" sz="1200">
                  <a:latin typeface="Palatino Linotype" pitchFamily="18" charset="0"/>
                </a:rPr>
                <a:t>: 20 fs, </a:t>
              </a:r>
              <a:r>
                <a:rPr lang="en-US" altLang="ko-KR" sz="1200">
                  <a:ea typeface="HY헤드라인M" pitchFamily="18" charset="-127"/>
                </a:rPr>
                <a:t>4.5</a:t>
              </a:r>
              <a:r>
                <a:rPr lang="en-US" altLang="ko-KR" sz="1200">
                  <a:latin typeface="Palatino Linotype" pitchFamily="18" charset="0"/>
                </a:rPr>
                <a:t> nJ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>
                  <a:latin typeface="Palatino Linotype" pitchFamily="18" charset="0"/>
                </a:rPr>
                <a:t>2. </a:t>
              </a:r>
              <a:r>
                <a:rPr lang="en-US" altLang="ko-KR" sz="1200" b="1">
                  <a:latin typeface="Palatino Linotype" pitchFamily="18" charset="0"/>
                </a:rPr>
                <a:t>Stretcher</a:t>
              </a:r>
              <a:r>
                <a:rPr lang="en-US" altLang="ko-KR" sz="1200">
                  <a:latin typeface="Palatino Linotype" pitchFamily="18" charset="0"/>
                </a:rPr>
                <a:t>: 340 ps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>
                  <a:latin typeface="Palatino Linotype" pitchFamily="18" charset="0"/>
                </a:rPr>
                <a:t>3. </a:t>
              </a:r>
              <a:r>
                <a:rPr lang="en-US" altLang="ko-KR" sz="1200" b="1">
                  <a:latin typeface="Palatino Linotype" pitchFamily="18" charset="0"/>
                </a:rPr>
                <a:t>Regen. Amp.</a:t>
              </a:r>
              <a:r>
                <a:rPr lang="en-US" altLang="ko-KR" sz="1200">
                  <a:latin typeface="Palatino Linotype" pitchFamily="18" charset="0"/>
                </a:rPr>
                <a:t>: 0.7 mJ with 10-mJ pump at 1 kHz 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>
                  <a:latin typeface="Palatino Linotype" pitchFamily="18" charset="0"/>
                </a:rPr>
                <a:t>    (10 Hz after pulse picker)</a:t>
              </a:r>
            </a:p>
          </p:txBody>
        </p:sp>
        <p:sp>
          <p:nvSpPr>
            <p:cNvPr id="88" name="Rectangle 136"/>
            <p:cNvSpPr>
              <a:spLocks noChangeArrowheads="1"/>
            </p:cNvSpPr>
            <p:nvPr/>
          </p:nvSpPr>
          <p:spPr bwMode="auto">
            <a:xfrm>
              <a:off x="4008" y="1185"/>
              <a:ext cx="2174" cy="335"/>
            </a:xfrm>
            <a:prstGeom prst="rect">
              <a:avLst/>
            </a:prstGeom>
            <a:solidFill>
              <a:srgbClr val="FFFF9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</a:pPr>
              <a:r>
                <a:rPr lang="en-US" altLang="ko-KR" sz="1200">
                  <a:latin typeface="Palatino Linotype" pitchFamily="18" charset="0"/>
                </a:rPr>
                <a:t>6. </a:t>
              </a:r>
              <a:r>
                <a:rPr lang="en-US" altLang="ko-KR" sz="1200" b="1">
                  <a:solidFill>
                    <a:srgbClr val="FF0000"/>
                  </a:solidFill>
                  <a:latin typeface="Palatino Linotype" pitchFamily="18" charset="0"/>
                </a:rPr>
                <a:t>2</a:t>
              </a:r>
              <a:r>
                <a:rPr lang="en-US" altLang="ko-KR" sz="1200" b="1" baseline="30000">
                  <a:solidFill>
                    <a:srgbClr val="FF0000"/>
                  </a:solidFill>
                  <a:latin typeface="Palatino Linotype" pitchFamily="18" charset="0"/>
                </a:rPr>
                <a:t>nd</a:t>
              </a:r>
              <a:r>
                <a:rPr lang="en-US" altLang="ko-KR" sz="1200" b="1">
                  <a:solidFill>
                    <a:srgbClr val="FF0000"/>
                  </a:solidFill>
                  <a:latin typeface="Palatino Linotype" pitchFamily="18" charset="0"/>
                </a:rPr>
                <a:t> Amp</a:t>
              </a:r>
              <a:r>
                <a:rPr lang="en-US" altLang="ko-KR" sz="1200">
                  <a:latin typeface="Palatino Linotype" pitchFamily="18" charset="0"/>
                </a:rPr>
                <a:t>: 3 pass, </a:t>
              </a:r>
              <a:r>
                <a:rPr lang="en-US" altLang="ko-KR" sz="1200">
                  <a:solidFill>
                    <a:srgbClr val="FF0000"/>
                  </a:solidFill>
                  <a:latin typeface="Palatino Linotype" pitchFamily="18" charset="0"/>
                </a:rPr>
                <a:t>5.6 J</a:t>
              </a:r>
              <a:r>
                <a:rPr lang="en-US" altLang="ko-KR" sz="1200">
                  <a:latin typeface="Palatino Linotype" pitchFamily="18" charset="0"/>
                </a:rPr>
                <a:t> with 10-J pump at 10 Hz</a:t>
              </a:r>
            </a:p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</a:pPr>
              <a:r>
                <a:rPr lang="en-US" altLang="ko-KR" sz="1200">
                  <a:latin typeface="Palatino Linotype" pitchFamily="18" charset="0"/>
                </a:rPr>
                <a:t>7. </a:t>
              </a:r>
              <a:r>
                <a:rPr lang="en-US" altLang="ko-KR" sz="1200" b="1">
                  <a:solidFill>
                    <a:srgbClr val="FF0000"/>
                  </a:solidFill>
                  <a:latin typeface="Palatino Linotype" pitchFamily="18" charset="0"/>
                </a:rPr>
                <a:t>Compressor</a:t>
              </a:r>
              <a:r>
                <a:rPr lang="en-US" altLang="ko-KR" sz="1200">
                  <a:latin typeface="Palatino Linotype" pitchFamily="18" charset="0"/>
                </a:rPr>
                <a:t>: </a:t>
              </a:r>
              <a:r>
                <a:rPr lang="en-US" altLang="ko-KR" sz="1200" b="1">
                  <a:solidFill>
                    <a:srgbClr val="FF0000"/>
                  </a:solidFill>
                  <a:latin typeface="Palatino Linotype" pitchFamily="18" charset="0"/>
                </a:rPr>
                <a:t>3.6 J, 32 fs, &gt;100 TW at 10 Hz</a:t>
              </a:r>
            </a:p>
          </p:txBody>
        </p:sp>
        <p:sp>
          <p:nvSpPr>
            <p:cNvPr id="89" name="Rectangle 137"/>
            <p:cNvSpPr>
              <a:spLocks noChangeArrowheads="1"/>
            </p:cNvSpPr>
            <p:nvPr/>
          </p:nvSpPr>
          <p:spPr bwMode="auto">
            <a:xfrm>
              <a:off x="4152" y="2741"/>
              <a:ext cx="2069" cy="924"/>
            </a:xfrm>
            <a:prstGeom prst="rect">
              <a:avLst/>
            </a:prstGeom>
            <a:solidFill>
              <a:srgbClr val="C7C7C7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 b="1" dirty="0">
                  <a:solidFill>
                    <a:schemeClr val="accent2"/>
                  </a:solidFill>
                  <a:latin typeface="Palatino Linotype" pitchFamily="18" charset="0"/>
                </a:rPr>
                <a:t>Green pump lasers</a:t>
              </a:r>
            </a:p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 b="1" dirty="0">
                  <a:latin typeface="Palatino Linotype" pitchFamily="18" charset="0"/>
                </a:rPr>
                <a:t>Pump Laser 1</a:t>
              </a:r>
              <a:r>
                <a:rPr lang="en-US" altLang="ko-KR" sz="1200" dirty="0">
                  <a:latin typeface="Palatino Linotype" pitchFamily="18" charset="0"/>
                </a:rPr>
                <a:t>: </a:t>
              </a:r>
              <a:r>
                <a:rPr lang="en-US" altLang="ko-KR" sz="1200" dirty="0" err="1">
                  <a:latin typeface="Palatino Linotype" pitchFamily="18" charset="0"/>
                </a:rPr>
                <a:t>Nd:YLF</a:t>
              </a:r>
              <a:r>
                <a:rPr lang="en-US" altLang="ko-KR" sz="1200" dirty="0">
                  <a:latin typeface="Palatino Linotype" pitchFamily="18" charset="0"/>
                </a:rPr>
                <a:t> (SHG), 527 nm,</a:t>
              </a:r>
            </a:p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 dirty="0">
                  <a:latin typeface="Palatino Linotype" pitchFamily="18" charset="0"/>
                </a:rPr>
                <a:t> 20 </a:t>
              </a:r>
              <a:r>
                <a:rPr lang="en-US" altLang="ko-KR" sz="1200" dirty="0" err="1">
                  <a:latin typeface="Palatino Linotype" pitchFamily="18" charset="0"/>
                </a:rPr>
                <a:t>mJ</a:t>
              </a:r>
              <a:r>
                <a:rPr lang="en-US" altLang="ko-KR" sz="1200" dirty="0">
                  <a:latin typeface="Palatino Linotype" pitchFamily="18" charset="0"/>
                </a:rPr>
                <a:t> at 1 kHz </a:t>
              </a:r>
              <a:r>
                <a:rPr lang="en-US" altLang="ko-KR" sz="1200" i="1" dirty="0">
                  <a:latin typeface="Palatino Linotype" pitchFamily="18" charset="0"/>
                </a:rPr>
                <a:t>(JADE</a:t>
              </a:r>
              <a:r>
                <a:rPr lang="en-US" altLang="ko-KR" sz="1200" dirty="0">
                  <a:latin typeface="Palatino Linotype" pitchFamily="18" charset="0"/>
                </a:rPr>
                <a:t> series) </a:t>
              </a:r>
            </a:p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 b="1" dirty="0">
                  <a:latin typeface="Palatino Linotype" pitchFamily="18" charset="0"/>
                </a:rPr>
                <a:t>Pump Laser 2</a:t>
              </a:r>
              <a:r>
                <a:rPr lang="en-US" altLang="ko-KR" sz="1200" dirty="0">
                  <a:latin typeface="Palatino Linotype" pitchFamily="18" charset="0"/>
                </a:rPr>
                <a:t>: </a:t>
              </a:r>
              <a:r>
                <a:rPr lang="en-US" altLang="ko-KR" sz="1200" dirty="0" err="1">
                  <a:latin typeface="Palatino Linotype" pitchFamily="18" charset="0"/>
                </a:rPr>
                <a:t>Nd:YAG</a:t>
              </a:r>
              <a:r>
                <a:rPr lang="en-US" altLang="ko-KR" sz="1200" dirty="0">
                  <a:latin typeface="Palatino Linotype" pitchFamily="18" charset="0"/>
                </a:rPr>
                <a:t> (SHG), 532 nm,</a:t>
              </a:r>
            </a:p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 dirty="0">
                  <a:latin typeface="Palatino Linotype" pitchFamily="18" charset="0"/>
                </a:rPr>
                <a:t> 200 </a:t>
              </a:r>
              <a:r>
                <a:rPr lang="en-US" altLang="ko-KR" sz="1200" dirty="0" err="1">
                  <a:latin typeface="Palatino Linotype" pitchFamily="18" charset="0"/>
                </a:rPr>
                <a:t>mJ</a:t>
              </a:r>
              <a:r>
                <a:rPr lang="en-US" altLang="ko-KR" sz="1200" dirty="0">
                  <a:latin typeface="Palatino Linotype" pitchFamily="18" charset="0"/>
                </a:rPr>
                <a:t> at 10 Hz (</a:t>
              </a:r>
              <a:r>
                <a:rPr lang="en-US" altLang="ko-KR" sz="1200" i="1" dirty="0">
                  <a:latin typeface="Palatino Linotype" pitchFamily="18" charset="0"/>
                </a:rPr>
                <a:t>COMP</a:t>
              </a:r>
              <a:r>
                <a:rPr lang="en-US" altLang="ko-KR" sz="1200" dirty="0">
                  <a:latin typeface="Palatino Linotype" pitchFamily="18" charset="0"/>
                </a:rPr>
                <a:t> series)</a:t>
              </a:r>
            </a:p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 b="1" dirty="0">
                  <a:latin typeface="Palatino Linotype" pitchFamily="18" charset="0"/>
                </a:rPr>
                <a:t>Pump Laser 3-14</a:t>
              </a:r>
              <a:r>
                <a:rPr lang="en-US" altLang="ko-KR" sz="1200" dirty="0">
                  <a:latin typeface="Palatino Linotype" pitchFamily="18" charset="0"/>
                </a:rPr>
                <a:t>: </a:t>
              </a:r>
              <a:r>
                <a:rPr lang="en-US" altLang="ko-KR" sz="1200" dirty="0" err="1">
                  <a:latin typeface="Palatino Linotype" pitchFamily="18" charset="0"/>
                </a:rPr>
                <a:t>Nd:YAG</a:t>
              </a:r>
              <a:r>
                <a:rPr lang="en-US" altLang="ko-KR" sz="1200" dirty="0">
                  <a:latin typeface="Palatino Linotype" pitchFamily="18" charset="0"/>
                </a:rPr>
                <a:t> (SHG), 532 nm,</a:t>
              </a:r>
            </a:p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ko-KR" sz="1200" dirty="0">
                  <a:latin typeface="Palatino Linotype" pitchFamily="18" charset="0"/>
                </a:rPr>
                <a:t> 1.2 J at 10 Hz (</a:t>
              </a:r>
              <a:r>
                <a:rPr lang="en-US" altLang="ko-KR" sz="1200" i="1" dirty="0">
                  <a:latin typeface="Palatino Linotype" pitchFamily="18" charset="0"/>
                </a:rPr>
                <a:t>SAGA</a:t>
              </a:r>
              <a:r>
                <a:rPr lang="en-US" altLang="ko-KR" sz="1200" dirty="0">
                  <a:latin typeface="Palatino Linotype" pitchFamily="18" charset="0"/>
                </a:rPr>
                <a:t> series)</a:t>
              </a:r>
            </a:p>
          </p:txBody>
        </p:sp>
      </p:grpSp>
      <p:sp>
        <p:nvSpPr>
          <p:cNvPr id="116" name="Rectangle 115"/>
          <p:cNvSpPr/>
          <p:nvPr/>
        </p:nvSpPr>
        <p:spPr bwMode="auto">
          <a:xfrm>
            <a:off x="523844" y="4929198"/>
            <a:ext cx="5286412" cy="1143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9926" y="428604"/>
            <a:ext cx="3429024" cy="504825"/>
          </a:xfrm>
        </p:spPr>
        <p:txBody>
          <a:bodyPr/>
          <a:lstStyle/>
          <a:p>
            <a:r>
              <a:rPr lang="en-US" altLang="ko-KR" sz="2800" b="1" dirty="0" smtClean="0">
                <a:latin typeface="Comic Sans MS" pitchFamily="66" charset="0"/>
                <a:ea typeface="굴림" pitchFamily="50" charset="-127"/>
              </a:rPr>
              <a:t>UQBF – 100TW</a:t>
            </a:r>
            <a:endParaRPr lang="en-US" altLang="ko-KR" sz="2800" b="1" dirty="0" smtClean="0">
              <a:latin typeface="Comic Sans MS" pitchFamily="66" charset="0"/>
              <a:ea typeface="굴림" pitchFamily="50" charset="-127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23844" y="5000636"/>
            <a:ext cx="5282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Modified version of a commercial 100 TW </a:t>
            </a:r>
            <a:r>
              <a:rPr lang="en-US" altLang="ko-KR" sz="1400" dirty="0" err="1" smtClean="0"/>
              <a:t>Ti:sapphire</a:t>
            </a:r>
            <a:r>
              <a:rPr lang="en-US" altLang="ko-KR" sz="1400" dirty="0" smtClean="0"/>
              <a:t> Laser </a:t>
            </a:r>
            <a:endParaRPr lang="ko-KR" altLang="en-US" sz="1400" dirty="0"/>
          </a:p>
        </p:txBody>
      </p:sp>
      <p:sp>
        <p:nvSpPr>
          <p:cNvPr id="115" name="TextBox 114"/>
          <p:cNvSpPr txBox="1"/>
          <p:nvPr/>
        </p:nvSpPr>
        <p:spPr>
          <a:xfrm>
            <a:off x="595282" y="5286388"/>
            <a:ext cx="29642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Times New Roman"/>
                <a:cs typeface="Times New Roman"/>
              </a:rPr>
              <a:t>▪  </a:t>
            </a:r>
            <a:r>
              <a:rPr lang="en-US" altLang="ko-KR" sz="1400" dirty="0" smtClean="0"/>
              <a:t>Pulse duration : 32 – 35 </a:t>
            </a:r>
            <a:r>
              <a:rPr lang="en-US" altLang="ko-KR" sz="1400" dirty="0" err="1" smtClean="0"/>
              <a:t>fs</a:t>
            </a:r>
            <a:endParaRPr lang="en-US" altLang="ko-KR" sz="1400" dirty="0" smtClean="0"/>
          </a:p>
          <a:p>
            <a:r>
              <a:rPr lang="en-US" altLang="ko-KR" sz="1400" dirty="0" smtClean="0">
                <a:latin typeface="Times New Roman"/>
                <a:cs typeface="Times New Roman"/>
              </a:rPr>
              <a:t>▪ </a:t>
            </a:r>
            <a:r>
              <a:rPr lang="en-US" altLang="ko-KR" sz="1400" dirty="0" smtClean="0">
                <a:latin typeface="Times New Roman"/>
                <a:cs typeface="Times New Roman"/>
              </a:rPr>
              <a:t> </a:t>
            </a:r>
            <a:r>
              <a:rPr lang="en-US" altLang="ko-KR" sz="1400" dirty="0" smtClean="0"/>
              <a:t>Maximum output energy : 3.6 J</a:t>
            </a:r>
          </a:p>
          <a:p>
            <a:r>
              <a:rPr lang="en-US" altLang="ko-KR" sz="1400" dirty="0" smtClean="0">
                <a:latin typeface="Times New Roman"/>
                <a:cs typeface="Times New Roman"/>
              </a:rPr>
              <a:t>▪ </a:t>
            </a:r>
            <a:r>
              <a:rPr lang="en-US" altLang="ko-KR" sz="1400" dirty="0" smtClean="0">
                <a:latin typeface="Times New Roman"/>
                <a:cs typeface="Times New Roman"/>
              </a:rPr>
              <a:t> </a:t>
            </a:r>
            <a:r>
              <a:rPr lang="en-US" altLang="ko-KR" sz="1400" dirty="0" smtClean="0"/>
              <a:t>Repetition rate : 10 Hz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1568450" y="349250"/>
            <a:ext cx="74168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latinLnBrk="0" hangingPunct="0"/>
            <a:r>
              <a:rPr kumimoji="0" lang="en-US" altLang="ko-KR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ko-KR" sz="2800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What we’ve done with UQBF-100TW</a:t>
            </a:r>
            <a:endParaRPr kumimoji="0" lang="en-US" altLang="ko-KR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모서리가 둥근 직사각형 96"/>
          <p:cNvSpPr/>
          <p:nvPr/>
        </p:nvSpPr>
        <p:spPr>
          <a:xfrm>
            <a:off x="6524668" y="1357298"/>
            <a:ext cx="2928926" cy="5429288"/>
          </a:xfrm>
          <a:prstGeom prst="roundRect">
            <a:avLst>
              <a:gd name="adj" fmla="val 9708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106"/>
          <p:cNvSpPr/>
          <p:nvPr/>
        </p:nvSpPr>
        <p:spPr>
          <a:xfrm>
            <a:off x="6596106" y="1937428"/>
            <a:ext cx="2786082" cy="1205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630476" y="2080304"/>
            <a:ext cx="2673610" cy="207043"/>
            <a:chOff x="6630476" y="2080304"/>
            <a:chExt cx="2673610" cy="393006"/>
          </a:xfrm>
        </p:grpSpPr>
        <p:sp>
          <p:nvSpPr>
            <p:cNvPr id="27" name="직사각형 68"/>
            <p:cNvSpPr/>
            <p:nvPr/>
          </p:nvSpPr>
          <p:spPr bwMode="auto">
            <a:xfrm>
              <a:off x="6630476" y="2080304"/>
              <a:ext cx="2673610" cy="393006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00" kern="0">
                <a:solidFill>
                  <a:sysClr val="window" lastClr="FFFFFF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8" name="Picture 89"/>
            <p:cNvPicPr>
              <a:picLocks noChangeArrowheads="1"/>
            </p:cNvPicPr>
            <p:nvPr/>
          </p:nvPicPr>
          <p:blipFill>
            <a:blip r:embed="rId3" cstate="print"/>
            <a:srcRect l="45488"/>
            <a:stretch>
              <a:fillRect/>
            </a:stretch>
          </p:blipFill>
          <p:spPr bwMode="auto">
            <a:xfrm>
              <a:off x="6653937" y="2110118"/>
              <a:ext cx="1441891" cy="333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Text Box 102"/>
          <p:cNvSpPr txBox="1">
            <a:spLocks noChangeArrowheads="1"/>
          </p:cNvSpPr>
          <p:nvPr/>
        </p:nvSpPr>
        <p:spPr bwMode="auto">
          <a:xfrm>
            <a:off x="9024966" y="2071678"/>
            <a:ext cx="332368" cy="27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 kern="0" dirty="0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rPr>
              <a:t>Ag</a:t>
            </a:r>
          </a:p>
        </p:txBody>
      </p:sp>
      <p:sp>
        <p:nvSpPr>
          <p:cNvPr id="30" name="Text Box 106"/>
          <p:cNvSpPr txBox="1">
            <a:spLocks noChangeArrowheads="1"/>
          </p:cNvSpPr>
          <p:nvPr/>
        </p:nvSpPr>
        <p:spPr bwMode="auto">
          <a:xfrm>
            <a:off x="6726276" y="3512105"/>
            <a:ext cx="614881" cy="27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kern="0" dirty="0">
                <a:solidFill>
                  <a:srgbClr val="FF0000"/>
                </a:solidFill>
                <a:latin typeface="Arial" charset="0"/>
                <a:ea typeface="굴림" charset="-127"/>
              </a:rPr>
              <a:t>13.9 nm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6630476" y="2428868"/>
            <a:ext cx="2673610" cy="207043"/>
            <a:chOff x="6630476" y="2595277"/>
            <a:chExt cx="2673610" cy="393006"/>
          </a:xfrm>
        </p:grpSpPr>
        <p:sp>
          <p:nvSpPr>
            <p:cNvPr id="26" name="직사각형 67"/>
            <p:cNvSpPr/>
            <p:nvPr/>
          </p:nvSpPr>
          <p:spPr bwMode="auto">
            <a:xfrm>
              <a:off x="6630476" y="2595277"/>
              <a:ext cx="2673610" cy="393006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00" kern="0">
                <a:solidFill>
                  <a:sysClr val="window" lastClr="FFFFFF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1" name="Picture 44"/>
            <p:cNvPicPr>
              <a:picLocks noChangeAspect="1" noChangeArrowheads="1"/>
            </p:cNvPicPr>
            <p:nvPr/>
          </p:nvPicPr>
          <p:blipFill>
            <a:blip r:embed="rId4"/>
            <a:srcRect t="59178" r="73865" b="7397"/>
            <a:stretch>
              <a:fillRect/>
            </a:stretch>
          </p:blipFill>
          <p:spPr bwMode="auto">
            <a:xfrm>
              <a:off x="7441845" y="2595277"/>
              <a:ext cx="1860285" cy="393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45"/>
          <p:cNvPicPr>
            <a:picLocks noChangeAspect="1" noChangeArrowheads="1"/>
          </p:cNvPicPr>
          <p:nvPr/>
        </p:nvPicPr>
        <p:blipFill>
          <a:blip r:embed="rId5"/>
          <a:srcRect t="59178" r="46165" b="7397"/>
          <a:stretch>
            <a:fillRect/>
          </a:stretch>
        </p:blipFill>
        <p:spPr bwMode="auto">
          <a:xfrm>
            <a:off x="6630476" y="2778787"/>
            <a:ext cx="2673610" cy="20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46"/>
          <p:cNvSpPr>
            <a:spLocks noChangeShapeType="1"/>
          </p:cNvSpPr>
          <p:nvPr/>
        </p:nvSpPr>
        <p:spPr bwMode="auto">
          <a:xfrm>
            <a:off x="6630476" y="3494487"/>
            <a:ext cx="2730308" cy="135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kern="0">
              <a:solidFill>
                <a:sysClr val="windowText" lastClr="000000"/>
              </a:solidFill>
              <a:latin typeface="Arial" charset="0"/>
              <a:ea typeface="+mn-ea"/>
            </a:endParaRPr>
          </a:p>
        </p:txBody>
      </p:sp>
      <p:sp>
        <p:nvSpPr>
          <p:cNvPr id="34" name="Line 47"/>
          <p:cNvSpPr>
            <a:spLocks noChangeShapeType="1"/>
          </p:cNvSpPr>
          <p:nvPr/>
        </p:nvSpPr>
        <p:spPr bwMode="auto">
          <a:xfrm>
            <a:off x="6940360" y="2285992"/>
            <a:ext cx="0" cy="115055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kern="0">
              <a:solidFill>
                <a:sysClr val="windowText" lastClr="000000"/>
              </a:solidFill>
              <a:latin typeface="Arial" charset="0"/>
              <a:ea typeface="+mn-ea"/>
            </a:endParaRPr>
          </a:p>
        </p:txBody>
      </p:sp>
      <p:sp>
        <p:nvSpPr>
          <p:cNvPr id="35" name="Text Box 49"/>
          <p:cNvSpPr txBox="1">
            <a:spLocks noChangeArrowheads="1"/>
          </p:cNvSpPr>
          <p:nvPr/>
        </p:nvSpPr>
        <p:spPr bwMode="auto">
          <a:xfrm>
            <a:off x="8019579" y="3509395"/>
            <a:ext cx="614881" cy="27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 kern="0" dirty="0">
                <a:solidFill>
                  <a:srgbClr val="FF0000"/>
                </a:solidFill>
                <a:latin typeface="Arial" charset="0"/>
                <a:ea typeface="굴림" charset="-127"/>
              </a:rPr>
              <a:t>32.8 nm</a:t>
            </a:r>
          </a:p>
        </p:txBody>
      </p: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8689204" y="3514816"/>
            <a:ext cx="614881" cy="27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 kern="0" dirty="0">
                <a:solidFill>
                  <a:srgbClr val="FF0000"/>
                </a:solidFill>
                <a:latin typeface="Arial" charset="0"/>
                <a:ea typeface="굴림" charset="-127"/>
              </a:rPr>
              <a:t>41.8 nm</a:t>
            </a:r>
          </a:p>
        </p:txBody>
      </p:sp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8478052" y="3724045"/>
            <a:ext cx="800616" cy="27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kern="0" dirty="0">
                <a:solidFill>
                  <a:srgbClr val="000000"/>
                </a:solidFill>
                <a:latin typeface="Arial" charset="0"/>
                <a:ea typeface="굴림" charset="-127"/>
              </a:rPr>
              <a:t>Wavelength</a:t>
            </a:r>
          </a:p>
        </p:txBody>
      </p:sp>
      <p:sp>
        <p:nvSpPr>
          <p:cNvPr id="38" name="Text Box 52"/>
          <p:cNvSpPr txBox="1">
            <a:spLocks noChangeArrowheads="1"/>
          </p:cNvSpPr>
          <p:nvPr/>
        </p:nvSpPr>
        <p:spPr bwMode="auto">
          <a:xfrm>
            <a:off x="9024966" y="2786058"/>
            <a:ext cx="317705" cy="27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 kern="0" dirty="0" err="1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rPr>
              <a:t>Xe</a:t>
            </a:r>
            <a:endParaRPr lang="en-US" altLang="ko-KR" sz="1000" b="1" kern="0" dirty="0">
              <a:solidFill>
                <a:srgbClr val="FFFFFF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39" name="Text Box 53"/>
          <p:cNvSpPr txBox="1">
            <a:spLocks noChangeArrowheads="1"/>
          </p:cNvSpPr>
          <p:nvPr/>
        </p:nvSpPr>
        <p:spPr bwMode="auto">
          <a:xfrm>
            <a:off x="9024966" y="2428868"/>
            <a:ext cx="304997" cy="27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 kern="0" dirty="0">
                <a:solidFill>
                  <a:srgbClr val="FFFFFF"/>
                </a:solidFill>
                <a:latin typeface="Arial" pitchFamily="34" charset="0"/>
                <a:ea typeface="굴림" charset="-127"/>
                <a:cs typeface="Arial" pitchFamily="34" charset="0"/>
              </a:rPr>
              <a:t>Kr</a:t>
            </a:r>
          </a:p>
        </p:txBody>
      </p:sp>
      <p:sp>
        <p:nvSpPr>
          <p:cNvPr id="40" name="Line 47"/>
          <p:cNvSpPr>
            <a:spLocks noChangeShapeType="1"/>
          </p:cNvSpPr>
          <p:nvPr/>
        </p:nvSpPr>
        <p:spPr bwMode="auto">
          <a:xfrm>
            <a:off x="8229753" y="2643182"/>
            <a:ext cx="0" cy="79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kern="0">
              <a:solidFill>
                <a:sysClr val="windowText" lastClr="000000"/>
              </a:solidFill>
              <a:latin typeface="Arial" charset="0"/>
              <a:ea typeface="+mn-ea"/>
            </a:endParaRPr>
          </a:p>
        </p:txBody>
      </p:sp>
      <p:sp>
        <p:nvSpPr>
          <p:cNvPr id="41" name="Line 47"/>
          <p:cNvSpPr>
            <a:spLocks noChangeShapeType="1"/>
          </p:cNvSpPr>
          <p:nvPr/>
        </p:nvSpPr>
        <p:spPr bwMode="auto">
          <a:xfrm>
            <a:off x="8850500" y="2961652"/>
            <a:ext cx="0" cy="468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kern="0">
              <a:solidFill>
                <a:sysClr val="windowText" lastClr="000000"/>
              </a:solidFill>
              <a:latin typeface="Arial" charset="0"/>
              <a:ea typeface="+mn-ea"/>
            </a:endParaRPr>
          </a:p>
        </p:txBody>
      </p:sp>
      <p:pic>
        <p:nvPicPr>
          <p:cNvPr id="22" name="Picture 20" descr="C:\Users\htkim\AppData\Local\Temp\UNI000012c04575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0420" y="4350070"/>
            <a:ext cx="2357454" cy="129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7310650" y="1606116"/>
            <a:ext cx="12089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0000FF"/>
                </a:solidFill>
                <a:ea typeface="HY견고딕" pitchFamily="18" charset="-127"/>
                <a:cs typeface="Arial" pitchFamily="34" charset="0"/>
              </a:rPr>
              <a:t>Lasing Lines</a:t>
            </a:r>
            <a:endParaRPr lang="ko-KR" altLang="en-US" sz="1300" dirty="0">
              <a:solidFill>
                <a:srgbClr val="0000FF"/>
              </a:solidFill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72969" y="3857628"/>
            <a:ext cx="17091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00" dirty="0" smtClean="0">
                <a:solidFill>
                  <a:srgbClr val="0000FF"/>
                </a:solidFill>
                <a:ea typeface="HY견고딕" pitchFamily="18" charset="-127"/>
                <a:cs typeface="Arial" pitchFamily="34" charset="0"/>
              </a:rPr>
              <a:t>Diffraction Imaging</a:t>
            </a:r>
          </a:p>
          <a:p>
            <a:pPr algn="ctr"/>
            <a:r>
              <a:rPr lang="en-US" altLang="ko-KR" sz="1300" dirty="0" smtClean="0">
                <a:solidFill>
                  <a:srgbClr val="0000FF"/>
                </a:solidFill>
                <a:ea typeface="HY견고딕" pitchFamily="18" charset="-127"/>
                <a:cs typeface="Arial" pitchFamily="34" charset="0"/>
              </a:rPr>
              <a:t>with X-ray Laser</a:t>
            </a:r>
            <a:endParaRPr lang="ko-KR" altLang="en-US" sz="1300" dirty="0">
              <a:solidFill>
                <a:srgbClr val="0000FF"/>
              </a:solidFill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1402" y="1059404"/>
            <a:ext cx="1675459" cy="369332"/>
          </a:xfrm>
          <a:prstGeom prst="rect">
            <a:avLst/>
          </a:prstGeom>
          <a:solidFill>
            <a:srgbClr val="FFFFCC"/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latin typeface="HY견고딕" pitchFamily="18" charset="-127"/>
                <a:ea typeface="HY견고딕" pitchFamily="18" charset="-127"/>
              </a:rPr>
              <a:t>X-ray Laser</a:t>
            </a:r>
            <a:endParaRPr lang="ko-KR" altLang="en-US" sz="18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452470" y="1059404"/>
            <a:ext cx="2928926" cy="5727182"/>
            <a:chOff x="452470" y="1059404"/>
            <a:chExt cx="2928926" cy="5727182"/>
          </a:xfrm>
        </p:grpSpPr>
        <p:sp>
          <p:nvSpPr>
            <p:cNvPr id="81" name="모서리가 둥근 직사각형 86"/>
            <p:cNvSpPr/>
            <p:nvPr/>
          </p:nvSpPr>
          <p:spPr>
            <a:xfrm>
              <a:off x="452470" y="1357298"/>
              <a:ext cx="2928926" cy="5429288"/>
            </a:xfrm>
            <a:prstGeom prst="roundRect">
              <a:avLst>
                <a:gd name="adj" fmla="val 9708"/>
              </a:avLst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2" name="그룹 110"/>
            <p:cNvGrpSpPr/>
            <p:nvPr/>
          </p:nvGrpSpPr>
          <p:grpSpPr>
            <a:xfrm>
              <a:off x="523876" y="2000240"/>
              <a:ext cx="2786082" cy="642942"/>
              <a:chOff x="71406" y="2214554"/>
              <a:chExt cx="2786082" cy="714380"/>
            </a:xfrm>
          </p:grpSpPr>
          <p:pic>
            <p:nvPicPr>
              <p:cNvPr id="87" name="Picture 18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1406" y="2214554"/>
                <a:ext cx="2786082" cy="71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8" name="Text Box 19"/>
              <p:cNvSpPr txBox="1">
                <a:spLocks noChangeArrowheads="1"/>
              </p:cNvSpPr>
              <p:nvPr/>
            </p:nvSpPr>
            <p:spPr bwMode="auto">
              <a:xfrm>
                <a:off x="897153" y="2491680"/>
                <a:ext cx="906017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800" b="0" dirty="0">
                    <a:latin typeface="HY헤드라인M" pitchFamily="18" charset="-127"/>
                  </a:rPr>
                  <a:t>5 mm Channel </a:t>
                </a:r>
                <a:endParaRPr lang="ko-KR" altLang="ko-KR" sz="800" dirty="0"/>
              </a:p>
            </p:txBody>
          </p:sp>
        </p:grpSp>
        <p:pic>
          <p:nvPicPr>
            <p:cNvPr id="83" name="Picture 2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3876" y="3189415"/>
              <a:ext cx="2801575" cy="21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Text Box 9"/>
            <p:cNvSpPr txBox="1">
              <a:spLocks noChangeArrowheads="1"/>
            </p:cNvSpPr>
            <p:nvPr/>
          </p:nvSpPr>
          <p:spPr bwMode="auto">
            <a:xfrm>
              <a:off x="567357" y="5397357"/>
              <a:ext cx="271461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000" b="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Maximum </a:t>
              </a:r>
              <a:r>
                <a:rPr lang="en-US" altLang="ko-KR" sz="1000" b="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Electron Energy: 1.48 </a:t>
              </a:r>
              <a:r>
                <a:rPr lang="en-US" altLang="ko-KR" sz="1000" b="0" dirty="0" err="1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GeV</a:t>
              </a:r>
              <a:r>
                <a:rPr lang="en-US" altLang="ko-KR" sz="1000" b="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endParaRPr lang="ko-KR" altLang="ko-KR" sz="1000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02431" y="1643050"/>
              <a:ext cx="14750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00" dirty="0" smtClean="0">
                  <a:solidFill>
                    <a:srgbClr val="0000FF"/>
                  </a:solidFill>
                  <a:ea typeface="HY견고딕" pitchFamily="18" charset="-127"/>
                  <a:cs typeface="Arial" pitchFamily="34" charset="0"/>
                </a:rPr>
                <a:t>Plasma Channel</a:t>
              </a:r>
              <a:endParaRPr lang="ko-KR" altLang="en-US" sz="1300" dirty="0">
                <a:solidFill>
                  <a:srgbClr val="0000FF"/>
                </a:solidFill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18619" y="2825589"/>
              <a:ext cx="178125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00" dirty="0" smtClean="0">
                  <a:solidFill>
                    <a:srgbClr val="0000FF"/>
                  </a:solidFill>
                  <a:ea typeface="HY견고딕" pitchFamily="18" charset="-127"/>
                  <a:cs typeface="Arial" pitchFamily="34" charset="0"/>
                </a:rPr>
                <a:t>Spectrum (Electron)</a:t>
              </a:r>
              <a:endParaRPr lang="ko-KR" altLang="en-US" sz="1300" dirty="0">
                <a:solidFill>
                  <a:srgbClr val="0000FF"/>
                </a:solidFill>
                <a:ea typeface="HY견고딕" pitchFamily="18" charset="-127"/>
                <a:cs typeface="Arial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15698" y="1059404"/>
              <a:ext cx="2002471" cy="369332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800" dirty="0" smtClean="0">
                  <a:latin typeface="HY견고딕" pitchFamily="18" charset="-127"/>
                  <a:ea typeface="HY견고딕" pitchFamily="18" charset="-127"/>
                </a:rPr>
                <a:t>Electron Beam</a:t>
              </a:r>
              <a:endParaRPr lang="ko-KR" altLang="en-US" sz="1800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23844" y="6039169"/>
              <a:ext cx="2794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N. </a:t>
              </a:r>
              <a:r>
                <a:rPr lang="en-US" altLang="ko-KR" sz="1200" dirty="0" err="1" smtClean="0"/>
                <a:t>Hafz</a:t>
              </a:r>
              <a:r>
                <a:rPr lang="en-US" altLang="ko-KR" sz="1200" dirty="0" smtClean="0"/>
                <a:t> </a:t>
              </a:r>
              <a:r>
                <a:rPr lang="en-US" altLang="ko-KR" sz="1200" i="1" dirty="0" smtClean="0"/>
                <a:t>et al.</a:t>
              </a:r>
              <a:r>
                <a:rPr lang="en-US" altLang="ko-KR" sz="1200" dirty="0" smtClean="0"/>
                <a:t>, APL (2007)</a:t>
              </a:r>
            </a:p>
            <a:p>
              <a:r>
                <a:rPr lang="en-US" altLang="ko-KR" sz="1200" dirty="0" smtClean="0"/>
                <a:t>N. </a:t>
              </a:r>
              <a:r>
                <a:rPr lang="en-US" altLang="ko-KR" sz="1200" dirty="0" err="1" smtClean="0"/>
                <a:t>Hafz</a:t>
              </a:r>
              <a:r>
                <a:rPr lang="en-US" altLang="ko-KR" sz="1200" dirty="0" smtClean="0"/>
                <a:t> </a:t>
              </a:r>
              <a:r>
                <a:rPr lang="en-US" altLang="ko-KR" sz="1200" i="1" dirty="0" smtClean="0"/>
                <a:t>et al.</a:t>
              </a:r>
              <a:r>
                <a:rPr lang="en-US" altLang="ko-KR" sz="1200" dirty="0" smtClean="0"/>
                <a:t>, Nat. Photonics (2008) </a:t>
              </a:r>
              <a:endParaRPr lang="ko-KR" altLang="en-US" sz="12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952472" y="5715016"/>
              <a:ext cx="191430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00" dirty="0" smtClean="0">
                  <a:solidFill>
                    <a:srgbClr val="FF0000"/>
                  </a:solidFill>
                </a:rPr>
                <a:t>Selected Publications</a:t>
              </a:r>
              <a:endParaRPr lang="ko-KR" altLang="en-US" sz="13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4" name="모서리가 둥근 직사각형 95"/>
          <p:cNvSpPr/>
          <p:nvPr/>
        </p:nvSpPr>
        <p:spPr>
          <a:xfrm>
            <a:off x="3487338" y="1357298"/>
            <a:ext cx="2928926" cy="5429288"/>
          </a:xfrm>
          <a:prstGeom prst="roundRect">
            <a:avLst>
              <a:gd name="adj" fmla="val 9708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102"/>
          <p:cNvSpPr/>
          <p:nvPr/>
        </p:nvSpPr>
        <p:spPr>
          <a:xfrm>
            <a:off x="3558776" y="1937428"/>
            <a:ext cx="2786082" cy="192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4" name="Group 82"/>
          <p:cNvGrpSpPr>
            <a:grpSpLocks/>
          </p:cNvGrpSpPr>
          <p:nvPr/>
        </p:nvGrpSpPr>
        <p:grpSpPr bwMode="auto">
          <a:xfrm>
            <a:off x="3558776" y="2000241"/>
            <a:ext cx="2705102" cy="1857387"/>
            <a:chOff x="2031" y="1616"/>
            <a:chExt cx="1569" cy="1154"/>
          </a:xfrm>
        </p:grpSpPr>
        <p:graphicFrame>
          <p:nvGraphicFramePr>
            <p:cNvPr id="65" name="Object 2"/>
            <p:cNvGraphicFramePr>
              <a:graphicFrameLocks noChangeAspect="1"/>
            </p:cNvGraphicFramePr>
            <p:nvPr/>
          </p:nvGraphicFramePr>
          <p:xfrm>
            <a:off x="2031" y="1616"/>
            <a:ext cx="1569" cy="1154"/>
          </p:xfrm>
          <a:graphic>
            <a:graphicData uri="http://schemas.openxmlformats.org/presentationml/2006/ole">
              <p:oleObj spid="_x0000_s78850" name="Graph" r:id="rId9" imgW="3216960" imgH="2455200" progId="">
                <p:embed/>
              </p:oleObj>
            </a:graphicData>
          </a:graphic>
        </p:graphicFrame>
        <p:grpSp>
          <p:nvGrpSpPr>
            <p:cNvPr id="66" name="Group 81"/>
            <p:cNvGrpSpPr>
              <a:grpSpLocks/>
            </p:cNvGrpSpPr>
            <p:nvPr/>
          </p:nvGrpSpPr>
          <p:grpSpPr bwMode="auto">
            <a:xfrm>
              <a:off x="2423" y="2105"/>
              <a:ext cx="425" cy="391"/>
              <a:chOff x="2423" y="2105"/>
              <a:chExt cx="425" cy="391"/>
            </a:xfrm>
          </p:grpSpPr>
          <p:sp>
            <p:nvSpPr>
              <p:cNvPr id="69" name="Rectangle 18"/>
              <p:cNvSpPr>
                <a:spLocks noChangeArrowheads="1"/>
              </p:cNvSpPr>
              <p:nvPr/>
            </p:nvSpPr>
            <p:spPr bwMode="auto">
              <a:xfrm>
                <a:off x="2423" y="2280"/>
                <a:ext cx="157" cy="15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77777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 typeface="Wingdings" pitchFamily="2" charset="2"/>
                  <a:buNone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0" name="Group 19"/>
              <p:cNvGrpSpPr>
                <a:grpSpLocks noChangeAspect="1"/>
              </p:cNvGrpSpPr>
              <p:nvPr/>
            </p:nvGrpSpPr>
            <p:grpSpPr bwMode="auto">
              <a:xfrm>
                <a:off x="2465" y="2323"/>
                <a:ext cx="164" cy="168"/>
                <a:chOff x="2682" y="2267"/>
                <a:chExt cx="294" cy="305"/>
              </a:xfrm>
            </p:grpSpPr>
            <p:sp>
              <p:nvSpPr>
                <p:cNvPr id="76" name="Freeform 20"/>
                <p:cNvSpPr>
                  <a:spLocks noChangeAspect="1"/>
                </p:cNvSpPr>
                <p:nvPr/>
              </p:nvSpPr>
              <p:spPr bwMode="auto">
                <a:xfrm rot="-9480000">
                  <a:off x="2682" y="2267"/>
                  <a:ext cx="294" cy="301"/>
                </a:xfrm>
                <a:custGeom>
                  <a:avLst/>
                  <a:gdLst>
                    <a:gd name="T0" fmla="*/ 1 w 456"/>
                    <a:gd name="T1" fmla="*/ 1 h 452"/>
                    <a:gd name="T2" fmla="*/ 0 w 456"/>
                    <a:gd name="T3" fmla="*/ 1 h 452"/>
                    <a:gd name="T4" fmla="*/ 1 w 456"/>
                    <a:gd name="T5" fmla="*/ 0 h 452"/>
                    <a:gd name="T6" fmla="*/ 1 w 456"/>
                    <a:gd name="T7" fmla="*/ 1 h 45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56"/>
                    <a:gd name="T13" fmla="*/ 0 h 452"/>
                    <a:gd name="T14" fmla="*/ 456 w 456"/>
                    <a:gd name="T15" fmla="*/ 452 h 45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56" h="452">
                      <a:moveTo>
                        <a:pt x="456" y="452"/>
                      </a:moveTo>
                      <a:lnTo>
                        <a:pt x="0" y="142"/>
                      </a:lnTo>
                      <a:lnTo>
                        <a:pt x="151" y="0"/>
                      </a:lnTo>
                      <a:lnTo>
                        <a:pt x="456" y="45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B30000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77" name="Oval 21"/>
                <p:cNvSpPr>
                  <a:spLocks noChangeAspect="1" noChangeArrowheads="1"/>
                </p:cNvSpPr>
                <p:nvPr/>
              </p:nvSpPr>
              <p:spPr bwMode="auto">
                <a:xfrm rot="-6780000">
                  <a:off x="2900" y="2503"/>
                  <a:ext cx="22" cy="65"/>
                </a:xfrm>
                <a:prstGeom prst="ellipse">
                  <a:avLst/>
                </a:prstGeom>
                <a:solidFill>
                  <a:srgbClr val="FFFFFF"/>
                </a:solidFill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>
                    <a:spcBef>
                      <a:spcPct val="20000"/>
                    </a:spcBef>
                    <a:buFont typeface="Wingdings" pitchFamily="2" charset="2"/>
                    <a:buNone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Oval 22"/>
                <p:cNvSpPr>
                  <a:spLocks noChangeAspect="1" noChangeArrowheads="1"/>
                </p:cNvSpPr>
                <p:nvPr/>
              </p:nvSpPr>
              <p:spPr bwMode="auto">
                <a:xfrm rot="-6780000">
                  <a:off x="2841" y="2528"/>
                  <a:ext cx="22" cy="6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>
                    <a:spcBef>
                      <a:spcPct val="20000"/>
                    </a:spcBef>
                    <a:buFont typeface="Wingdings" pitchFamily="2" charset="2"/>
                    <a:buNone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1" name="Freeform 23"/>
              <p:cNvSpPr>
                <a:spLocks/>
              </p:cNvSpPr>
              <p:nvPr/>
            </p:nvSpPr>
            <p:spPr bwMode="auto">
              <a:xfrm>
                <a:off x="2436" y="2126"/>
                <a:ext cx="130" cy="151"/>
              </a:xfrm>
              <a:custGeom>
                <a:avLst/>
                <a:gdLst>
                  <a:gd name="T0" fmla="*/ 0 w 272"/>
                  <a:gd name="T1" fmla="*/ 4 h 181"/>
                  <a:gd name="T2" fmla="*/ 0 w 272"/>
                  <a:gd name="T3" fmla="*/ 0 h 181"/>
                  <a:gd name="T4" fmla="*/ 0 w 272"/>
                  <a:gd name="T5" fmla="*/ 0 h 181"/>
                  <a:gd name="T6" fmla="*/ 0 w 272"/>
                  <a:gd name="T7" fmla="*/ 4 h 1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2"/>
                  <a:gd name="T13" fmla="*/ 0 h 181"/>
                  <a:gd name="T14" fmla="*/ 272 w 272"/>
                  <a:gd name="T15" fmla="*/ 181 h 1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2" h="181">
                    <a:moveTo>
                      <a:pt x="136" y="181"/>
                    </a:moveTo>
                    <a:lnTo>
                      <a:pt x="272" y="0"/>
                    </a:lnTo>
                    <a:lnTo>
                      <a:pt x="0" y="0"/>
                    </a:lnTo>
                    <a:cubicBezTo>
                      <a:pt x="0" y="0"/>
                      <a:pt x="136" y="181"/>
                      <a:pt x="136" y="18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FF99"/>
                  </a:gs>
                  <a:gs pos="100000">
                    <a:srgbClr val="0D100A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2" name="Text Box 24"/>
              <p:cNvSpPr txBox="1">
                <a:spLocks noChangeArrowheads="1"/>
              </p:cNvSpPr>
              <p:nvPr/>
            </p:nvSpPr>
            <p:spPr bwMode="auto">
              <a:xfrm>
                <a:off x="2538" y="2311"/>
                <a:ext cx="25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/>
                <a:r>
                  <a:rPr kumimoji="0" lang="en-US" altLang="ko-KR" sz="700">
                    <a:solidFill>
                      <a:srgbClr val="000000"/>
                    </a:solidFill>
                    <a:latin typeface="Arial" pitchFamily="34" charset="0"/>
                    <a:ea typeface="굴림" pitchFamily="50" charset="-127"/>
                  </a:rPr>
                  <a:t>Laser</a:t>
                </a:r>
              </a:p>
            </p:txBody>
          </p:sp>
          <p:sp>
            <p:nvSpPr>
              <p:cNvPr id="73" name="Text Box 25"/>
              <p:cNvSpPr txBox="1">
                <a:spLocks noChangeArrowheads="1"/>
              </p:cNvSpPr>
              <p:nvPr/>
            </p:nvSpPr>
            <p:spPr bwMode="auto">
              <a:xfrm>
                <a:off x="2544" y="2222"/>
                <a:ext cx="27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latinLnBrk="0"/>
                <a:r>
                  <a:rPr kumimoji="0" lang="en-US" altLang="ko-KR" sz="700">
                    <a:solidFill>
                      <a:srgbClr val="000000"/>
                    </a:solidFill>
                    <a:latin typeface="Arial" pitchFamily="34" charset="0"/>
                    <a:ea typeface="굴림" pitchFamily="50" charset="-127"/>
                  </a:rPr>
                  <a:t>Target</a:t>
                </a:r>
              </a:p>
            </p:txBody>
          </p:sp>
          <p:sp>
            <p:nvSpPr>
              <p:cNvPr id="74" name="Text Box 26"/>
              <p:cNvSpPr txBox="1">
                <a:spLocks noChangeArrowheads="1"/>
              </p:cNvSpPr>
              <p:nvPr/>
            </p:nvSpPr>
            <p:spPr bwMode="auto">
              <a:xfrm>
                <a:off x="2538" y="2130"/>
                <a:ext cx="31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atinLnBrk="0"/>
                <a:r>
                  <a:rPr kumimoji="0" lang="en-US" altLang="ko-KR" sz="700">
                    <a:solidFill>
                      <a:srgbClr val="000000"/>
                    </a:solidFill>
                    <a:latin typeface="Arial" pitchFamily="34" charset="0"/>
                    <a:ea typeface="굴림" pitchFamily="50" charset="-127"/>
                  </a:rPr>
                  <a:t>Protons</a:t>
                </a:r>
              </a:p>
            </p:txBody>
          </p:sp>
          <p:sp>
            <p:nvSpPr>
              <p:cNvPr id="75" name="Line 27"/>
              <p:cNvSpPr>
                <a:spLocks noChangeShapeType="1"/>
              </p:cNvSpPr>
              <p:nvPr/>
            </p:nvSpPr>
            <p:spPr bwMode="auto">
              <a:xfrm>
                <a:off x="2501" y="2105"/>
                <a:ext cx="0" cy="3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67" name="Rectangle 28"/>
            <p:cNvSpPr>
              <a:spLocks noChangeArrowheads="1"/>
            </p:cNvSpPr>
            <p:nvPr/>
          </p:nvSpPr>
          <p:spPr bwMode="auto">
            <a:xfrm>
              <a:off x="2306" y="1723"/>
              <a:ext cx="156" cy="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Text Box 29"/>
            <p:cNvSpPr txBox="1">
              <a:spLocks noChangeArrowheads="1"/>
            </p:cNvSpPr>
            <p:nvPr/>
          </p:nvSpPr>
          <p:spPr bwMode="auto">
            <a:xfrm>
              <a:off x="2428" y="1712"/>
              <a:ext cx="389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700">
                  <a:solidFill>
                    <a:srgbClr val="3333FF"/>
                  </a:solidFill>
                  <a:latin typeface="Times New Roman" pitchFamily="18" charset="0"/>
                  <a:ea typeface="굴림" pitchFamily="50" charset="-127"/>
                </a:rPr>
                <a:t>Carbon ions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700">
                  <a:solidFill>
                    <a:srgbClr val="3333FF"/>
                  </a:solidFill>
                  <a:latin typeface="Times New Roman" pitchFamily="18" charset="0"/>
                  <a:ea typeface="굴림" pitchFamily="50" charset="-127"/>
                </a:rPr>
                <a:t>included</a:t>
              </a:r>
            </a:p>
          </p:txBody>
        </p:sp>
      </p:grpSp>
      <p:pic>
        <p:nvPicPr>
          <p:cNvPr id="49" name="Picture 31"/>
          <p:cNvPicPr>
            <a:picLocks noChangeAspect="1" noChangeArrowheads="1"/>
          </p:cNvPicPr>
          <p:nvPr/>
        </p:nvPicPr>
        <p:blipFill>
          <a:blip r:embed="rId10"/>
          <a:srcRect l="12074"/>
          <a:stretch>
            <a:fillRect/>
          </a:stretch>
        </p:blipFill>
        <p:spPr bwMode="auto">
          <a:xfrm>
            <a:off x="3591486" y="4200871"/>
            <a:ext cx="2741445" cy="137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 Box 33"/>
          <p:cNvSpPr txBox="1">
            <a:spLocks noChangeArrowheads="1"/>
          </p:cNvSpPr>
          <p:nvPr/>
        </p:nvSpPr>
        <p:spPr bwMode="auto">
          <a:xfrm>
            <a:off x="5222847" y="4169258"/>
            <a:ext cx="1156514" cy="28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80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Polymer 20 nm</a:t>
            </a:r>
          </a:p>
        </p:txBody>
      </p:sp>
      <p:graphicFrame>
        <p:nvGraphicFramePr>
          <p:cNvPr id="52" name="Object 3"/>
          <p:cNvGraphicFramePr>
            <a:graphicFrameLocks noChangeAspect="1"/>
          </p:cNvGraphicFramePr>
          <p:nvPr/>
        </p:nvGraphicFramePr>
        <p:xfrm>
          <a:off x="3688566" y="4131898"/>
          <a:ext cx="2591605" cy="1011614"/>
        </p:xfrm>
        <a:graphic>
          <a:graphicData uri="http://schemas.openxmlformats.org/presentationml/2006/ole">
            <p:oleObj spid="_x0000_s78851" name="Graph" r:id="rId11" imgW="4165920" imgH="1640160" progId="">
              <p:embed/>
            </p:oleObj>
          </a:graphicData>
        </a:graphic>
      </p:graphicFrame>
      <p:sp>
        <p:nvSpPr>
          <p:cNvPr id="53" name="Text Box 35"/>
          <p:cNvSpPr txBox="1">
            <a:spLocks noChangeArrowheads="1"/>
          </p:cNvSpPr>
          <p:nvPr/>
        </p:nvSpPr>
        <p:spPr bwMode="auto">
          <a:xfrm>
            <a:off x="5595942" y="4643446"/>
            <a:ext cx="61427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900" dirty="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0.5 </a:t>
            </a:r>
            <a:r>
              <a:rPr kumimoji="0" lang="en-US" altLang="ko-KR" sz="900" dirty="0" err="1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MeV</a:t>
            </a:r>
            <a:endParaRPr kumimoji="0" lang="en-US" altLang="ko-KR" sz="900" dirty="0">
              <a:solidFill>
                <a:srgbClr val="EAEAEA"/>
              </a:solidFill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4" name="Text Box 36"/>
          <p:cNvSpPr txBox="1">
            <a:spLocks noChangeArrowheads="1"/>
          </p:cNvSpPr>
          <p:nvPr/>
        </p:nvSpPr>
        <p:spPr bwMode="auto">
          <a:xfrm>
            <a:off x="4980147" y="4714884"/>
            <a:ext cx="51809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900" dirty="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1 </a:t>
            </a:r>
            <a:r>
              <a:rPr kumimoji="0" lang="en-US" altLang="ko-KR" sz="900" dirty="0" err="1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MeV</a:t>
            </a:r>
            <a:endParaRPr kumimoji="0" lang="en-US" altLang="ko-KR" sz="900" dirty="0">
              <a:solidFill>
                <a:srgbClr val="EAEAEA"/>
              </a:solidFill>
              <a:latin typeface="Arial" pitchFamily="34" charset="0"/>
              <a:ea typeface="굴림" pitchFamily="50" charset="-127"/>
            </a:endParaRPr>
          </a:p>
        </p:txBody>
      </p:sp>
      <p:sp>
        <p:nvSpPr>
          <p:cNvPr id="55" name="Text Box 37"/>
          <p:cNvSpPr txBox="1">
            <a:spLocks noChangeArrowheads="1"/>
          </p:cNvSpPr>
          <p:nvPr/>
        </p:nvSpPr>
        <p:spPr bwMode="auto">
          <a:xfrm>
            <a:off x="4408222" y="4417256"/>
            <a:ext cx="31290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900" dirty="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C</a:t>
            </a:r>
            <a:r>
              <a:rPr kumimoji="0" lang="en-US" altLang="ko-KR" sz="900" baseline="30000" dirty="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+</a:t>
            </a:r>
          </a:p>
        </p:txBody>
      </p:sp>
      <p:sp>
        <p:nvSpPr>
          <p:cNvPr id="56" name="Text Box 38"/>
          <p:cNvSpPr txBox="1">
            <a:spLocks noChangeArrowheads="1"/>
          </p:cNvSpPr>
          <p:nvPr/>
        </p:nvSpPr>
        <p:spPr bwMode="auto">
          <a:xfrm>
            <a:off x="4701571" y="4417256"/>
            <a:ext cx="35618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90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C</a:t>
            </a:r>
            <a:r>
              <a:rPr kumimoji="0" lang="en-US" altLang="ko-KR" sz="900" baseline="3000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2+</a:t>
            </a:r>
          </a:p>
        </p:txBody>
      </p:sp>
      <p:sp>
        <p:nvSpPr>
          <p:cNvPr id="57" name="Text Box 39"/>
          <p:cNvSpPr txBox="1">
            <a:spLocks noChangeArrowheads="1"/>
          </p:cNvSpPr>
          <p:nvPr/>
        </p:nvSpPr>
        <p:spPr bwMode="auto">
          <a:xfrm>
            <a:off x="4931608" y="4417256"/>
            <a:ext cx="35618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900" dirty="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C</a:t>
            </a:r>
            <a:r>
              <a:rPr kumimoji="0" lang="en-US" altLang="ko-KR" sz="900" baseline="30000" dirty="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3+</a:t>
            </a:r>
          </a:p>
        </p:txBody>
      </p:sp>
      <p:sp>
        <p:nvSpPr>
          <p:cNvPr id="58" name="Text Box 40"/>
          <p:cNvSpPr txBox="1">
            <a:spLocks noChangeArrowheads="1"/>
          </p:cNvSpPr>
          <p:nvPr/>
        </p:nvSpPr>
        <p:spPr bwMode="auto">
          <a:xfrm>
            <a:off x="5132098" y="4417256"/>
            <a:ext cx="35618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90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C</a:t>
            </a:r>
            <a:r>
              <a:rPr kumimoji="0" lang="en-US" altLang="ko-KR" sz="900" baseline="3000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4+</a:t>
            </a:r>
          </a:p>
        </p:txBody>
      </p:sp>
      <p:sp>
        <p:nvSpPr>
          <p:cNvPr id="59" name="Text Box 41"/>
          <p:cNvSpPr txBox="1">
            <a:spLocks noChangeArrowheads="1"/>
          </p:cNvSpPr>
          <p:nvPr/>
        </p:nvSpPr>
        <p:spPr bwMode="auto">
          <a:xfrm>
            <a:off x="5332589" y="4417256"/>
            <a:ext cx="35618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90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C</a:t>
            </a:r>
            <a:r>
              <a:rPr kumimoji="0" lang="en-US" altLang="ko-KR" sz="900" baseline="3000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5+</a:t>
            </a:r>
          </a:p>
        </p:txBody>
      </p:sp>
      <p:sp>
        <p:nvSpPr>
          <p:cNvPr id="60" name="Text Box 42"/>
          <p:cNvSpPr txBox="1">
            <a:spLocks noChangeArrowheads="1"/>
          </p:cNvSpPr>
          <p:nvPr/>
        </p:nvSpPr>
        <p:spPr bwMode="auto">
          <a:xfrm>
            <a:off x="5480319" y="4417256"/>
            <a:ext cx="35618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US" altLang="ko-KR" sz="90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C</a:t>
            </a:r>
            <a:r>
              <a:rPr kumimoji="0" lang="en-US" altLang="ko-KR" sz="900" baseline="30000">
                <a:solidFill>
                  <a:srgbClr val="EAEAEA"/>
                </a:solidFill>
                <a:latin typeface="Arial" pitchFamily="34" charset="0"/>
                <a:ea typeface="굴림" pitchFamily="50" charset="-127"/>
              </a:rPr>
              <a:t>6+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25923" y="1606116"/>
            <a:ext cx="16514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0000FF"/>
                </a:solidFill>
                <a:ea typeface="HY견고딕" pitchFamily="18" charset="-127"/>
                <a:cs typeface="Arial" pitchFamily="34" charset="0"/>
              </a:rPr>
              <a:t>Spectrum (Proton)</a:t>
            </a:r>
            <a:endParaRPr lang="ko-KR" altLang="en-US" sz="1300" dirty="0">
              <a:solidFill>
                <a:srgbClr val="0000FF"/>
              </a:solidFill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15821" y="3857628"/>
            <a:ext cx="13644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0000FF"/>
                </a:solidFill>
                <a:ea typeface="HY견고딕" pitchFamily="18" charset="-127"/>
                <a:cs typeface="Arial" pitchFamily="34" charset="0"/>
              </a:rPr>
              <a:t>Spectrum (Ion)</a:t>
            </a:r>
            <a:endParaRPr lang="ko-KR" altLang="en-US" sz="1300" dirty="0">
              <a:solidFill>
                <a:srgbClr val="0000FF"/>
              </a:solidFill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61173" y="1059404"/>
            <a:ext cx="1781257" cy="369332"/>
          </a:xfrm>
          <a:prstGeom prst="rect">
            <a:avLst/>
          </a:prstGeom>
          <a:solidFill>
            <a:srgbClr val="FFFFCC"/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latin typeface="HY견고딕" pitchFamily="18" charset="-127"/>
                <a:ea typeface="HY견고딕" pitchFamily="18" charset="-127"/>
              </a:rPr>
              <a:t>Proton Beam</a:t>
            </a:r>
            <a:endParaRPr lang="ko-KR" altLang="en-US" sz="1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9104" y="2585480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US" altLang="ko-KR" sz="1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MeV</a:t>
            </a:r>
            <a:endParaRPr lang="ko-KR" altLang="en-US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직선 화살표 연결선 123"/>
          <p:cNvCxnSpPr/>
          <p:nvPr/>
        </p:nvCxnSpPr>
        <p:spPr>
          <a:xfrm rot="5400000">
            <a:off x="5729009" y="3023949"/>
            <a:ext cx="35719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4024306" y="5753417"/>
            <a:ext cx="19143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Selected Publications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996001" y="6039169"/>
            <a:ext cx="2028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IW </a:t>
            </a:r>
            <a:r>
              <a:rPr lang="en-US" altLang="ko-KR" sz="1200" dirty="0" err="1" smtClean="0"/>
              <a:t>Choi</a:t>
            </a:r>
            <a:r>
              <a:rPr lang="en-US" altLang="ko-KR" sz="1200" dirty="0" smtClean="0"/>
              <a:t> </a:t>
            </a:r>
            <a:r>
              <a:rPr lang="en-US" altLang="ko-KR" sz="1200" i="1" dirty="0" smtClean="0"/>
              <a:t>et al.</a:t>
            </a:r>
            <a:r>
              <a:rPr lang="en-US" altLang="ko-KR" sz="1200" dirty="0" smtClean="0"/>
              <a:t>, RSI (2009)</a:t>
            </a:r>
          </a:p>
          <a:p>
            <a:r>
              <a:rPr lang="en-US" altLang="ko-KR" sz="1200" dirty="0" smtClean="0"/>
              <a:t>KH </a:t>
            </a:r>
            <a:r>
              <a:rPr lang="en-US" altLang="ko-KR" sz="1200" dirty="0" err="1" smtClean="0"/>
              <a:t>Pae</a:t>
            </a:r>
            <a:r>
              <a:rPr lang="en-US" altLang="ko-KR" sz="1200" dirty="0" smtClean="0"/>
              <a:t> </a:t>
            </a:r>
            <a:r>
              <a:rPr lang="en-US" altLang="ko-KR" sz="1200" i="1" dirty="0" smtClean="0"/>
              <a:t>et al.</a:t>
            </a:r>
            <a:r>
              <a:rPr lang="en-US" altLang="ko-KR" sz="1200" dirty="0" smtClean="0"/>
              <a:t>, </a:t>
            </a:r>
            <a:r>
              <a:rPr lang="en-US" altLang="ko-KR" sz="1200" dirty="0" err="1" smtClean="0"/>
              <a:t>PoP</a:t>
            </a:r>
            <a:r>
              <a:rPr lang="en-US" altLang="ko-KR" sz="1200" dirty="0" smtClean="0"/>
              <a:t> (2009) </a:t>
            </a:r>
            <a:endParaRPr lang="ko-KR" altLang="en-US" sz="1200" dirty="0"/>
          </a:p>
        </p:txBody>
      </p:sp>
      <p:sp>
        <p:nvSpPr>
          <p:cNvPr id="112" name="TextBox 111"/>
          <p:cNvSpPr txBox="1"/>
          <p:nvPr/>
        </p:nvSpPr>
        <p:spPr>
          <a:xfrm>
            <a:off x="7024702" y="5750641"/>
            <a:ext cx="19143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FF0000"/>
                </a:solidFill>
              </a:rPr>
              <a:t>Selected Publications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996397" y="6036393"/>
            <a:ext cx="2063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HT Kim </a:t>
            </a:r>
            <a:r>
              <a:rPr lang="en-US" altLang="ko-KR" sz="1200" i="1" dirty="0" smtClean="0"/>
              <a:t>et al.</a:t>
            </a:r>
            <a:r>
              <a:rPr lang="en-US" altLang="ko-KR" sz="1200" dirty="0" smtClean="0"/>
              <a:t>, PRA (2008)</a:t>
            </a:r>
          </a:p>
          <a:p>
            <a:r>
              <a:rPr lang="en-US" altLang="ko-KR" sz="1200" dirty="0" smtClean="0"/>
              <a:t>CM Kim </a:t>
            </a:r>
            <a:r>
              <a:rPr lang="en-US" altLang="ko-KR" sz="1200" i="1" dirty="0" smtClean="0"/>
              <a:t>et al.</a:t>
            </a:r>
            <a:r>
              <a:rPr lang="en-US" altLang="ko-KR" sz="1200" dirty="0" smtClean="0"/>
              <a:t>, PRL (2010) </a:t>
            </a:r>
            <a:endParaRPr lang="ko-K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F:\Documents and Settings\leejm\바탕 화면\연구동 사진 촬영\AAB_2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56" y="1994814"/>
            <a:ext cx="5536276" cy="407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직사각형 3"/>
          <p:cNvSpPr/>
          <p:nvPr/>
        </p:nvSpPr>
        <p:spPr>
          <a:xfrm>
            <a:off x="1023910" y="1133885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/>
              <a:t>Single-shot </a:t>
            </a:r>
            <a:r>
              <a:rPr lang="en-US" altLang="ko-KR" b="1" dirty="0"/>
              <a:t>N</a:t>
            </a:r>
            <a:r>
              <a:rPr lang="en-US" altLang="ko-KR" b="1" dirty="0" smtClean="0"/>
              <a:t>anometer-scale </a:t>
            </a:r>
            <a:r>
              <a:rPr lang="en-US" altLang="ko-KR" b="1" dirty="0"/>
              <a:t>I</a:t>
            </a:r>
            <a:r>
              <a:rPr lang="en-US" altLang="ko-KR" b="1" dirty="0" smtClean="0"/>
              <a:t>maging </a:t>
            </a:r>
            <a:r>
              <a:rPr lang="en-US" altLang="ko-KR" b="1" dirty="0" smtClean="0"/>
              <a:t>Experiment</a:t>
            </a:r>
          </a:p>
          <a:p>
            <a:pPr algn="ctr"/>
            <a:r>
              <a:rPr lang="en-US" altLang="ko-KR" dirty="0" smtClean="0"/>
              <a:t>(</a:t>
            </a:r>
            <a:r>
              <a:rPr lang="en-US" altLang="ko-KR" dirty="0" smtClean="0">
                <a:solidFill>
                  <a:srgbClr val="FF0000"/>
                </a:solidFill>
              </a:rPr>
              <a:t>Fourier transform X-ray Holography</a:t>
            </a:r>
            <a:r>
              <a:rPr lang="en-US" altLang="ko-KR" dirty="0" smtClean="0"/>
              <a:t>)</a:t>
            </a:r>
            <a:endParaRPr lang="ko-KR" altLang="en-US" b="1" dirty="0"/>
          </a:p>
        </p:txBody>
      </p:sp>
      <p:sp>
        <p:nvSpPr>
          <p:cNvPr id="90" name="직사각형 4"/>
          <p:cNvSpPr/>
          <p:nvPr/>
        </p:nvSpPr>
        <p:spPr>
          <a:xfrm>
            <a:off x="3524240" y="4572008"/>
            <a:ext cx="16430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X-ray Laser Generation </a:t>
            </a:r>
            <a:r>
              <a:rPr lang="en-US" altLang="ko-KR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Chamber</a:t>
            </a:r>
            <a:endParaRPr lang="ko-KR" altLang="en-US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1" name="직사각형 5"/>
          <p:cNvSpPr/>
          <p:nvPr/>
        </p:nvSpPr>
        <p:spPr>
          <a:xfrm>
            <a:off x="309530" y="2292486"/>
            <a:ext cx="2820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100TW Laser Beam</a:t>
            </a:r>
          </a:p>
          <a:p>
            <a:r>
              <a:rPr lang="en-US" altLang="ko-KR" b="1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Delivery and </a:t>
            </a:r>
            <a:r>
              <a:rPr lang="en-US" altLang="ko-KR" b="1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Control</a:t>
            </a:r>
            <a:endParaRPr lang="en-US" altLang="ko-KR" b="1" spc="50" dirty="0" smtClean="0">
              <a:ln w="11430"/>
              <a:solidFill>
                <a:srgbClr val="00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66786" y="349250"/>
            <a:ext cx="828680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latinLnBrk="0" hangingPunct="0"/>
            <a:r>
              <a:rPr kumimoji="0" lang="en-US" altLang="ko-KR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ko-KR" sz="2800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Ongoing Experiments with UQBF-100TW (1)</a:t>
            </a:r>
            <a:endParaRPr kumimoji="0" lang="en-US" altLang="ko-KR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그림 1" descr="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694" y="2000240"/>
            <a:ext cx="3786214" cy="214314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8" name="그림 4" descr="슬라이드3.JPG"/>
          <p:cNvPicPr/>
          <p:nvPr/>
        </p:nvPicPr>
        <p:blipFill>
          <a:blip r:embed="rId4" cstate="print"/>
          <a:srcRect l="7480" t="31496" r="8661" b="32021"/>
          <a:stretch>
            <a:fillRect/>
          </a:stretch>
        </p:blipFill>
        <p:spPr bwMode="auto">
          <a:xfrm>
            <a:off x="5953132" y="4214818"/>
            <a:ext cx="364333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942906" y="5500702"/>
            <a:ext cx="36535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</a:rPr>
              <a:t>First demonstration of X-ray holography </a:t>
            </a:r>
          </a:p>
          <a:p>
            <a:r>
              <a:rPr lang="en-US" altLang="ko-KR" sz="1400" dirty="0" smtClean="0">
                <a:solidFill>
                  <a:srgbClr val="FF0000"/>
                </a:solidFill>
              </a:rPr>
              <a:t>using X-ray laser</a:t>
            </a:r>
          </a:p>
          <a:p>
            <a:endParaRPr lang="en-US" altLang="ko-KR" sz="800" dirty="0" smtClean="0">
              <a:solidFill>
                <a:srgbClr val="FF0000"/>
              </a:solidFill>
            </a:endParaRPr>
          </a:p>
          <a:p>
            <a:r>
              <a:rPr lang="en-US" altLang="ko-KR" sz="1400" dirty="0" smtClean="0"/>
              <a:t>HT Kim </a:t>
            </a:r>
            <a:r>
              <a:rPr lang="en-US" altLang="ko-KR" sz="1400" i="1" dirty="0" smtClean="0"/>
              <a:t>et al.</a:t>
            </a:r>
            <a:r>
              <a:rPr lang="en-US" altLang="ko-KR" sz="1400" dirty="0" smtClean="0"/>
              <a:t>, submitted to APL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46l">
  <a:themeElements>
    <a:clrScheme name="cdb2004146l 3">
      <a:dk1>
        <a:srgbClr val="003366"/>
      </a:dk1>
      <a:lt1>
        <a:srgbClr val="FFFFFF"/>
      </a:lt1>
      <a:dk2>
        <a:srgbClr val="5086C2"/>
      </a:dk2>
      <a:lt2>
        <a:srgbClr val="C0C0C0"/>
      </a:lt2>
      <a:accent1>
        <a:srgbClr val="DE8848"/>
      </a:accent1>
      <a:accent2>
        <a:srgbClr val="85BA54"/>
      </a:accent2>
      <a:accent3>
        <a:srgbClr val="FFFFFF"/>
      </a:accent3>
      <a:accent4>
        <a:srgbClr val="002A56"/>
      </a:accent4>
      <a:accent5>
        <a:srgbClr val="ECC3B1"/>
      </a:accent5>
      <a:accent6>
        <a:srgbClr val="78A84B"/>
      </a:accent6>
      <a:hlink>
        <a:srgbClr val="4C59D2"/>
      </a:hlink>
      <a:folHlink>
        <a:srgbClr val="A0B5C4"/>
      </a:folHlink>
    </a:clrScheme>
    <a:fontScheme name="cdb2004146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46l 1">
        <a:dk1>
          <a:srgbClr val="48806B"/>
        </a:dk1>
        <a:lt1>
          <a:srgbClr val="FFFFFF"/>
        </a:lt1>
        <a:dk2>
          <a:srgbClr val="77956D"/>
        </a:dk2>
        <a:lt2>
          <a:srgbClr val="C0C0C0"/>
        </a:lt2>
        <a:accent1>
          <a:srgbClr val="6BB9C3"/>
        </a:accent1>
        <a:accent2>
          <a:srgbClr val="E7BA15"/>
        </a:accent2>
        <a:accent3>
          <a:srgbClr val="FFFFFF"/>
        </a:accent3>
        <a:accent4>
          <a:srgbClr val="3C6C5A"/>
        </a:accent4>
        <a:accent5>
          <a:srgbClr val="BAD9DE"/>
        </a:accent5>
        <a:accent6>
          <a:srgbClr val="D1A812"/>
        </a:accent6>
        <a:hlink>
          <a:srgbClr val="76C14D"/>
        </a:hlink>
        <a:folHlink>
          <a:srgbClr val="B0C2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46l 2">
        <a:dk1>
          <a:srgbClr val="5F5F5F"/>
        </a:dk1>
        <a:lt1>
          <a:srgbClr val="FFFFFF"/>
        </a:lt1>
        <a:dk2>
          <a:srgbClr val="8D8D8D"/>
        </a:dk2>
        <a:lt2>
          <a:srgbClr val="C0C0C0"/>
        </a:lt2>
        <a:accent1>
          <a:srgbClr val="8EC072"/>
        </a:accent1>
        <a:accent2>
          <a:srgbClr val="5DB8CD"/>
        </a:accent2>
        <a:accent3>
          <a:srgbClr val="FFFFFF"/>
        </a:accent3>
        <a:accent4>
          <a:srgbClr val="505050"/>
        </a:accent4>
        <a:accent5>
          <a:srgbClr val="C6DCBC"/>
        </a:accent5>
        <a:accent6>
          <a:srgbClr val="53A6BA"/>
        </a:accent6>
        <a:hlink>
          <a:srgbClr val="D68B40"/>
        </a:hlink>
        <a:folHlink>
          <a:srgbClr val="D5D1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46l 3">
        <a:dk1>
          <a:srgbClr val="003366"/>
        </a:dk1>
        <a:lt1>
          <a:srgbClr val="FFFFFF"/>
        </a:lt1>
        <a:dk2>
          <a:srgbClr val="5086C2"/>
        </a:dk2>
        <a:lt2>
          <a:srgbClr val="C0C0C0"/>
        </a:lt2>
        <a:accent1>
          <a:srgbClr val="DE8848"/>
        </a:accent1>
        <a:accent2>
          <a:srgbClr val="85BA54"/>
        </a:accent2>
        <a:accent3>
          <a:srgbClr val="FFFFFF"/>
        </a:accent3>
        <a:accent4>
          <a:srgbClr val="002A56"/>
        </a:accent4>
        <a:accent5>
          <a:srgbClr val="ECC3B1"/>
        </a:accent5>
        <a:accent6>
          <a:srgbClr val="78A84B"/>
        </a:accent6>
        <a:hlink>
          <a:srgbClr val="4C59D2"/>
        </a:hlink>
        <a:folHlink>
          <a:srgbClr val="A0B5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cdb2004146l</Template>
  <TotalTime>21056</TotalTime>
  <Words>1777</Words>
  <Application>Microsoft PowerPoint</Application>
  <PresentationFormat>A4 Paper (210x297 mm)</PresentationFormat>
  <Paragraphs>425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cdb2004146l</vt:lpstr>
      <vt:lpstr>Designer Drawing</vt:lpstr>
      <vt:lpstr>Graph</vt:lpstr>
      <vt:lpstr>AutoCAD Drawing</vt:lpstr>
      <vt:lpstr>Slide 1</vt:lpstr>
      <vt:lpstr>Ultrashort Quantum Beam Facililty (UQBF)   - Petawatt CPA Ti:sapphire Laser System   - Interaction chambers for energetic particles and X-ray laser generations</vt:lpstr>
      <vt:lpstr>Brief Review on UQBF Project</vt:lpstr>
      <vt:lpstr>Floor Plan of Research Building</vt:lpstr>
      <vt:lpstr>In the Laboratories, we have</vt:lpstr>
      <vt:lpstr>Optical Layout of PW CPA Ti:sapphire Laser</vt:lpstr>
      <vt:lpstr>UQBF – 100TW</vt:lpstr>
      <vt:lpstr>Slide 8</vt:lpstr>
      <vt:lpstr>Slide 9</vt:lpstr>
      <vt:lpstr>Slide 10</vt:lpstr>
      <vt:lpstr>Optical Layout of PW CPA Ti:sapphire Laser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apri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wshin</dc:creator>
  <cp:lastModifiedBy>Tae Moon Jeong</cp:lastModifiedBy>
  <cp:revision>693</cp:revision>
  <dcterms:created xsi:type="dcterms:W3CDTF">2007-10-17T07:09:27Z</dcterms:created>
  <dcterms:modified xsi:type="dcterms:W3CDTF">2010-10-01T13:06:45Z</dcterms:modified>
</cp:coreProperties>
</file>