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8" r:id="rId2"/>
    <p:sldId id="327" r:id="rId3"/>
    <p:sldId id="274" r:id="rId4"/>
    <p:sldId id="337" r:id="rId5"/>
    <p:sldId id="338" r:id="rId6"/>
    <p:sldId id="336" r:id="rId7"/>
    <p:sldId id="339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296" r:id="rId19"/>
    <p:sldId id="352" r:id="rId20"/>
    <p:sldId id="353" r:id="rId21"/>
    <p:sldId id="340" r:id="rId22"/>
    <p:sldId id="312" r:id="rId23"/>
  </p:sldIdLst>
  <p:sldSz cx="10058400" cy="7543800"/>
  <p:notesSz cx="6858000" cy="9144000"/>
  <p:defaultTextStyle>
    <a:defPPr>
      <a:defRPr lang="en-US"/>
    </a:defPPr>
    <a:lvl1pPr marL="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292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584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876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168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1460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1752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044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23360" algn="l" defTabSz="5029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CCFF"/>
    <a:srgbClr val="FFFFFF"/>
    <a:srgbClr val="FFFCC0"/>
    <a:srgbClr val="FFFBCD"/>
    <a:srgbClr val="000000"/>
    <a:srgbClr val="C2D0E2"/>
    <a:srgbClr val="8A343D"/>
    <a:srgbClr val="9D333E"/>
    <a:srgbClr val="B2541A"/>
    <a:srgbClr val="F0DDD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 autoAdjust="0"/>
    <p:restoredTop sz="86410" autoAdjust="0"/>
  </p:normalViewPr>
  <p:slideViewPr>
    <p:cSldViewPr snapToGrid="0">
      <p:cViewPr>
        <p:scale>
          <a:sx n="90" d="100"/>
          <a:sy n="90" d="100"/>
        </p:scale>
        <p:origin x="390" y="108"/>
      </p:cViewPr>
      <p:guideLst>
        <p:guide orient="horz" pos="1925"/>
        <p:guide orient="horz" pos="2888"/>
        <p:guide pos="3168"/>
        <p:guide pos="3688"/>
        <p:guide pos="147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98F28-82E4-2E46-9E64-DBCA968FCC09}" type="datetime1">
              <a:rPr lang="en-US" smtClean="0"/>
              <a:pPr/>
              <a:t>9/29/2010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1E2B-2A28-384E-AD31-B3355F57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5FDCEBFF-93E3-0141-B30C-0814CEE2E2B1}" type="datetime1">
              <a:rPr lang="en-US" smtClean="0"/>
              <a:pPr/>
              <a:t>9/29/2010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206BB555-FBC0-CF49-905F-8961F2D434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02920" rtl="0" eaLnBrk="1" latinLnBrk="0" hangingPunct="1">
      <a:defRPr sz="1300" kern="1200">
        <a:solidFill>
          <a:schemeClr val="tx1"/>
        </a:solidFill>
        <a:latin typeface="Arial"/>
        <a:ea typeface="+mn-ea"/>
        <a:cs typeface="+mn-cs"/>
      </a:defRPr>
    </a:lvl1pPr>
    <a:lvl2pPr marL="502920" algn="l" defTabSz="502920" rtl="0" eaLnBrk="1" latinLnBrk="0" hangingPunct="1">
      <a:defRPr sz="1300" kern="1200">
        <a:solidFill>
          <a:schemeClr val="tx1"/>
        </a:solidFill>
        <a:latin typeface="Arial"/>
        <a:ea typeface="+mn-ea"/>
        <a:cs typeface="+mn-cs"/>
      </a:defRPr>
    </a:lvl2pPr>
    <a:lvl3pPr marL="1005840" algn="l" defTabSz="502920" rtl="0" eaLnBrk="1" latinLnBrk="0" hangingPunct="1">
      <a:defRPr sz="1300" kern="1200">
        <a:solidFill>
          <a:schemeClr val="tx1"/>
        </a:solidFill>
        <a:latin typeface="Arial"/>
        <a:ea typeface="+mn-ea"/>
        <a:cs typeface="+mn-cs"/>
      </a:defRPr>
    </a:lvl3pPr>
    <a:lvl4pPr marL="1508760" algn="l" defTabSz="502920" rtl="0" eaLnBrk="1" latinLnBrk="0" hangingPunct="1">
      <a:defRPr sz="1300" kern="1200">
        <a:solidFill>
          <a:schemeClr val="tx1"/>
        </a:solidFill>
        <a:latin typeface="Arial"/>
        <a:ea typeface="+mn-ea"/>
        <a:cs typeface="+mn-cs"/>
      </a:defRPr>
    </a:lvl4pPr>
    <a:lvl5pPr marL="2011680" algn="l" defTabSz="502920" rtl="0" eaLnBrk="1" latinLnBrk="0" hangingPunct="1">
      <a:defRPr sz="1300" kern="1200">
        <a:solidFill>
          <a:schemeClr val="tx1"/>
        </a:solidFill>
        <a:latin typeface="Arial"/>
        <a:ea typeface="+mn-ea"/>
        <a:cs typeface="+mn-cs"/>
      </a:defRPr>
    </a:lvl5pPr>
    <a:lvl6pPr marL="251460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1752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044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2336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3238" y="2870200"/>
            <a:ext cx="9051925" cy="990600"/>
          </a:xfrm>
          <a:prstGeom prst="rect">
            <a:avLst/>
          </a:prstGeom>
          <a:effectLst>
            <a:outerShdw blurRad="38100" dist="38100" dir="2700000">
              <a:srgbClr val="000000">
                <a:alpha val="35000"/>
              </a:srgbClr>
            </a:outerShdw>
          </a:effectLst>
        </p:spPr>
        <p:txBody>
          <a:bodyPr vert="horz" anchor="t"/>
          <a:lstStyle>
            <a:lvl1pPr algn="ctr"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680" y="304146"/>
            <a:ext cx="7721600" cy="7747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35909" y="1558819"/>
            <a:ext cx="7603291" cy="5223247"/>
          </a:xfrm>
          <a:prstGeom prst="rect">
            <a:avLst/>
          </a:prstGeom>
        </p:spPr>
        <p:txBody>
          <a:bodyPr/>
          <a:lstStyle>
            <a:lvl1pPr marL="169863" indent="-169863">
              <a:defRPr sz="1800" b="1" i="0">
                <a:latin typeface="Arial"/>
                <a:cs typeface="Arial"/>
              </a:defRPr>
            </a:lvl1pPr>
            <a:lvl2pPr marL="713232" indent="-310896">
              <a:spcBef>
                <a:spcPts val="300"/>
              </a:spcBef>
              <a:buFont typeface="Arial"/>
              <a:buChar char="—"/>
              <a:defRPr sz="1800" b="1" i="0">
                <a:latin typeface="Arial"/>
                <a:cs typeface="Arial"/>
              </a:defRPr>
            </a:lvl2pPr>
            <a:lvl3pPr marL="1170432">
              <a:buFont typeface="Lucida Grande"/>
              <a:buChar char="–"/>
              <a:defRPr sz="1800" b="1" i="0">
                <a:latin typeface="Arial"/>
                <a:cs typeface="Arial"/>
              </a:defRPr>
            </a:lvl3pPr>
            <a:lvl4pPr>
              <a:defRPr sz="1800" b="1" i="0">
                <a:latin typeface="Arial"/>
                <a:cs typeface="Arial"/>
              </a:defRPr>
            </a:lvl4pPr>
            <a:lvl5pPr>
              <a:buNone/>
              <a:defRPr sz="18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ICUIL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lum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680" y="304146"/>
            <a:ext cx="7721600" cy="7747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35909" y="1558819"/>
            <a:ext cx="4199691" cy="5223247"/>
          </a:xfrm>
          <a:prstGeom prst="rect">
            <a:avLst/>
          </a:prstGeom>
        </p:spPr>
        <p:txBody>
          <a:bodyPr/>
          <a:lstStyle>
            <a:lvl1pPr marL="169863" indent="-169863">
              <a:defRPr sz="1800" b="1" i="0">
                <a:latin typeface="Arial"/>
                <a:cs typeface="Arial"/>
              </a:defRPr>
            </a:lvl1pPr>
            <a:lvl2pPr marL="713232" indent="-310896">
              <a:spcBef>
                <a:spcPts val="300"/>
              </a:spcBef>
              <a:buFont typeface="Arial"/>
              <a:buChar char="—"/>
              <a:defRPr sz="1800" b="1" i="0">
                <a:latin typeface="Arial"/>
                <a:cs typeface="Arial"/>
              </a:defRPr>
            </a:lvl2pPr>
            <a:lvl3pPr marL="1170432">
              <a:buFont typeface="Lucida Grande"/>
              <a:buChar char="–"/>
              <a:defRPr sz="1800" b="1" i="0">
                <a:latin typeface="Arial"/>
                <a:cs typeface="Arial"/>
              </a:defRPr>
            </a:lvl3pPr>
            <a:lvl4pPr>
              <a:defRPr sz="1800" b="1" i="0">
                <a:latin typeface="Arial"/>
                <a:cs typeface="Arial"/>
              </a:defRPr>
            </a:lvl4pPr>
            <a:lvl5pPr>
              <a:buNone/>
              <a:defRPr sz="18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PS&amp;A Review, May 11-12, 2009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NIF-0510-18909s2.ppt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Text Box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680" y="304146"/>
            <a:ext cx="7721600" cy="7747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ICUIL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PS&amp;A Review, May 11-12, 2009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NIF-0510-18909s2.ppt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White Bkg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PS&amp;A Review, May 11-12, 2009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  <a:effectLst>
            <a:outerShdw blurRad="25400" dist="12700" dir="2700000">
              <a:srgbClr val="000000">
                <a:alpha val="75000"/>
              </a:srgbClr>
            </a:outerShdw>
          </a:effectLst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NIF-0510-18909s2.ppt </a:t>
            </a:r>
            <a:endParaRPr lang="en-US" dirty="0"/>
          </a:p>
        </p:txBody>
      </p:sp>
      <p:pic>
        <p:nvPicPr>
          <p:cNvPr id="7" name="Picture 6" descr="NIF Full Bleed-01.jpg"/>
          <p:cNvPicPr>
            <a:picLocks noChangeAspect="1"/>
          </p:cNvPicPr>
          <p:nvPr userDrawn="1"/>
        </p:nvPicPr>
        <p:blipFill>
          <a:blip r:embed="rId2"/>
          <a:srcRect l="83923" b="88323"/>
          <a:stretch>
            <a:fillRect/>
          </a:stretch>
        </p:blipFill>
        <p:spPr>
          <a:xfrm>
            <a:off x="8441267" y="0"/>
            <a:ext cx="1617133" cy="880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C Screen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0" y="7303770"/>
            <a:ext cx="234696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800" b="1" i="0" kern="1200" smtClean="0">
                <a:solidFill>
                  <a:srgbClr val="21578A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6620" y="7303770"/>
            <a:ext cx="318516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800" b="1" i="0" kern="1200" dirty="0" smtClean="0">
                <a:solidFill>
                  <a:srgbClr val="21578A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ICUIL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86899" y="7298452"/>
            <a:ext cx="228602" cy="12311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ctr">
              <a:defRPr sz="800" b="1" i="0">
                <a:solidFill>
                  <a:srgbClr val="DEE6ED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76765"/>
            <a:ext cx="7814733" cy="7747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39516" y="1532467"/>
            <a:ext cx="8247383" cy="5223247"/>
          </a:xfrm>
          <a:prstGeom prst="rect">
            <a:avLst/>
          </a:prstGeom>
        </p:spPr>
        <p:txBody>
          <a:bodyPr/>
          <a:lstStyle>
            <a:lvl1pPr marL="169863" indent="-169863">
              <a:defRPr sz="1800" b="1" i="0">
                <a:latin typeface="Arial"/>
                <a:cs typeface="Arial"/>
              </a:defRPr>
            </a:lvl1pPr>
            <a:lvl2pPr marL="713232" indent="-310896">
              <a:spcBef>
                <a:spcPts val="300"/>
              </a:spcBef>
              <a:buFont typeface="Arial"/>
              <a:buChar char="—"/>
              <a:defRPr sz="1800" b="1" i="0">
                <a:latin typeface="Arial"/>
                <a:cs typeface="Arial"/>
              </a:defRPr>
            </a:lvl2pPr>
            <a:lvl3pPr marL="1170432">
              <a:buFont typeface="Lucida Grande"/>
              <a:buChar char="–"/>
              <a:defRPr sz="1800" b="1" i="0">
                <a:latin typeface="Arial"/>
                <a:cs typeface="Arial"/>
              </a:defRPr>
            </a:lvl3pPr>
            <a:lvl4pPr>
              <a:defRPr sz="1800" b="1" i="0">
                <a:latin typeface="Arial"/>
                <a:cs typeface="Arial"/>
              </a:defRPr>
            </a:lvl4pPr>
            <a:lvl5pPr>
              <a:buNone/>
              <a:defRPr sz="1800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2836" y="7338118"/>
            <a:ext cx="31851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ctr" defTabSz="502920" rtl="0" eaLnBrk="1" latinLnBrk="0" hangingPunct="1">
              <a:defRPr lang="en-US" sz="700" b="1" i="0" kern="1200" dirty="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PS&amp;A Review, May 11-12, 2009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15357" y="7339950"/>
            <a:ext cx="228602" cy="10772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7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224082" y="7339653"/>
            <a:ext cx="2346960" cy="1077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502920" rtl="0" eaLnBrk="1" latinLnBrk="0" hangingPunct="1">
              <a:defRPr lang="en-US" sz="700" b="1" i="0" kern="1200" smtClean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smtClean="0"/>
              <a:t>NIF-0510-18909s2.ppt 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4" r:id="rId3"/>
    <p:sldLayoutId id="2147483653" r:id="rId4"/>
    <p:sldLayoutId id="2147483652" r:id="rId5"/>
    <p:sldLayoutId id="2147483655" r:id="rId6"/>
    <p:sldLayoutId id="2147483651" r:id="rId7"/>
    <p:sldLayoutId id="2147483657" r:id="rId8"/>
  </p:sldLayoutIdLst>
  <p:timing>
    <p:tnLst>
      <p:par>
        <p:cTn id="1" dur="indefinite" restart="never" nodeType="tmRoot"/>
      </p:par>
    </p:tnLst>
  </p:timing>
  <p:hf hdr="0"/>
  <p:txStyles>
    <p:titleStyle>
      <a:lvl1pPr algn="ctr" defTabSz="50292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90" indent="-377190" algn="l" defTabSz="502920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defTabSz="502920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50292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50292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50292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Publications\ICUIL%202010\B351_15sec.avi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10" Type="http://schemas.openxmlformats.org/officeDocument/2006/relationships/image" Target="../media/image17.wmf"/><Relationship Id="rId4" Type="http://schemas.openxmlformats.org/officeDocument/2006/relationships/image" Target="../media/image11.wmf"/><Relationship Id="rId9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tiff"/><Relationship Id="rId7" Type="http://schemas.openxmlformats.org/officeDocument/2006/relationships/image" Target="../media/image2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of the Fast Ignition Drive Optics upgrade to the ARC beamline on NIF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4800" y="4102557"/>
            <a:ext cx="7175500" cy="2369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ICUIL 2010 </a:t>
            </a:r>
            <a:br>
              <a:rPr lang="en-US" sz="2400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September 30, 2010</a:t>
            </a:r>
          </a:p>
          <a:p>
            <a:pPr algn="ctr"/>
            <a:endParaRPr lang="en-US" b="1" dirty="0" smtClean="0">
              <a:latin typeface="Arial"/>
              <a:cs typeface="Arial"/>
            </a:endParaRPr>
          </a:p>
          <a:p>
            <a:pPr algn="ctr"/>
            <a:r>
              <a:rPr lang="en-US" b="1" u="sng" dirty="0" smtClean="0">
                <a:latin typeface="Arial"/>
                <a:cs typeface="Arial"/>
              </a:rPr>
              <a:t>Doug </a:t>
            </a:r>
            <a:r>
              <a:rPr lang="en-US" b="1" u="sng" dirty="0" smtClean="0">
                <a:latin typeface="Arial"/>
                <a:cs typeface="Arial"/>
              </a:rPr>
              <a:t>Homoelle</a:t>
            </a:r>
            <a:r>
              <a:rPr lang="en-US" b="1" dirty="0" smtClean="0">
                <a:latin typeface="Arial"/>
                <a:cs typeface="Arial"/>
              </a:rPr>
              <a:t>, M. Rushford, N. Wong, P. K. Patel,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M. H. Key, A. Kemp, L. </a:t>
            </a:r>
            <a:r>
              <a:rPr lang="en-US" b="1" dirty="0" err="1" smtClean="0">
                <a:latin typeface="Arial"/>
                <a:cs typeface="Arial"/>
              </a:rPr>
              <a:t>Divol</a:t>
            </a:r>
            <a:r>
              <a:rPr lang="en-US" b="1" dirty="0" smtClean="0">
                <a:latin typeface="Arial"/>
                <a:cs typeface="Arial"/>
              </a:rPr>
              <a:t>, T. Schindler, K. McCandless, C. </a:t>
            </a:r>
            <a:r>
              <a:rPr lang="en-US" b="1" dirty="0" err="1" smtClean="0">
                <a:latin typeface="Arial"/>
                <a:cs typeface="Arial"/>
              </a:rPr>
              <a:t>Widmayer</a:t>
            </a:r>
            <a:r>
              <a:rPr lang="en-US" b="1" dirty="0" smtClean="0">
                <a:latin typeface="Arial"/>
                <a:cs typeface="Arial"/>
              </a:rPr>
              <a:t>, S. </a:t>
            </a:r>
            <a:r>
              <a:rPr lang="en-US" b="1" dirty="0" err="1" smtClean="0">
                <a:latin typeface="Arial"/>
                <a:cs typeface="Arial"/>
              </a:rPr>
              <a:t>Fochs</a:t>
            </a:r>
            <a:r>
              <a:rPr lang="en-US" b="1" dirty="0" smtClean="0">
                <a:latin typeface="Arial"/>
                <a:cs typeface="Arial"/>
              </a:rPr>
              <a:t>, J. Heebner, T. Budge, M. Bowers</a:t>
            </a:r>
            <a:endParaRPr lang="en-US" b="1" dirty="0" smtClean="0"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wavefront error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Static aberrations in manufactured optics</a:t>
            </a:r>
          </a:p>
          <a:p>
            <a:pPr lvl="1"/>
            <a:r>
              <a:rPr lang="en-US" dirty="0" smtClean="0"/>
              <a:t>Mirrors, lenses, laser slabs</a:t>
            </a:r>
          </a:p>
          <a:p>
            <a:pPr lvl="1"/>
            <a:r>
              <a:rPr lang="en-US" dirty="0" smtClean="0"/>
              <a:t>Measured before installation on NIF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Turbulence in the beamline atmosphere	</a:t>
            </a:r>
          </a:p>
          <a:p>
            <a:pPr lvl="1"/>
            <a:r>
              <a:rPr lang="en-US" dirty="0" smtClean="0"/>
              <a:t>Residual heat from previous shots, changing building temperature, tour lights, etc.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Prompt aberration from flashlamp heating of the laser slabs in the </a:t>
            </a:r>
            <a:r>
              <a:rPr lang="en-US" dirty="0" err="1" smtClean="0"/>
              <a:t>Multipass</a:t>
            </a:r>
            <a:r>
              <a:rPr lang="en-US" dirty="0" smtClean="0"/>
              <a:t> Amp (MPA), Main Amp (MA) and Power Amp (PA)</a:t>
            </a:r>
          </a:p>
          <a:p>
            <a:pPr lvl="1"/>
            <a:r>
              <a:rPr lang="en-US" dirty="0" smtClean="0"/>
              <a:t>Time scale &lt; 500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Atmosphere-induced aberrations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Wavefront data of ISP-OSP path at 15-Hz with OSP wavefront sensor for 1 minute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ICUIL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BeamLine_isp_to_osp_jitt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8004"/>
            <a:ext cx="10058400" cy="290779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77334" y="2302933"/>
            <a:ext cx="6773333" cy="3837517"/>
            <a:chOff x="677334" y="2302933"/>
            <a:chExt cx="6773333" cy="3837517"/>
          </a:xfrm>
        </p:grpSpPr>
        <p:grpSp>
          <p:nvGrpSpPr>
            <p:cNvPr id="11" name="Group 10"/>
            <p:cNvGrpSpPr/>
            <p:nvPr/>
          </p:nvGrpSpPr>
          <p:grpSpPr>
            <a:xfrm>
              <a:off x="677334" y="2540000"/>
              <a:ext cx="6773333" cy="3600450"/>
              <a:chOff x="-118533" y="2607734"/>
              <a:chExt cx="6773333" cy="3600450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854200" y="2607734"/>
                <a:ext cx="4800600" cy="3600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-118533" y="3920067"/>
                <a:ext cx="17526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B351 Pixel:</a:t>
                </a:r>
              </a:p>
              <a:p>
                <a:r>
                  <a:rPr lang="en-US" b="1" dirty="0" smtClean="0"/>
                  <a:t>X = -0.77 mm Y = -0.67 mm</a:t>
                </a:r>
                <a:endParaRPr lang="en-US" b="1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021667" y="2302933"/>
              <a:ext cx="2249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Single Pixel Data</a:t>
              </a:r>
              <a:endParaRPr lang="en-US" b="1" dirty="0"/>
            </a:p>
          </p:txBody>
        </p:sp>
      </p:grpSp>
      <p:pic>
        <p:nvPicPr>
          <p:cNvPr id="15" name="B351_15sec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83465" y="2292645"/>
            <a:ext cx="533400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Turbulence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09" y="1287886"/>
            <a:ext cx="7603291" cy="735648"/>
          </a:xfrm>
        </p:spPr>
        <p:txBody>
          <a:bodyPr/>
          <a:lstStyle/>
          <a:p>
            <a:pPr marL="155575" lvl="0" indent="-155575" defTabSz="738188" eaLnBrk="0" fontAlgn="base" hangingPunct="0">
              <a:lnSpc>
                <a:spcPts val="215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Arial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+mn-cs"/>
              </a:rPr>
              <a:t>We wish to determine the time period over which the turbulence aberration may be considered static</a:t>
            </a:r>
          </a:p>
          <a:p>
            <a:pPr marL="155575" lvl="0" indent="-155575" defTabSz="738188" eaLnBrk="0" fontAlgn="base" hangingPunct="0">
              <a:lnSpc>
                <a:spcPts val="215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Arial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+mn-cs"/>
              </a:rPr>
              <a:t>Take difference in wavefront values </a:t>
            </a:r>
            <a:r>
              <a:rPr lang="en-US" kern="0" dirty="0" smtClean="0">
                <a:solidFill>
                  <a:srgbClr val="000000"/>
                </a:solidFill>
                <a:latin typeface="Symbol" pitchFamily="18" charset="2"/>
                <a:cs typeface="+mn-cs"/>
              </a:rPr>
              <a:t>D</a:t>
            </a:r>
            <a:r>
              <a:rPr lang="en-US" kern="0" baseline="-25000" dirty="0" smtClean="0">
                <a:solidFill>
                  <a:srgbClr val="000000"/>
                </a:solidFill>
                <a:cs typeface="+mn-cs"/>
              </a:rPr>
              <a:t>WF</a:t>
            </a:r>
            <a:r>
              <a:rPr lang="en-US" kern="0" dirty="0" smtClean="0">
                <a:solidFill>
                  <a:srgbClr val="000000"/>
                </a:solidFill>
                <a:cs typeface="+mn-cs"/>
              </a:rPr>
              <a:t> for different times </a:t>
            </a:r>
            <a:r>
              <a:rPr lang="en-US" kern="0" dirty="0" err="1" smtClean="0">
                <a:solidFill>
                  <a:srgbClr val="000000"/>
                </a:solidFill>
                <a:latin typeface="Symbol" pitchFamily="18" charset="2"/>
                <a:cs typeface="+mn-cs"/>
              </a:rPr>
              <a:t>D</a:t>
            </a:r>
            <a:r>
              <a:rPr lang="en-US" kern="0" dirty="0" err="1" smtClean="0">
                <a:solidFill>
                  <a:srgbClr val="000000"/>
                </a:solidFill>
                <a:cs typeface="+mn-cs"/>
              </a:rPr>
              <a:t>t</a:t>
            </a:r>
            <a:r>
              <a:rPr lang="en-US" kern="0" dirty="0" smtClean="0">
                <a:solidFill>
                  <a:srgbClr val="000000"/>
                </a:solidFill>
                <a:cs typeface="+mn-cs"/>
              </a:rPr>
              <a:t> between frames</a:t>
            </a:r>
          </a:p>
          <a:p>
            <a:pPr marL="155575" lvl="0" indent="-155575" defTabSz="738188" eaLnBrk="0" fontAlgn="base" hangingPunct="0">
              <a:lnSpc>
                <a:spcPts val="215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Arial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+mn-cs"/>
              </a:rPr>
              <a:t>Average of this difference + 3*std dev: 99% of time </a:t>
            </a:r>
            <a:r>
              <a:rPr lang="en-US" kern="0" dirty="0" smtClean="0">
                <a:solidFill>
                  <a:srgbClr val="000000"/>
                </a:solidFill>
                <a:latin typeface="Symbol" pitchFamily="18" charset="2"/>
                <a:cs typeface="+mn-cs"/>
              </a:rPr>
              <a:t>D</a:t>
            </a:r>
            <a:r>
              <a:rPr lang="en-US" kern="0" baseline="-25000" dirty="0" smtClean="0">
                <a:solidFill>
                  <a:srgbClr val="000000"/>
                </a:solidFill>
                <a:latin typeface="+mn-lt"/>
                <a:cs typeface="+mn-cs"/>
              </a:rPr>
              <a:t>WF</a:t>
            </a:r>
            <a:r>
              <a:rPr lang="en-US" kern="0" dirty="0" smtClean="0">
                <a:solidFill>
                  <a:srgbClr val="000000"/>
                </a:solidFill>
                <a:cs typeface="+mn-cs"/>
              </a:rPr>
              <a:t> will be less than this value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ICUIL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31933" y="4851399"/>
            <a:ext cx="3200400" cy="400110"/>
          </a:xfrm>
          <a:prstGeom prst="rect">
            <a:avLst/>
          </a:prstGeom>
          <a:solidFill>
            <a:srgbClr val="FFFCC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baseline="-25000" dirty="0" smtClean="0"/>
              <a:t>WF</a:t>
            </a:r>
            <a:r>
              <a:rPr lang="en-US" b="1" dirty="0" smtClean="0"/>
              <a:t> &lt;</a:t>
            </a:r>
            <a:r>
              <a:rPr lang="en-US" b="1" dirty="0" smtClean="0">
                <a:latin typeface="Symbol" pitchFamily="18" charset="2"/>
              </a:rPr>
              <a:t>l</a:t>
            </a:r>
            <a:r>
              <a:rPr lang="en-US" b="1" dirty="0" smtClean="0"/>
              <a:t>/50 for </a:t>
            </a:r>
            <a:r>
              <a:rPr lang="en-US" b="1" dirty="0" err="1" smtClean="0">
                <a:latin typeface="Symbol" pitchFamily="18" charset="2"/>
              </a:rPr>
              <a:t>D</a:t>
            </a:r>
            <a:r>
              <a:rPr lang="en-US" b="1" dirty="0" err="1" smtClean="0"/>
              <a:t>t</a:t>
            </a:r>
            <a:r>
              <a:rPr lang="en-US" b="1" dirty="0" smtClean="0"/>
              <a:t> &lt; 0.1 sec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43828" y="3539068"/>
            <a:ext cx="3912838" cy="3657600"/>
            <a:chOff x="693028" y="3454401"/>
            <a:chExt cx="3912838" cy="3657600"/>
          </a:xfrm>
        </p:grpSpPr>
        <p:sp>
          <p:nvSpPr>
            <p:cNvPr id="10" name="Rectangle 9"/>
            <p:cNvSpPr/>
            <p:nvPr/>
          </p:nvSpPr>
          <p:spPr>
            <a:xfrm>
              <a:off x="693028" y="4051663"/>
              <a:ext cx="3912838" cy="3060338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3028" y="3454401"/>
              <a:ext cx="3912837" cy="602631"/>
            </a:xfrm>
            <a:prstGeom prst="rect">
              <a:avLst/>
            </a:prstGeom>
            <a:solidFill>
              <a:srgbClr val="FFFCBF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kern="0" dirty="0" smtClean="0">
                  <a:latin typeface="Calibri"/>
                </a:rPr>
                <a:t>3</a:t>
              </a:r>
              <a:r>
                <a:rPr lang="en-US" sz="1800" b="1" kern="0" dirty="0" smtClean="0">
                  <a:latin typeface="Symbol" pitchFamily="18" charset="2"/>
                </a:rPr>
                <a:t>s</a:t>
              </a:r>
              <a:r>
                <a:rPr lang="en-US" sz="1800" b="1" kern="0" dirty="0" smtClean="0">
                  <a:latin typeface="Calibri"/>
                </a:rPr>
                <a:t> Wavefront Variation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kern="0" dirty="0" smtClean="0">
                  <a:latin typeface="Calibri"/>
                </a:rPr>
                <a:t>20x20 Central Pixels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726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08377" y="4106334"/>
              <a:ext cx="3846689" cy="2885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5452531" y="5816599"/>
            <a:ext cx="3962401" cy="707886"/>
          </a:xfrm>
          <a:prstGeom prst="rect">
            <a:avLst/>
          </a:prstGeom>
          <a:solidFill>
            <a:srgbClr val="FFFCC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Reminder: FIDO requirement is WFE &lt;</a:t>
            </a:r>
            <a:r>
              <a:rPr lang="en-US" b="1" dirty="0" smtClean="0">
                <a:latin typeface="Symbol" pitchFamily="18" charset="2"/>
              </a:rPr>
              <a:t> l</a:t>
            </a:r>
            <a:r>
              <a:rPr lang="en-US" b="1" dirty="0" smtClean="0"/>
              <a:t>/10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Prompt Aberrations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Prompt aberrations are induced by the heat deposited to the laser slabs when the </a:t>
            </a:r>
            <a:r>
              <a:rPr lang="en-US" dirty="0" err="1" smtClean="0"/>
              <a:t>flashlamps</a:t>
            </a:r>
            <a:r>
              <a:rPr lang="en-US" dirty="0" smtClean="0"/>
              <a:t> are fired &lt;500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r>
              <a:rPr lang="en-US" dirty="0" smtClean="0"/>
              <a:t> before shot</a:t>
            </a:r>
          </a:p>
          <a:p>
            <a:pPr lvl="1"/>
            <a:r>
              <a:rPr lang="en-US" dirty="0" smtClean="0"/>
              <a:t>Occur in both the MA and PA and the MPA</a:t>
            </a:r>
          </a:p>
          <a:p>
            <a:pPr lvl="1"/>
            <a:r>
              <a:rPr lang="en-US" dirty="0" smtClean="0"/>
              <a:t>Expected that full aberration present &lt; 10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r>
              <a:rPr lang="en-US" dirty="0" smtClean="0"/>
              <a:t> before shot</a:t>
            </a:r>
          </a:p>
          <a:p>
            <a:r>
              <a:rPr lang="en-US" dirty="0" smtClean="0"/>
              <a:t>No adaptive optics hardware can operate this quickly</a:t>
            </a:r>
          </a:p>
          <a:p>
            <a:r>
              <a:rPr lang="en-US" dirty="0" smtClean="0"/>
              <a:t>If prompt aberration is repeatable (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baseline="-25000" dirty="0" smtClean="0"/>
              <a:t>WF</a:t>
            </a:r>
            <a:r>
              <a:rPr lang="en-US" dirty="0" smtClean="0"/>
              <a:t>&lt;&lt;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/10), we could possibly apply a static offset to correct for it</a:t>
            </a:r>
          </a:p>
          <a:p>
            <a:r>
              <a:rPr lang="en-US" dirty="0" smtClean="0"/>
              <a:t>Experiment: Measure repeatability of prompt-only aberration on NIF by firing 2 pulses 100 </a:t>
            </a:r>
            <a:r>
              <a:rPr lang="en-US" dirty="0" err="1" smtClean="0"/>
              <a:t>msec</a:t>
            </a:r>
            <a:r>
              <a:rPr lang="en-US" dirty="0" smtClean="0"/>
              <a:t> apart</a:t>
            </a:r>
          </a:p>
          <a:p>
            <a:pPr lvl="1"/>
            <a:r>
              <a:rPr lang="en-US" dirty="0" smtClean="0"/>
              <a:t>First pulse fired 100 ms before main system shot</a:t>
            </a:r>
          </a:p>
          <a:p>
            <a:pPr lvl="2"/>
            <a:r>
              <a:rPr lang="en-US" dirty="0" smtClean="0"/>
              <a:t>used to measure all the static aberrations up to OSP</a:t>
            </a:r>
          </a:p>
          <a:p>
            <a:pPr lvl="2"/>
            <a:r>
              <a:rPr lang="en-US" dirty="0" smtClean="0"/>
              <a:t>atmosphere is “static” on this time scale</a:t>
            </a:r>
          </a:p>
          <a:p>
            <a:pPr lvl="2"/>
            <a:r>
              <a:rPr lang="en-US" dirty="0" smtClean="0"/>
              <a:t>pulse experiences no gain</a:t>
            </a:r>
          </a:p>
          <a:p>
            <a:pPr lvl="1"/>
            <a:r>
              <a:rPr lang="en-US" dirty="0" smtClean="0"/>
              <a:t>Second pulse fired to coincide with peak of gain curve</a:t>
            </a:r>
          </a:p>
          <a:p>
            <a:pPr lvl="2"/>
            <a:r>
              <a:rPr lang="en-US" dirty="0" smtClean="0"/>
              <a:t>used to measure all the static aberrations plus the prompt aberration at the peak of the gain curve</a:t>
            </a:r>
          </a:p>
          <a:p>
            <a:pPr lvl="1"/>
            <a:r>
              <a:rPr lang="en-US" dirty="0" smtClean="0"/>
              <a:t>The difference in the measured </a:t>
            </a:r>
            <a:r>
              <a:rPr lang="en-US" dirty="0" err="1" smtClean="0"/>
              <a:t>wavefronts</a:t>
            </a:r>
            <a:r>
              <a:rPr lang="en-US" dirty="0" smtClean="0"/>
              <a:t> yields prompt-only aberration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ICUIL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NIF Prompt Aberration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842" y="1160885"/>
            <a:ext cx="8348358" cy="5223247"/>
          </a:xfrm>
        </p:spPr>
        <p:txBody>
          <a:bodyPr/>
          <a:lstStyle/>
          <a:p>
            <a:r>
              <a:rPr lang="en-US" dirty="0" smtClean="0"/>
              <a:t>Many changes must be made to the standard NIF operating procedure to make this happen</a:t>
            </a:r>
          </a:p>
          <a:p>
            <a:pPr lvl="1"/>
            <a:r>
              <a:rPr lang="en-US" dirty="0" err="1" smtClean="0"/>
              <a:t>Regen</a:t>
            </a:r>
            <a:r>
              <a:rPr lang="en-US" dirty="0" smtClean="0"/>
              <a:t> laser must be double-pulsed</a:t>
            </a:r>
          </a:p>
          <a:p>
            <a:pPr lvl="2"/>
            <a:r>
              <a:rPr lang="en-US" dirty="0" smtClean="0"/>
              <a:t>special triggering required for laser diode and </a:t>
            </a:r>
            <a:r>
              <a:rPr lang="en-US" dirty="0" err="1" smtClean="0"/>
              <a:t>Pockel’s</a:t>
            </a:r>
            <a:r>
              <a:rPr lang="en-US" dirty="0" smtClean="0"/>
              <a:t> Cells</a:t>
            </a:r>
          </a:p>
          <a:p>
            <a:pPr lvl="1"/>
            <a:r>
              <a:rPr lang="en-US" dirty="0" smtClean="0"/>
              <a:t>Main amplifier must be aligned in two-pass mode </a:t>
            </a:r>
          </a:p>
          <a:p>
            <a:pPr lvl="2"/>
            <a:r>
              <a:rPr lang="en-US" dirty="0" smtClean="0"/>
              <a:t>PEPC will not allow two pulses 100 ms apart through the system in 4-pass mode</a:t>
            </a:r>
          </a:p>
          <a:p>
            <a:pPr lvl="1"/>
            <a:r>
              <a:rPr lang="en-US" dirty="0" smtClean="0"/>
              <a:t>Must have special data collection hardware and software to acquire wavefront images at maximum rate</a:t>
            </a:r>
          </a:p>
          <a:p>
            <a:pPr lvl="1"/>
            <a:r>
              <a:rPr lang="en-US" dirty="0" smtClean="0"/>
              <a:t>Must have a specially tailored pulse to balance energy of the two pulses at the wavefront sensor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ICUIL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4426829" y="4919134"/>
            <a:ext cx="5377572" cy="2243502"/>
            <a:chOff x="4426829" y="4919134"/>
            <a:chExt cx="5377572" cy="2243502"/>
          </a:xfrm>
        </p:grpSpPr>
        <p:sp>
          <p:nvSpPr>
            <p:cNvPr id="14" name="TextBox 13"/>
            <p:cNvSpPr txBox="1"/>
            <p:nvPr/>
          </p:nvSpPr>
          <p:spPr>
            <a:xfrm>
              <a:off x="6530751" y="6854859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100 ms</a:t>
              </a:r>
              <a:endParaRPr lang="en-US" sz="1400" b="1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426829" y="4919134"/>
              <a:ext cx="5377572" cy="2192868"/>
              <a:chOff x="743828" y="5003800"/>
              <a:chExt cx="5377572" cy="2192868"/>
            </a:xfrm>
          </p:grpSpPr>
          <p:pic>
            <p:nvPicPr>
              <p:cNvPr id="8" name="Picture 7" descr="rege_impulse.tif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78136" y="5571067"/>
                <a:ext cx="4958368" cy="1116863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688662" y="5739802"/>
                <a:ext cx="1974771" cy="301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  <a:buSzPct val="85000"/>
                  <a:buFont typeface="Wingdings" pitchFamily="-107" charset="2"/>
                  <a:buNone/>
                </a:pPr>
                <a:r>
                  <a:rPr lang="en-US" sz="1600" b="1" dirty="0" smtClean="0">
                    <a:solidFill>
                      <a:srgbClr val="000000"/>
                    </a:solidFill>
                    <a:latin typeface="Arial" charset="0"/>
                    <a:ea typeface="+mn-ea"/>
                  </a:rPr>
                  <a:t>MA/PA Gain Curve</a:t>
                </a:r>
                <a:endParaRPr lang="en-US" sz="1600" b="1" dirty="0">
                  <a:solidFill>
                    <a:srgbClr val="000000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90329" y="6404880"/>
                <a:ext cx="809837" cy="301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  <a:buSzPct val="85000"/>
                  <a:buFont typeface="Wingdings" pitchFamily="-107" charset="2"/>
                  <a:buNone/>
                </a:pPr>
                <a:r>
                  <a:rPr lang="en-US" sz="1600" b="1" dirty="0" err="1" smtClean="0">
                    <a:solidFill>
                      <a:srgbClr val="000000"/>
                    </a:solidFill>
                    <a:latin typeface="Arial" charset="0"/>
                    <a:ea typeface="+mn-ea"/>
                  </a:rPr>
                  <a:t>Regen</a:t>
                </a:r>
                <a:endParaRPr lang="en-US" sz="1600" b="1" dirty="0">
                  <a:solidFill>
                    <a:srgbClr val="000000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13" name="Left Brace 12"/>
              <p:cNvSpPr/>
              <p:nvPr/>
            </p:nvSpPr>
            <p:spPr bwMode="auto">
              <a:xfrm rot="16200000">
                <a:off x="3092382" y="5842077"/>
                <a:ext cx="324036" cy="2016224"/>
              </a:xfrm>
              <a:prstGeom prst="leftBrace">
                <a:avLst/>
              </a:prstGeom>
              <a:noFill/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85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Pct val="85000"/>
                  <a:buFont typeface="Wingdings" pitchFamily="2" charset="2"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43828" y="5003800"/>
                <a:ext cx="5377572" cy="219286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43828" y="5003801"/>
                <a:ext cx="5377572" cy="330199"/>
              </a:xfrm>
              <a:prstGeom prst="rect">
                <a:avLst/>
              </a:prstGeom>
              <a:solidFill>
                <a:srgbClr val="FFFCB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1" kern="0" dirty="0" smtClean="0">
                    <a:latin typeface="Calibri"/>
                  </a:rPr>
                  <a:t>Double-pulse timing with NIF Gain Curve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00719" y="4673601"/>
            <a:ext cx="2927900" cy="2616086"/>
            <a:chOff x="6583454" y="4758268"/>
            <a:chExt cx="2927900" cy="2616086"/>
          </a:xfrm>
        </p:grpSpPr>
        <p:grpSp>
          <p:nvGrpSpPr>
            <p:cNvPr id="23" name="Group 22"/>
            <p:cNvGrpSpPr/>
            <p:nvPr/>
          </p:nvGrpSpPr>
          <p:grpSpPr>
            <a:xfrm>
              <a:off x="6583454" y="4758268"/>
              <a:ext cx="2927900" cy="2616086"/>
              <a:chOff x="6185521" y="4758268"/>
              <a:chExt cx="2927900" cy="2616086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85521" y="5037667"/>
                <a:ext cx="2927900" cy="2195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272561" y="4758268"/>
                <a:ext cx="2685172" cy="330199"/>
              </a:xfrm>
              <a:prstGeom prst="rect">
                <a:avLst/>
              </a:prstGeom>
              <a:solidFill>
                <a:srgbClr val="FFFCB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1" kern="0" dirty="0" smtClean="0">
                    <a:latin typeface="Calibri"/>
                  </a:rPr>
                  <a:t>MOR Pulse Shape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273800" y="5088467"/>
                <a:ext cx="2683933" cy="2260601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239000" y="7035800"/>
                <a:ext cx="688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t (ns)</a:t>
                </a: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rot="5400000">
              <a:off x="6917267" y="6189134"/>
              <a:ext cx="677334" cy="3725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69667" y="5723466"/>
              <a:ext cx="1286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Amplified pulse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Repeatability of MPA Prompt aberration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442" y="1254019"/>
            <a:ext cx="7603291" cy="5223247"/>
          </a:xfrm>
        </p:spPr>
        <p:txBody>
          <a:bodyPr/>
          <a:lstStyle/>
          <a:p>
            <a:r>
              <a:rPr lang="en-US" dirty="0" smtClean="0"/>
              <a:t>Experiment on NIF has been delayed because of higher-priority ignition shots</a:t>
            </a:r>
          </a:p>
          <a:p>
            <a:r>
              <a:rPr lang="en-US" dirty="0" smtClean="0"/>
              <a:t>We have executed the same experiment on the pre-amplifier module (PAM) to measure the prompt aberration in the MPA rod</a:t>
            </a:r>
          </a:p>
          <a:p>
            <a:pPr lvl="1"/>
            <a:r>
              <a:rPr lang="en-US" dirty="0" smtClean="0"/>
              <a:t>Different WFS required 200ms between pulses </a:t>
            </a:r>
          </a:p>
          <a:p>
            <a:pPr lvl="1"/>
            <a:r>
              <a:rPr lang="en-US" dirty="0" smtClean="0"/>
              <a:t>Different gain required slight </a:t>
            </a:r>
            <a:r>
              <a:rPr lang="en-US" dirty="0" err="1" smtClean="0"/>
              <a:t>mis</a:t>
            </a:r>
            <a:r>
              <a:rPr lang="en-US" dirty="0" smtClean="0"/>
              <a:t>-timing from peak of the gain curve</a:t>
            </a:r>
          </a:p>
          <a:p>
            <a:pPr lvl="1"/>
            <a:r>
              <a:rPr lang="en-US" dirty="0" smtClean="0"/>
              <a:t>14 pairs of wavefront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ICUIL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838200" y="4080935"/>
            <a:ext cx="3903133" cy="3141132"/>
            <a:chOff x="838200" y="4080935"/>
            <a:chExt cx="3903133" cy="3141132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38200" y="4303182"/>
              <a:ext cx="3877733" cy="2908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905935" y="4080935"/>
              <a:ext cx="3835398" cy="330199"/>
            </a:xfrm>
            <a:prstGeom prst="rect">
              <a:avLst/>
            </a:prstGeom>
            <a:solidFill>
              <a:srgbClr val="FFFCBF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kern="0" dirty="0" smtClean="0">
                  <a:latin typeface="Calibri"/>
                </a:rPr>
                <a:t>Mean Prompt-only Aberration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05931" y="4411133"/>
              <a:ext cx="3835401" cy="2810934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257798" y="4080934"/>
            <a:ext cx="3843869" cy="3141132"/>
            <a:chOff x="5257798" y="4080934"/>
            <a:chExt cx="3843869" cy="3141132"/>
          </a:xfrm>
        </p:grpSpPr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74731" y="4307418"/>
              <a:ext cx="3826936" cy="2870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>
            <a:xfrm>
              <a:off x="5257802" y="4080934"/>
              <a:ext cx="3835398" cy="330199"/>
            </a:xfrm>
            <a:prstGeom prst="rect">
              <a:avLst/>
            </a:prstGeom>
            <a:solidFill>
              <a:srgbClr val="FFFCBF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kern="0" dirty="0" smtClean="0">
                  <a:latin typeface="Calibri"/>
                </a:rPr>
                <a:t>St. Dev. Prompt-only Aberration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57798" y="4411132"/>
              <a:ext cx="3835401" cy="2810934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43467" y="5579534"/>
            <a:ext cx="4372031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Prompt MPA aberration repeatable</a:t>
            </a:r>
          </a:p>
          <a:p>
            <a:r>
              <a:rPr lang="en-US" b="1" dirty="0" smtClean="0"/>
              <a:t>to &lt; </a:t>
            </a:r>
            <a:r>
              <a:rPr lang="en-US" b="1" dirty="0" smtClean="0">
                <a:latin typeface="Symbol" pitchFamily="18" charset="2"/>
              </a:rPr>
              <a:t>l</a:t>
            </a:r>
            <a:r>
              <a:rPr lang="en-US" b="1" dirty="0" smtClean="0"/>
              <a:t>/30 for much of the 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amLine_lowres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7" y="5247428"/>
            <a:ext cx="7646894" cy="2210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FIDO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309" y="1397952"/>
            <a:ext cx="7958891" cy="5223247"/>
          </a:xfrm>
        </p:spPr>
        <p:txBody>
          <a:bodyPr/>
          <a:lstStyle/>
          <a:p>
            <a:r>
              <a:rPr lang="en-US" dirty="0" smtClean="0"/>
              <a:t>Model FIDO system using two techniques</a:t>
            </a:r>
          </a:p>
          <a:p>
            <a:pPr lvl="1"/>
            <a:r>
              <a:rPr lang="en-US" dirty="0" smtClean="0"/>
              <a:t>FRED, non-sequential </a:t>
            </a:r>
            <a:r>
              <a:rPr lang="en-US" dirty="0" err="1" smtClean="0"/>
              <a:t>raytrace</a:t>
            </a:r>
            <a:r>
              <a:rPr lang="en-US" dirty="0" smtClean="0"/>
              <a:t> using complex </a:t>
            </a:r>
            <a:r>
              <a:rPr lang="en-US" dirty="0" err="1" smtClean="0"/>
              <a:t>raytracing</a:t>
            </a:r>
            <a:endParaRPr lang="en-US" dirty="0" smtClean="0"/>
          </a:p>
          <a:p>
            <a:pPr lvl="1"/>
            <a:r>
              <a:rPr lang="en-US" dirty="0" smtClean="0"/>
              <a:t>PROP, LLNL-written wave-optics propagation</a:t>
            </a:r>
          </a:p>
          <a:p>
            <a:r>
              <a:rPr lang="en-US" dirty="0" smtClean="0"/>
              <a:t>FIDO operation modeled as follows:</a:t>
            </a:r>
          </a:p>
          <a:p>
            <a:pPr marL="745236" lvl="1" indent="-342900">
              <a:buFont typeface="+mj-lt"/>
              <a:buAutoNum type="arabicPeriod"/>
            </a:pPr>
            <a:r>
              <a:rPr lang="en-US" dirty="0" smtClean="0"/>
              <a:t>Determine shape for NIF DM to correct only for prompt aberrations</a:t>
            </a:r>
          </a:p>
          <a:p>
            <a:pPr marL="745236" lvl="1" indent="-342900">
              <a:buFont typeface="+mj-lt"/>
              <a:buAutoNum type="arabicPeriod"/>
            </a:pPr>
            <a:r>
              <a:rPr lang="en-US" dirty="0" smtClean="0"/>
              <a:t>Back-propagate light through laser system with all static aberrations present, prompt aberration not present, and DM with  prefigure from step 1</a:t>
            </a:r>
          </a:p>
          <a:p>
            <a:pPr marL="745236" lvl="1" indent="-342900">
              <a:buFont typeface="+mj-lt"/>
              <a:buAutoNum type="arabicPeriod"/>
            </a:pPr>
            <a:r>
              <a:rPr lang="en-US" dirty="0" smtClean="0"/>
              <a:t>Measure phase at RP9, subtract contribution of DM to phase</a:t>
            </a:r>
          </a:p>
          <a:p>
            <a:pPr marL="745236" lvl="1" indent="-342900">
              <a:buFont typeface="+mj-lt"/>
              <a:buAutoNum type="arabicPeriod"/>
            </a:pPr>
            <a:r>
              <a:rPr lang="en-US" dirty="0" smtClean="0"/>
              <a:t>Forward propagate from RP9 through laser with both static and prompt aberrations present, DM set to prefigure</a:t>
            </a:r>
          </a:p>
          <a:p>
            <a:pPr marL="745236" lvl="1" indent="-342900">
              <a:buFont typeface="+mj-lt"/>
              <a:buAutoNum type="arabicPeriod"/>
            </a:pPr>
            <a:r>
              <a:rPr lang="en-US" dirty="0" smtClean="0"/>
              <a:t>Calculate phase variance at the output of the laser chain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FIDO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235" y="1374895"/>
            <a:ext cx="7687958" cy="5885589"/>
          </a:xfrm>
          <a:ln>
            <a:noFill/>
          </a:ln>
        </p:spPr>
        <p:txBody>
          <a:bodyPr/>
          <a:lstStyle/>
          <a:p>
            <a:r>
              <a:rPr lang="en-US" dirty="0" smtClean="0"/>
              <a:t>If prompt aberrations are highly repeatable, how well will the FIDO system operate?</a:t>
            </a:r>
          </a:p>
          <a:p>
            <a:r>
              <a:rPr lang="en-US" dirty="0" smtClean="0"/>
              <a:t>Challenge:</a:t>
            </a:r>
          </a:p>
          <a:p>
            <a:pPr lvl="1"/>
            <a:r>
              <a:rPr lang="en-US" dirty="0" smtClean="0"/>
              <a:t>Not measuring wavefront when all aberrations are present</a:t>
            </a:r>
          </a:p>
          <a:p>
            <a:pPr lvl="2"/>
            <a:r>
              <a:rPr lang="en-US" dirty="0" smtClean="0"/>
              <a:t>outgoing waves will go through path slightly different from measured path when prompt aberrations are present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ICUIL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97097" y="4380642"/>
            <a:ext cx="75861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97097" y="5896176"/>
            <a:ext cx="75861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2003219" y="4397575"/>
            <a:ext cx="162277" cy="1507066"/>
          </a:xfrm>
          <a:custGeom>
            <a:avLst/>
            <a:gdLst>
              <a:gd name="connsiteX0" fmla="*/ 162277 w 169333"/>
              <a:gd name="connsiteY0" fmla="*/ 0 h 1794934"/>
              <a:gd name="connsiteX1" fmla="*/ 1411 w 169333"/>
              <a:gd name="connsiteY1" fmla="*/ 575734 h 1794934"/>
              <a:gd name="connsiteX2" fmla="*/ 153811 w 169333"/>
              <a:gd name="connsiteY2" fmla="*/ 1083734 h 1794934"/>
              <a:gd name="connsiteX3" fmla="*/ 94544 w 169333"/>
              <a:gd name="connsiteY3" fmla="*/ 1498600 h 1794934"/>
              <a:gd name="connsiteX4" fmla="*/ 136877 w 169333"/>
              <a:gd name="connsiteY4" fmla="*/ 1794934 h 179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333" h="1794934">
                <a:moveTo>
                  <a:pt x="162277" y="0"/>
                </a:moveTo>
                <a:cubicBezTo>
                  <a:pt x="82549" y="197556"/>
                  <a:pt x="2822" y="395112"/>
                  <a:pt x="1411" y="575734"/>
                </a:cubicBezTo>
                <a:cubicBezTo>
                  <a:pt x="0" y="756356"/>
                  <a:pt x="138289" y="929923"/>
                  <a:pt x="153811" y="1083734"/>
                </a:cubicBezTo>
                <a:cubicBezTo>
                  <a:pt x="169333" y="1237545"/>
                  <a:pt x="97366" y="1380067"/>
                  <a:pt x="94544" y="1498600"/>
                </a:cubicBezTo>
                <a:cubicBezTo>
                  <a:pt x="91722" y="1617133"/>
                  <a:pt x="126999" y="1762478"/>
                  <a:pt x="136877" y="1794934"/>
                </a:cubicBezTo>
              </a:path>
            </a:pathLst>
          </a:cu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761464" y="4389108"/>
            <a:ext cx="128410" cy="1515533"/>
          </a:xfrm>
          <a:custGeom>
            <a:avLst/>
            <a:gdLst>
              <a:gd name="connsiteX0" fmla="*/ 4233 w 128410"/>
              <a:gd name="connsiteY0" fmla="*/ 0 h 1515533"/>
              <a:gd name="connsiteX1" fmla="*/ 80433 w 128410"/>
              <a:gd name="connsiteY1" fmla="*/ 321733 h 1515533"/>
              <a:gd name="connsiteX2" fmla="*/ 38100 w 128410"/>
              <a:gd name="connsiteY2" fmla="*/ 651933 h 1515533"/>
              <a:gd name="connsiteX3" fmla="*/ 122766 w 128410"/>
              <a:gd name="connsiteY3" fmla="*/ 812800 h 1515533"/>
              <a:gd name="connsiteX4" fmla="*/ 4233 w 128410"/>
              <a:gd name="connsiteY4" fmla="*/ 1236133 h 1515533"/>
              <a:gd name="connsiteX5" fmla="*/ 97366 w 128410"/>
              <a:gd name="connsiteY5" fmla="*/ 1515533 h 1515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410" h="1515533">
                <a:moveTo>
                  <a:pt x="4233" y="0"/>
                </a:moveTo>
                <a:cubicBezTo>
                  <a:pt x="39511" y="106539"/>
                  <a:pt x="74789" y="213078"/>
                  <a:pt x="80433" y="321733"/>
                </a:cubicBezTo>
                <a:cubicBezTo>
                  <a:pt x="86077" y="430388"/>
                  <a:pt x="31045" y="570089"/>
                  <a:pt x="38100" y="651933"/>
                </a:cubicBezTo>
                <a:cubicBezTo>
                  <a:pt x="45156" y="733778"/>
                  <a:pt x="128410" y="715433"/>
                  <a:pt x="122766" y="812800"/>
                </a:cubicBezTo>
                <a:cubicBezTo>
                  <a:pt x="117122" y="910167"/>
                  <a:pt x="8466" y="1119011"/>
                  <a:pt x="4233" y="1236133"/>
                </a:cubicBezTo>
                <a:cubicBezTo>
                  <a:pt x="0" y="1353255"/>
                  <a:pt x="80433" y="1498600"/>
                  <a:pt x="97366" y="1515533"/>
                </a:cubicBezTo>
              </a:path>
            </a:pathLst>
          </a:cu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293930" y="4380641"/>
            <a:ext cx="180622" cy="1498600"/>
          </a:xfrm>
          <a:custGeom>
            <a:avLst/>
            <a:gdLst>
              <a:gd name="connsiteX0" fmla="*/ 80433 w 180622"/>
              <a:gd name="connsiteY0" fmla="*/ 0 h 1498600"/>
              <a:gd name="connsiteX1" fmla="*/ 46566 w 180622"/>
              <a:gd name="connsiteY1" fmla="*/ 330200 h 1498600"/>
              <a:gd name="connsiteX2" fmla="*/ 4233 w 180622"/>
              <a:gd name="connsiteY2" fmla="*/ 609600 h 1498600"/>
              <a:gd name="connsiteX3" fmla="*/ 71966 w 180622"/>
              <a:gd name="connsiteY3" fmla="*/ 973667 h 1498600"/>
              <a:gd name="connsiteX4" fmla="*/ 165100 w 180622"/>
              <a:gd name="connsiteY4" fmla="*/ 1236134 h 1498600"/>
              <a:gd name="connsiteX5" fmla="*/ 165100 w 180622"/>
              <a:gd name="connsiteY5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622" h="1498600">
                <a:moveTo>
                  <a:pt x="80433" y="0"/>
                </a:moveTo>
                <a:cubicBezTo>
                  <a:pt x="69849" y="114300"/>
                  <a:pt x="59266" y="228600"/>
                  <a:pt x="46566" y="330200"/>
                </a:cubicBezTo>
                <a:cubicBezTo>
                  <a:pt x="33866" y="431800"/>
                  <a:pt x="0" y="502356"/>
                  <a:pt x="4233" y="609600"/>
                </a:cubicBezTo>
                <a:cubicBezTo>
                  <a:pt x="8466" y="716844"/>
                  <a:pt x="45155" y="869245"/>
                  <a:pt x="71966" y="973667"/>
                </a:cubicBezTo>
                <a:cubicBezTo>
                  <a:pt x="98777" y="1078089"/>
                  <a:pt x="149578" y="1148645"/>
                  <a:pt x="165100" y="1236134"/>
                </a:cubicBezTo>
                <a:cubicBezTo>
                  <a:pt x="180622" y="1323623"/>
                  <a:pt x="145345" y="1481667"/>
                  <a:pt x="165100" y="1498600"/>
                </a:cubicBezTo>
              </a:path>
            </a:pathLst>
          </a:cu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066285" y="4397575"/>
            <a:ext cx="232834" cy="1505655"/>
          </a:xfrm>
          <a:custGeom>
            <a:avLst/>
            <a:gdLst>
              <a:gd name="connsiteX0" fmla="*/ 111478 w 232834"/>
              <a:gd name="connsiteY0" fmla="*/ 0 h 1505655"/>
              <a:gd name="connsiteX1" fmla="*/ 1411 w 232834"/>
              <a:gd name="connsiteY1" fmla="*/ 389466 h 1505655"/>
              <a:gd name="connsiteX2" fmla="*/ 103011 w 232834"/>
              <a:gd name="connsiteY2" fmla="*/ 812800 h 1505655"/>
              <a:gd name="connsiteX3" fmla="*/ 43745 w 232834"/>
              <a:gd name="connsiteY3" fmla="*/ 1092200 h 1505655"/>
              <a:gd name="connsiteX4" fmla="*/ 213078 w 232834"/>
              <a:gd name="connsiteY4" fmla="*/ 1354666 h 1505655"/>
              <a:gd name="connsiteX5" fmla="*/ 162278 w 232834"/>
              <a:gd name="connsiteY5" fmla="*/ 1498600 h 150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834" h="1505655">
                <a:moveTo>
                  <a:pt x="111478" y="0"/>
                </a:moveTo>
                <a:cubicBezTo>
                  <a:pt x="57150" y="126999"/>
                  <a:pt x="2822" y="253999"/>
                  <a:pt x="1411" y="389466"/>
                </a:cubicBezTo>
                <a:cubicBezTo>
                  <a:pt x="0" y="524933"/>
                  <a:pt x="95955" y="695678"/>
                  <a:pt x="103011" y="812800"/>
                </a:cubicBezTo>
                <a:cubicBezTo>
                  <a:pt x="110067" y="929922"/>
                  <a:pt x="25400" y="1001889"/>
                  <a:pt x="43745" y="1092200"/>
                </a:cubicBezTo>
                <a:cubicBezTo>
                  <a:pt x="62090" y="1182511"/>
                  <a:pt x="193323" y="1286933"/>
                  <a:pt x="213078" y="1354666"/>
                </a:cubicBezTo>
                <a:cubicBezTo>
                  <a:pt x="232834" y="1422399"/>
                  <a:pt x="193322" y="1505655"/>
                  <a:pt x="162278" y="1498600"/>
                </a:cubicBezTo>
              </a:path>
            </a:pathLst>
          </a:cu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1183363" y="4566908"/>
            <a:ext cx="956734" cy="1159934"/>
            <a:chOff x="1447800" y="3911600"/>
            <a:chExt cx="956734" cy="1159934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515533" y="3911600"/>
              <a:ext cx="838200" cy="84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447800" y="4309533"/>
              <a:ext cx="838200" cy="84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566334" y="4699000"/>
              <a:ext cx="838200" cy="84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540934" y="5063067"/>
              <a:ext cx="838200" cy="84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038496" y="4583842"/>
            <a:ext cx="1811867" cy="1193799"/>
            <a:chOff x="2302933" y="3928534"/>
            <a:chExt cx="1811867" cy="1193799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2345268" y="3928534"/>
              <a:ext cx="1742100" cy="765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302933" y="4224867"/>
              <a:ext cx="1786467" cy="8466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421467" y="4690533"/>
              <a:ext cx="1693333" cy="169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370667" y="5080000"/>
              <a:ext cx="1684866" cy="423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oup 171"/>
          <p:cNvGrpSpPr/>
          <p:nvPr/>
        </p:nvGrpSpPr>
        <p:grpSpPr>
          <a:xfrm>
            <a:off x="3697963" y="4619232"/>
            <a:ext cx="1778000" cy="1158409"/>
            <a:chOff x="3942522" y="4172646"/>
            <a:chExt cx="1778000" cy="1158409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4077988" y="4399722"/>
              <a:ext cx="1507067" cy="338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094922" y="4890789"/>
              <a:ext cx="1566333" cy="127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3942522" y="5305655"/>
              <a:ext cx="1778000" cy="25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072740" y="4172646"/>
              <a:ext cx="1508082" cy="4199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5323562" y="4624652"/>
            <a:ext cx="1937513" cy="1155868"/>
            <a:chOff x="5587999" y="3969344"/>
            <a:chExt cx="1937513" cy="1155868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5627116" y="3969344"/>
              <a:ext cx="1715516" cy="1286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587999" y="4191002"/>
              <a:ext cx="1754633" cy="701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5661660" y="4672584"/>
              <a:ext cx="1754124" cy="1298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715000" y="5087281"/>
              <a:ext cx="1810512" cy="3793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7105340" y="4637904"/>
            <a:ext cx="1833858" cy="1147755"/>
            <a:chOff x="7369777" y="3982596"/>
            <a:chExt cx="1833858" cy="1147755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7369777" y="3982596"/>
              <a:ext cx="1724527" cy="7256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7370416" y="4253948"/>
              <a:ext cx="1733827" cy="99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424199" y="4611757"/>
              <a:ext cx="1739679" cy="5487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7566992" y="5039139"/>
              <a:ext cx="1636643" cy="912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190535" y="3845769"/>
            <a:ext cx="4959619" cy="516834"/>
            <a:chOff x="2435094" y="3399183"/>
            <a:chExt cx="4959619" cy="516834"/>
          </a:xfrm>
        </p:grpSpPr>
        <p:sp>
          <p:nvSpPr>
            <p:cNvPr id="64" name="TextBox 63"/>
            <p:cNvSpPr txBox="1"/>
            <p:nvPr/>
          </p:nvSpPr>
          <p:spPr>
            <a:xfrm>
              <a:off x="4144618" y="3399183"/>
              <a:ext cx="23825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Static Aberrations</a:t>
              </a: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rot="10800000" flipV="1">
              <a:off x="2435094" y="3695700"/>
              <a:ext cx="1679707" cy="200438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0800000" flipV="1">
              <a:off x="4005470" y="3751637"/>
              <a:ext cx="291550" cy="144502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16200000" flipH="1">
              <a:off x="5441575" y="3735442"/>
              <a:ext cx="208922" cy="145772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6440559" y="3688689"/>
              <a:ext cx="954154" cy="227328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642757" y="4389107"/>
            <a:ext cx="3609563" cy="1507954"/>
            <a:chOff x="2887316" y="3942521"/>
            <a:chExt cx="3609563" cy="1507954"/>
          </a:xfrm>
        </p:grpSpPr>
        <p:sp>
          <p:nvSpPr>
            <p:cNvPr id="81" name="Freeform 80"/>
            <p:cNvSpPr/>
            <p:nvPr/>
          </p:nvSpPr>
          <p:spPr>
            <a:xfrm>
              <a:off x="6180482" y="3944795"/>
              <a:ext cx="316397" cy="1501848"/>
            </a:xfrm>
            <a:custGeom>
              <a:avLst/>
              <a:gdLst>
                <a:gd name="connsiteX0" fmla="*/ 270014 w 316397"/>
                <a:gd name="connsiteY0" fmla="*/ 0 h 1550504"/>
                <a:gd name="connsiteX1" fmla="*/ 190501 w 316397"/>
                <a:gd name="connsiteY1" fmla="*/ 178904 h 1550504"/>
                <a:gd name="connsiteX2" fmla="*/ 140805 w 316397"/>
                <a:gd name="connsiteY2" fmla="*/ 278295 h 1550504"/>
                <a:gd name="connsiteX3" fmla="*/ 21535 w 316397"/>
                <a:gd name="connsiteY3" fmla="*/ 496956 h 1550504"/>
                <a:gd name="connsiteX4" fmla="*/ 270014 w 316397"/>
                <a:gd name="connsiteY4" fmla="*/ 675861 h 1550504"/>
                <a:gd name="connsiteX5" fmla="*/ 200440 w 316397"/>
                <a:gd name="connsiteY5" fmla="*/ 834887 h 1550504"/>
                <a:gd name="connsiteX6" fmla="*/ 11596 w 316397"/>
                <a:gd name="connsiteY6" fmla="*/ 1013791 h 1550504"/>
                <a:gd name="connsiteX7" fmla="*/ 270014 w 316397"/>
                <a:gd name="connsiteY7" fmla="*/ 1272208 h 1550504"/>
                <a:gd name="connsiteX8" fmla="*/ 289892 w 316397"/>
                <a:gd name="connsiteY8" fmla="*/ 1480930 h 1550504"/>
                <a:gd name="connsiteX9" fmla="*/ 299831 w 316397"/>
                <a:gd name="connsiteY9" fmla="*/ 1510748 h 155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6397" h="1550504">
                  <a:moveTo>
                    <a:pt x="270014" y="0"/>
                  </a:moveTo>
                  <a:cubicBezTo>
                    <a:pt x="241025" y="66261"/>
                    <a:pt x="212036" y="132522"/>
                    <a:pt x="190501" y="178904"/>
                  </a:cubicBezTo>
                  <a:cubicBezTo>
                    <a:pt x="168966" y="225286"/>
                    <a:pt x="168966" y="225286"/>
                    <a:pt x="140805" y="278295"/>
                  </a:cubicBezTo>
                  <a:cubicBezTo>
                    <a:pt x="112644" y="331304"/>
                    <a:pt x="0" y="430695"/>
                    <a:pt x="21535" y="496956"/>
                  </a:cubicBezTo>
                  <a:cubicBezTo>
                    <a:pt x="43070" y="563217"/>
                    <a:pt x="240197" y="619539"/>
                    <a:pt x="270014" y="675861"/>
                  </a:cubicBezTo>
                  <a:cubicBezTo>
                    <a:pt x="299831" y="732183"/>
                    <a:pt x="243510" y="778565"/>
                    <a:pt x="200440" y="834887"/>
                  </a:cubicBezTo>
                  <a:cubicBezTo>
                    <a:pt x="157370" y="891209"/>
                    <a:pt x="0" y="940904"/>
                    <a:pt x="11596" y="1013791"/>
                  </a:cubicBezTo>
                  <a:cubicBezTo>
                    <a:pt x="23192" y="1086678"/>
                    <a:pt x="223631" y="1194352"/>
                    <a:pt x="270014" y="1272208"/>
                  </a:cubicBezTo>
                  <a:cubicBezTo>
                    <a:pt x="316397" y="1350064"/>
                    <a:pt x="284923" y="1441173"/>
                    <a:pt x="289892" y="1480930"/>
                  </a:cubicBezTo>
                  <a:cubicBezTo>
                    <a:pt x="294861" y="1520687"/>
                    <a:pt x="248479" y="1550504"/>
                    <a:pt x="299831" y="1510748"/>
                  </a:cubicBezTo>
                </a:path>
              </a:pathLst>
            </a:custGeom>
            <a:ln>
              <a:solidFill>
                <a:srgbClr val="0020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4593534" y="3948627"/>
              <a:ext cx="316397" cy="1501848"/>
            </a:xfrm>
            <a:custGeom>
              <a:avLst/>
              <a:gdLst>
                <a:gd name="connsiteX0" fmla="*/ 270014 w 316397"/>
                <a:gd name="connsiteY0" fmla="*/ 0 h 1550504"/>
                <a:gd name="connsiteX1" fmla="*/ 190501 w 316397"/>
                <a:gd name="connsiteY1" fmla="*/ 178904 h 1550504"/>
                <a:gd name="connsiteX2" fmla="*/ 140805 w 316397"/>
                <a:gd name="connsiteY2" fmla="*/ 278295 h 1550504"/>
                <a:gd name="connsiteX3" fmla="*/ 21535 w 316397"/>
                <a:gd name="connsiteY3" fmla="*/ 496956 h 1550504"/>
                <a:gd name="connsiteX4" fmla="*/ 270014 w 316397"/>
                <a:gd name="connsiteY4" fmla="*/ 675861 h 1550504"/>
                <a:gd name="connsiteX5" fmla="*/ 200440 w 316397"/>
                <a:gd name="connsiteY5" fmla="*/ 834887 h 1550504"/>
                <a:gd name="connsiteX6" fmla="*/ 11596 w 316397"/>
                <a:gd name="connsiteY6" fmla="*/ 1013791 h 1550504"/>
                <a:gd name="connsiteX7" fmla="*/ 270014 w 316397"/>
                <a:gd name="connsiteY7" fmla="*/ 1272208 h 1550504"/>
                <a:gd name="connsiteX8" fmla="*/ 289892 w 316397"/>
                <a:gd name="connsiteY8" fmla="*/ 1480930 h 1550504"/>
                <a:gd name="connsiteX9" fmla="*/ 299831 w 316397"/>
                <a:gd name="connsiteY9" fmla="*/ 1510748 h 155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6397" h="1550504">
                  <a:moveTo>
                    <a:pt x="270014" y="0"/>
                  </a:moveTo>
                  <a:cubicBezTo>
                    <a:pt x="241025" y="66261"/>
                    <a:pt x="212036" y="132522"/>
                    <a:pt x="190501" y="178904"/>
                  </a:cubicBezTo>
                  <a:cubicBezTo>
                    <a:pt x="168966" y="225286"/>
                    <a:pt x="168966" y="225286"/>
                    <a:pt x="140805" y="278295"/>
                  </a:cubicBezTo>
                  <a:cubicBezTo>
                    <a:pt x="112644" y="331304"/>
                    <a:pt x="0" y="430695"/>
                    <a:pt x="21535" y="496956"/>
                  </a:cubicBezTo>
                  <a:cubicBezTo>
                    <a:pt x="43070" y="563217"/>
                    <a:pt x="240197" y="619539"/>
                    <a:pt x="270014" y="675861"/>
                  </a:cubicBezTo>
                  <a:cubicBezTo>
                    <a:pt x="299831" y="732183"/>
                    <a:pt x="243510" y="778565"/>
                    <a:pt x="200440" y="834887"/>
                  </a:cubicBezTo>
                  <a:cubicBezTo>
                    <a:pt x="157370" y="891209"/>
                    <a:pt x="0" y="940904"/>
                    <a:pt x="11596" y="1013791"/>
                  </a:cubicBezTo>
                  <a:cubicBezTo>
                    <a:pt x="23192" y="1086678"/>
                    <a:pt x="223631" y="1194352"/>
                    <a:pt x="270014" y="1272208"/>
                  </a:cubicBezTo>
                  <a:cubicBezTo>
                    <a:pt x="316397" y="1350064"/>
                    <a:pt x="284923" y="1441173"/>
                    <a:pt x="289892" y="1480930"/>
                  </a:cubicBezTo>
                  <a:cubicBezTo>
                    <a:pt x="294861" y="1520687"/>
                    <a:pt x="248479" y="1550504"/>
                    <a:pt x="299831" y="1510748"/>
                  </a:cubicBezTo>
                </a:path>
              </a:pathLst>
            </a:custGeom>
            <a:ln>
              <a:solidFill>
                <a:srgbClr val="0020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2887316" y="3942521"/>
              <a:ext cx="316397" cy="1501848"/>
            </a:xfrm>
            <a:custGeom>
              <a:avLst/>
              <a:gdLst>
                <a:gd name="connsiteX0" fmla="*/ 270014 w 316397"/>
                <a:gd name="connsiteY0" fmla="*/ 0 h 1550504"/>
                <a:gd name="connsiteX1" fmla="*/ 190501 w 316397"/>
                <a:gd name="connsiteY1" fmla="*/ 178904 h 1550504"/>
                <a:gd name="connsiteX2" fmla="*/ 140805 w 316397"/>
                <a:gd name="connsiteY2" fmla="*/ 278295 h 1550504"/>
                <a:gd name="connsiteX3" fmla="*/ 21535 w 316397"/>
                <a:gd name="connsiteY3" fmla="*/ 496956 h 1550504"/>
                <a:gd name="connsiteX4" fmla="*/ 270014 w 316397"/>
                <a:gd name="connsiteY4" fmla="*/ 675861 h 1550504"/>
                <a:gd name="connsiteX5" fmla="*/ 200440 w 316397"/>
                <a:gd name="connsiteY5" fmla="*/ 834887 h 1550504"/>
                <a:gd name="connsiteX6" fmla="*/ 11596 w 316397"/>
                <a:gd name="connsiteY6" fmla="*/ 1013791 h 1550504"/>
                <a:gd name="connsiteX7" fmla="*/ 270014 w 316397"/>
                <a:gd name="connsiteY7" fmla="*/ 1272208 h 1550504"/>
                <a:gd name="connsiteX8" fmla="*/ 289892 w 316397"/>
                <a:gd name="connsiteY8" fmla="*/ 1480930 h 1550504"/>
                <a:gd name="connsiteX9" fmla="*/ 299831 w 316397"/>
                <a:gd name="connsiteY9" fmla="*/ 1510748 h 155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6397" h="1550504">
                  <a:moveTo>
                    <a:pt x="270014" y="0"/>
                  </a:moveTo>
                  <a:cubicBezTo>
                    <a:pt x="241025" y="66261"/>
                    <a:pt x="212036" y="132522"/>
                    <a:pt x="190501" y="178904"/>
                  </a:cubicBezTo>
                  <a:cubicBezTo>
                    <a:pt x="168966" y="225286"/>
                    <a:pt x="168966" y="225286"/>
                    <a:pt x="140805" y="278295"/>
                  </a:cubicBezTo>
                  <a:cubicBezTo>
                    <a:pt x="112644" y="331304"/>
                    <a:pt x="0" y="430695"/>
                    <a:pt x="21535" y="496956"/>
                  </a:cubicBezTo>
                  <a:cubicBezTo>
                    <a:pt x="43070" y="563217"/>
                    <a:pt x="240197" y="619539"/>
                    <a:pt x="270014" y="675861"/>
                  </a:cubicBezTo>
                  <a:cubicBezTo>
                    <a:pt x="299831" y="732183"/>
                    <a:pt x="243510" y="778565"/>
                    <a:pt x="200440" y="834887"/>
                  </a:cubicBezTo>
                  <a:cubicBezTo>
                    <a:pt x="157370" y="891209"/>
                    <a:pt x="0" y="940904"/>
                    <a:pt x="11596" y="1013791"/>
                  </a:cubicBezTo>
                  <a:cubicBezTo>
                    <a:pt x="23192" y="1086678"/>
                    <a:pt x="223631" y="1194352"/>
                    <a:pt x="270014" y="1272208"/>
                  </a:cubicBezTo>
                  <a:cubicBezTo>
                    <a:pt x="316397" y="1350064"/>
                    <a:pt x="284923" y="1441173"/>
                    <a:pt x="289892" y="1480930"/>
                  </a:cubicBezTo>
                  <a:cubicBezTo>
                    <a:pt x="294861" y="1520687"/>
                    <a:pt x="248479" y="1550504"/>
                    <a:pt x="299831" y="1510748"/>
                  </a:cubicBezTo>
                </a:path>
              </a:pathLst>
            </a:custGeom>
            <a:ln>
              <a:solidFill>
                <a:srgbClr val="0020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7086636" y="4634838"/>
            <a:ext cx="1833858" cy="1147755"/>
            <a:chOff x="9141471" y="2634188"/>
            <a:chExt cx="1833858" cy="1147755"/>
          </a:xfrm>
        </p:grpSpPr>
        <p:cxnSp>
          <p:nvCxnSpPr>
            <p:cNvPr id="89" name="Straight Arrow Connector 88"/>
            <p:cNvCxnSpPr/>
            <p:nvPr/>
          </p:nvCxnSpPr>
          <p:spPr>
            <a:xfrm>
              <a:off x="9141471" y="2634188"/>
              <a:ext cx="1724527" cy="72569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9142110" y="2905540"/>
              <a:ext cx="1733827" cy="994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9195893" y="3263349"/>
              <a:ext cx="1739679" cy="54873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9338686" y="3690731"/>
              <a:ext cx="1636643" cy="9121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5957458" y="4627965"/>
            <a:ext cx="1262270" cy="1155868"/>
            <a:chOff x="5422398" y="3969344"/>
            <a:chExt cx="2103114" cy="1155868"/>
          </a:xfrm>
        </p:grpSpPr>
        <p:cxnSp>
          <p:nvCxnSpPr>
            <p:cNvPr id="97" name="Straight Arrow Connector 96"/>
            <p:cNvCxnSpPr/>
            <p:nvPr/>
          </p:nvCxnSpPr>
          <p:spPr>
            <a:xfrm>
              <a:off x="5627116" y="3969344"/>
              <a:ext cx="1715516" cy="1286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5422398" y="4224754"/>
              <a:ext cx="1920234" cy="46983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5451952" y="4672585"/>
              <a:ext cx="1963833" cy="77835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5880557" y="5083865"/>
              <a:ext cx="1644955" cy="41347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5283906" y="4568820"/>
            <a:ext cx="931810" cy="1196895"/>
            <a:chOff x="5528465" y="4122234"/>
            <a:chExt cx="931810" cy="1196895"/>
          </a:xfrm>
        </p:grpSpPr>
        <p:cxnSp>
          <p:nvCxnSpPr>
            <p:cNvPr id="110" name="Straight Arrow Connector 109"/>
            <p:cNvCxnSpPr/>
            <p:nvPr/>
          </p:nvCxnSpPr>
          <p:spPr>
            <a:xfrm rot="10800000">
              <a:off x="5601629" y="4122234"/>
              <a:ext cx="724830" cy="557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rot="10800000" flipV="1">
              <a:off x="5528465" y="4427032"/>
              <a:ext cx="675330" cy="361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rot="10800000">
              <a:off x="5643681" y="4962455"/>
              <a:ext cx="552681" cy="35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rot="10800000">
              <a:off x="5713141" y="5315416"/>
              <a:ext cx="747134" cy="371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4400591" y="4564132"/>
            <a:ext cx="1044370" cy="1188072"/>
            <a:chOff x="5392281" y="4124980"/>
            <a:chExt cx="1044370" cy="1188072"/>
          </a:xfrm>
        </p:grpSpPr>
        <p:cxnSp>
          <p:nvCxnSpPr>
            <p:cNvPr id="120" name="Straight Arrow Connector 119"/>
            <p:cNvCxnSpPr/>
            <p:nvPr/>
          </p:nvCxnSpPr>
          <p:spPr>
            <a:xfrm rot="10800000">
              <a:off x="5545902" y="4124980"/>
              <a:ext cx="802863" cy="46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rot="10800000" flipV="1">
              <a:off x="5430686" y="4470625"/>
              <a:ext cx="844912" cy="384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rot="10800000">
              <a:off x="5392281" y="4854675"/>
              <a:ext cx="978784" cy="1038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rot="10800000">
              <a:off x="5630146" y="5274647"/>
              <a:ext cx="806505" cy="384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3786112" y="4516782"/>
            <a:ext cx="855963" cy="1199499"/>
            <a:chOff x="5602992" y="4085064"/>
            <a:chExt cx="855963" cy="1199499"/>
          </a:xfrm>
        </p:grpSpPr>
        <p:cxnSp>
          <p:nvCxnSpPr>
            <p:cNvPr id="133" name="Straight Arrow Connector 132"/>
            <p:cNvCxnSpPr/>
            <p:nvPr/>
          </p:nvCxnSpPr>
          <p:spPr>
            <a:xfrm rot="10800000">
              <a:off x="5620214" y="4085064"/>
              <a:ext cx="728552" cy="4460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rot="10800000" flipV="1">
              <a:off x="5616445" y="4515229"/>
              <a:ext cx="662871" cy="94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rot="10800000" flipV="1">
              <a:off x="5679801" y="4861930"/>
              <a:ext cx="550016" cy="17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rot="10800000" flipV="1">
              <a:off x="5602992" y="5279599"/>
              <a:ext cx="855963" cy="49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/>
          <p:cNvGrpSpPr/>
          <p:nvPr/>
        </p:nvGrpSpPr>
        <p:grpSpPr>
          <a:xfrm>
            <a:off x="2654354" y="4516786"/>
            <a:ext cx="1201025" cy="1237900"/>
            <a:chOff x="5196062" y="4129672"/>
            <a:chExt cx="1201025" cy="1237900"/>
          </a:xfrm>
        </p:grpSpPr>
        <p:cxnSp>
          <p:nvCxnSpPr>
            <p:cNvPr id="142" name="Straight Arrow Connector 141"/>
            <p:cNvCxnSpPr/>
            <p:nvPr/>
          </p:nvCxnSpPr>
          <p:spPr>
            <a:xfrm rot="10800000" flipV="1">
              <a:off x="5406100" y="4129672"/>
              <a:ext cx="942667" cy="89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rot="10800000" flipV="1">
              <a:off x="5444505" y="4652759"/>
              <a:ext cx="890569" cy="6192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 rot="10800000" flipV="1">
              <a:off x="5196062" y="4892183"/>
              <a:ext cx="1201025" cy="8115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rot="10800000" flipV="1">
              <a:off x="5482910" y="5327920"/>
              <a:ext cx="831081" cy="3965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/>
          <p:cNvGrpSpPr/>
          <p:nvPr/>
        </p:nvGrpSpPr>
        <p:grpSpPr>
          <a:xfrm>
            <a:off x="2034007" y="4487322"/>
            <a:ext cx="894502" cy="1283468"/>
            <a:chOff x="5531002" y="4092774"/>
            <a:chExt cx="894502" cy="1283468"/>
          </a:xfrm>
        </p:grpSpPr>
        <p:cxnSp>
          <p:nvCxnSpPr>
            <p:cNvPr id="153" name="Straight Arrow Connector 152"/>
            <p:cNvCxnSpPr/>
            <p:nvPr/>
          </p:nvCxnSpPr>
          <p:spPr>
            <a:xfrm rot="10800000">
              <a:off x="5593286" y="4092774"/>
              <a:ext cx="755482" cy="368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rot="10800000">
              <a:off x="5531002" y="4642623"/>
              <a:ext cx="882132" cy="5845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 rot="10800000">
              <a:off x="5631691" y="4976089"/>
              <a:ext cx="512636" cy="85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rot="10800000">
              <a:off x="5593286" y="5360138"/>
              <a:ext cx="832218" cy="1610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 160"/>
          <p:cNvGrpSpPr/>
          <p:nvPr/>
        </p:nvGrpSpPr>
        <p:grpSpPr>
          <a:xfrm>
            <a:off x="1130759" y="4435007"/>
            <a:ext cx="1003937" cy="1330711"/>
            <a:chOff x="5374886" y="4077630"/>
            <a:chExt cx="1003937" cy="1330711"/>
          </a:xfrm>
        </p:grpSpPr>
        <p:cxnSp>
          <p:nvCxnSpPr>
            <p:cNvPr id="162" name="Straight Arrow Connector 161"/>
            <p:cNvCxnSpPr/>
            <p:nvPr/>
          </p:nvCxnSpPr>
          <p:spPr>
            <a:xfrm rot="10800000">
              <a:off x="5590476" y="4077630"/>
              <a:ext cx="758293" cy="520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 rot="10800000" flipV="1">
              <a:off x="5374886" y="4686212"/>
              <a:ext cx="900717" cy="47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>
            <a:xfrm rot="10800000">
              <a:off x="5493831" y="4947425"/>
              <a:ext cx="884992" cy="658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rot="10800000" flipV="1">
              <a:off x="5486400" y="5397309"/>
              <a:ext cx="854019" cy="110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3051093" y="3808911"/>
            <a:ext cx="3363935" cy="552450"/>
            <a:chOff x="3295652" y="3362325"/>
            <a:chExt cx="3363935" cy="552450"/>
          </a:xfrm>
        </p:grpSpPr>
        <p:sp>
          <p:nvSpPr>
            <p:cNvPr id="173" name="TextBox 172"/>
            <p:cNvSpPr txBox="1"/>
            <p:nvPr/>
          </p:nvSpPr>
          <p:spPr>
            <a:xfrm>
              <a:off x="4076700" y="3362325"/>
              <a:ext cx="25828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Prompt Aberrations</a:t>
              </a:r>
            </a:p>
          </p:txBody>
        </p:sp>
        <p:cxnSp>
          <p:nvCxnSpPr>
            <p:cNvPr id="175" name="Straight Arrow Connector 174"/>
            <p:cNvCxnSpPr/>
            <p:nvPr/>
          </p:nvCxnSpPr>
          <p:spPr>
            <a:xfrm rot="10800000" flipV="1">
              <a:off x="3295652" y="3714750"/>
              <a:ext cx="819148" cy="161924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rot="5400000">
              <a:off x="4843464" y="3786186"/>
              <a:ext cx="171451" cy="85727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>
              <a:off x="5895979" y="3695699"/>
              <a:ext cx="542921" cy="209551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2" name="Rectangle 181"/>
          <p:cNvSpPr/>
          <p:nvPr/>
        </p:nvSpPr>
        <p:spPr>
          <a:xfrm>
            <a:off x="860341" y="3751761"/>
            <a:ext cx="8296275" cy="24955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31899" y="4859079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TCC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9261387" y="4827181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FRED Modeling Results, no FIDO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NIF-0510-18909s2.ppt </a:t>
            </a:r>
            <a:endParaRPr lang="en-US" dirty="0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442836" y="7380453"/>
            <a:ext cx="3185160" cy="107722"/>
          </a:xfrm>
        </p:spPr>
        <p:txBody>
          <a:bodyPr/>
          <a:lstStyle/>
          <a:p>
            <a:r>
              <a:rPr lang="en-US" dirty="0" err="1" smtClean="0"/>
              <a:t>Homoelle</a:t>
            </a:r>
            <a:r>
              <a:rPr lang="en-US" dirty="0" smtClean="0"/>
              <a:t>, Photon Science Technical Review, May 11-12, 2010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208613" y="1265392"/>
            <a:ext cx="7603291" cy="5223247"/>
          </a:xfrm>
        </p:spPr>
        <p:txBody>
          <a:bodyPr/>
          <a:lstStyle/>
          <a:p>
            <a:r>
              <a:rPr lang="en-US" dirty="0" smtClean="0"/>
              <a:t>Calculated phase at RP16 (right before injection into compressor) without FIDO correction, “perfect” DM pre-figure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823246" y="2043484"/>
            <a:ext cx="3596827" cy="5258067"/>
            <a:chOff x="737072" y="1917510"/>
            <a:chExt cx="3683001" cy="5384042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37072" y="2226005"/>
              <a:ext cx="3683001" cy="2762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4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2322" y="4845381"/>
              <a:ext cx="3225800" cy="241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825690" y="1917510"/>
              <a:ext cx="3275462" cy="395785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Phase, Tilts Removed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5690" y="2320119"/>
              <a:ext cx="3268638" cy="49814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16721" y="2067339"/>
            <a:ext cx="3568163" cy="5252390"/>
            <a:chOff x="5324475" y="1912961"/>
            <a:chExt cx="3657600" cy="5384042"/>
          </a:xfrm>
        </p:grpSpPr>
        <p:pic>
          <p:nvPicPr>
            <p:cNvPr id="3277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24475" y="2257424"/>
              <a:ext cx="36576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5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94325" y="4848225"/>
              <a:ext cx="32512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5406788" y="1912961"/>
              <a:ext cx="3275462" cy="395785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Tilts &amp; Focus Removed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06788" y="2315570"/>
              <a:ext cx="3268638" cy="49814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245504" y="5359179"/>
            <a:ext cx="1661822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~</a:t>
            </a:r>
            <a:r>
              <a:rPr lang="en-US" b="1" dirty="0" smtClean="0">
                <a:latin typeface="Symbol" pitchFamily="18" charset="2"/>
              </a:rPr>
              <a:t>l</a:t>
            </a:r>
            <a:r>
              <a:rPr lang="en-US" b="1" dirty="0" smtClean="0"/>
              <a:t>/2  P-V</a:t>
            </a:r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rot="10800000" flipV="1">
            <a:off x="7561690" y="5559234"/>
            <a:ext cx="683814" cy="3247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FRED Modeling Results, with FIDO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0006" y="1312329"/>
            <a:ext cx="7603291" cy="5223247"/>
          </a:xfrm>
        </p:spPr>
        <p:txBody>
          <a:bodyPr/>
          <a:lstStyle/>
          <a:p>
            <a:r>
              <a:rPr lang="en-US" dirty="0" smtClean="0"/>
              <a:t>Phase measured at RP16 (right before injection into compressor) with FIDO correction, “perfect” DM pre-figure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ICUIL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70343" y="2456952"/>
            <a:ext cx="9501810" cy="3482176"/>
            <a:chOff x="103366" y="2035533"/>
            <a:chExt cx="9501810" cy="3482176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52746" y="2496710"/>
              <a:ext cx="4027998" cy="3020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3787" y="2751151"/>
              <a:ext cx="3251422" cy="2438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6859889" y="2784271"/>
              <a:ext cx="3037509" cy="2278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03366" y="2035533"/>
              <a:ext cx="9501809" cy="373712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97148" y="2035533"/>
              <a:ext cx="2608028" cy="342701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03158" y="2035535"/>
              <a:ext cx="3593990" cy="34270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3367" y="2035534"/>
              <a:ext cx="3299791" cy="34270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659" y="2036859"/>
              <a:ext cx="941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Phase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9822" y="2036859"/>
              <a:ext cx="13676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X-Lineout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86976" y="2036859"/>
              <a:ext cx="13676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Y-Lineout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03729" y="6122503"/>
            <a:ext cx="6596934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Residual Phase Variance &lt; </a:t>
            </a:r>
            <a:r>
              <a:rPr lang="en-US" b="1" dirty="0" smtClean="0">
                <a:latin typeface="Symbol" pitchFamily="18" charset="2"/>
              </a:rPr>
              <a:t>l</a:t>
            </a:r>
            <a:r>
              <a:rPr lang="en-US" b="1" dirty="0" smtClean="0"/>
              <a:t>/20 for most of the 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4472943" y="4996500"/>
            <a:ext cx="2647686" cy="2067967"/>
            <a:chOff x="4472943" y="3142300"/>
            <a:chExt cx="2647686" cy="2067967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2"/>
            <a:srcRect l="6996" b="5851"/>
            <a:stretch>
              <a:fillRect/>
            </a:stretch>
          </p:blipFill>
          <p:spPr bwMode="auto">
            <a:xfrm>
              <a:off x="4658149" y="3142300"/>
              <a:ext cx="2462480" cy="186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TextBox 36"/>
            <p:cNvSpPr txBox="1"/>
            <p:nvPr/>
          </p:nvSpPr>
          <p:spPr>
            <a:xfrm>
              <a:off x="5400480" y="4979435"/>
              <a:ext cx="5437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X (µ</a:t>
              </a:r>
              <a:r>
                <a:rPr lang="en-US" sz="900" b="1" dirty="0" err="1" smtClean="0"/>
                <a:t>m</a:t>
              </a:r>
              <a:r>
                <a:rPr lang="en-US" sz="900" b="1" dirty="0" smtClean="0"/>
                <a:t>)</a:t>
              </a:r>
              <a:endParaRPr lang="en-US" sz="9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4316489" y="3998252"/>
              <a:ext cx="5437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X (µ</a:t>
              </a:r>
              <a:r>
                <a:rPr lang="en-US" sz="900" b="1" dirty="0" err="1" smtClean="0"/>
                <a:t>m</a:t>
              </a:r>
              <a:r>
                <a:rPr lang="en-US" sz="900" b="1" dirty="0" smtClean="0"/>
                <a:t>)</a:t>
              </a:r>
              <a:endParaRPr lang="en-US" sz="900" b="1" dirty="0"/>
            </a:p>
          </p:txBody>
        </p:sp>
      </p:grp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Ignition Drive Optics (FIDO)</a:t>
            </a:r>
            <a:endParaRPr lang="en-US" dirty="0"/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9948-6473-4CB7-BB74-32423423EF0A}" type="slidenum">
              <a:rPr lang="en-US"/>
              <a:pPr/>
              <a:t>2</a:t>
            </a:fld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2095" y="-461664"/>
            <a:ext cx="2337792" cy="163792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9554989" y="7304373"/>
            <a:ext cx="65075" cy="1178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70720" tIns="35360" rIns="70720" bIns="35360" anchor="b"/>
          <a:lstStyle/>
          <a:p>
            <a:fld id="{16FECCEE-ECD9-4AD0-BC64-321D7E8A3873}" type="slidenum">
              <a:rPr lang="en-US" sz="800">
                <a:solidFill>
                  <a:srgbClr val="DEE6ED"/>
                </a:solidFill>
                <a:cs typeface="Helvetica" charset="0"/>
              </a:rPr>
              <a:pPr/>
              <a:t>2</a:t>
            </a:fld>
            <a:endParaRPr lang="en-US" sz="800" dirty="0">
              <a:solidFill>
                <a:srgbClr val="DEE6ED"/>
              </a:solidFill>
              <a:cs typeface="Helvetica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792484" y="1515241"/>
            <a:ext cx="7603291" cy="1846910"/>
          </a:xfrm>
          <a:prstGeom prst="rect">
            <a:avLst/>
          </a:prstGeom>
        </p:spPr>
        <p:txBody>
          <a:bodyPr/>
          <a:lstStyle/>
          <a:p>
            <a:pPr marL="169863" marR="0" lvl="0" indent="-169863" algn="l" defTabSz="50292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FIDO is a planned upgrade to the ARC beamline to enable/optimize high-intensity, high-energy density experiments on NIF</a:t>
            </a:r>
          </a:p>
          <a:p>
            <a:pPr marL="169863" marR="0" lvl="0" indent="-169863" algn="l" defTabSz="50292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FIDO Missions:</a:t>
            </a:r>
          </a:p>
          <a:p>
            <a:pPr marL="672783" lvl="1" indent="-169863">
              <a:spcBef>
                <a:spcPts val="1200"/>
              </a:spcBef>
              <a:buFont typeface="Arial" pitchFamily="34" charset="0"/>
              <a:buChar char="–"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 beam quality</a:t>
            </a:r>
          </a:p>
          <a:p>
            <a:pPr marL="672783" lvl="1" indent="-169863">
              <a:spcBef>
                <a:spcPts val="1200"/>
              </a:spcBef>
              <a:buFont typeface="Arial" pitchFamily="34" charset="0"/>
              <a:buChar char="–"/>
            </a:pPr>
            <a:r>
              <a:rPr lang="en-US" sz="1800" b="1" dirty="0" smtClean="0">
                <a:latin typeface="Arial"/>
                <a:cs typeface="Arial"/>
              </a:rPr>
              <a:t>Improve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beam pointing</a:t>
            </a:r>
          </a:p>
          <a:p>
            <a:pPr marL="672783" lvl="1" indent="-169863">
              <a:spcBef>
                <a:spcPts val="1200"/>
              </a:spcBef>
              <a:buFont typeface="Arial" pitchFamily="34" charset="0"/>
              <a:buChar char="–"/>
            </a:pPr>
            <a:r>
              <a:rPr lang="en-US" sz="1800" b="1" noProof="0" dirty="0" smtClean="0">
                <a:latin typeface="Arial"/>
                <a:cs typeface="Arial"/>
              </a:rPr>
              <a:t>Phase split-beam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apertures</a:t>
            </a:r>
          </a:p>
        </p:txBody>
      </p:sp>
      <p:pic>
        <p:nvPicPr>
          <p:cNvPr id="14" name="Picture 238" descr="nif_quad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2F7FD"/>
              </a:clrFrom>
              <a:clrTo>
                <a:srgbClr val="F2F7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7070" y="4914888"/>
            <a:ext cx="1899858" cy="184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158696" y="4788261"/>
            <a:ext cx="2466278" cy="2008164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58696" y="4449462"/>
            <a:ext cx="2466278" cy="403435"/>
          </a:xfrm>
          <a:prstGeom prst="rect">
            <a:avLst/>
          </a:prstGeom>
          <a:solidFill>
            <a:srgbClr val="FFFCB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260"/>
          <p:cNvSpPr txBox="1">
            <a:spLocks noChangeArrowheads="1"/>
          </p:cNvSpPr>
          <p:nvPr/>
        </p:nvSpPr>
        <p:spPr bwMode="auto">
          <a:xfrm>
            <a:off x="1484995" y="4474016"/>
            <a:ext cx="18046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dirty="0">
                <a:latin typeface="Arial"/>
                <a:cs typeface="Arial"/>
              </a:rPr>
              <a:t>ARC Near-Field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74910" y="4436533"/>
            <a:ext cx="2466278" cy="2650262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74910" y="4434163"/>
            <a:ext cx="2466278" cy="539496"/>
          </a:xfrm>
          <a:prstGeom prst="rect">
            <a:avLst/>
          </a:prstGeom>
          <a:solidFill>
            <a:srgbClr val="FFFCB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60"/>
          <p:cNvSpPr txBox="1">
            <a:spLocks noChangeArrowheads="1"/>
          </p:cNvSpPr>
          <p:nvPr/>
        </p:nvSpPr>
        <p:spPr bwMode="auto">
          <a:xfrm>
            <a:off x="7147910" y="4423722"/>
            <a:ext cx="267462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latin typeface="Arial"/>
                <a:cs typeface="Arial"/>
              </a:rPr>
              <a:t>ARC Quad Performance with FIDO: Far-Field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97872" y="4453467"/>
            <a:ext cx="2462480" cy="2633328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97872" y="4442630"/>
            <a:ext cx="2466278" cy="539496"/>
          </a:xfrm>
          <a:prstGeom prst="rect">
            <a:avLst/>
          </a:prstGeom>
          <a:solidFill>
            <a:srgbClr val="FFFCB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60"/>
          <p:cNvSpPr txBox="1">
            <a:spLocks noChangeArrowheads="1"/>
          </p:cNvSpPr>
          <p:nvPr/>
        </p:nvSpPr>
        <p:spPr bwMode="auto">
          <a:xfrm>
            <a:off x="4537995" y="4415255"/>
            <a:ext cx="24624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latin typeface="Arial"/>
                <a:cs typeface="Arial"/>
              </a:rPr>
              <a:t>Expected ARC Quad Performance: Far-Field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16325" y="5220049"/>
            <a:ext cx="865980" cy="246221"/>
          </a:xfrm>
          <a:prstGeom prst="rect">
            <a:avLst/>
          </a:prstGeom>
          <a:solidFill>
            <a:srgbClr val="FFFFFF">
              <a:alpha val="63922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/>
              <a:t>cone tip</a:t>
            </a:r>
            <a:endParaRPr lang="en-US" sz="1600" b="1" dirty="0"/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 rot="16200000" flipH="1">
            <a:off x="5388084" y="5627500"/>
            <a:ext cx="415589" cy="931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7236571" y="4968679"/>
            <a:ext cx="2475416" cy="2058153"/>
            <a:chOff x="7236571" y="3139878"/>
            <a:chExt cx="2475416" cy="2058153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/>
            <a:srcRect l="7121" r="6458" b="6144"/>
            <a:stretch>
              <a:fillRect/>
            </a:stretch>
          </p:blipFill>
          <p:spPr bwMode="auto">
            <a:xfrm>
              <a:off x="7417520" y="3139878"/>
              <a:ext cx="2294467" cy="1868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TextBox 29"/>
            <p:cNvSpPr txBox="1"/>
            <p:nvPr/>
          </p:nvSpPr>
          <p:spPr>
            <a:xfrm>
              <a:off x="7693511" y="3368037"/>
              <a:ext cx="1163782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cone tip</a:t>
              </a:r>
              <a:endParaRPr lang="en-US" sz="1600" b="1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6200000" flipH="1">
              <a:off x="8150702" y="3764300"/>
              <a:ext cx="357737" cy="16993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155165" y="4967199"/>
              <a:ext cx="5437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X (µ</a:t>
              </a:r>
              <a:r>
                <a:rPr lang="en-US" sz="900" b="1" dirty="0" err="1" smtClean="0"/>
                <a:t>m</a:t>
              </a:r>
              <a:r>
                <a:rPr lang="en-US" sz="900" b="1" dirty="0" smtClean="0"/>
                <a:t>)</a:t>
              </a:r>
              <a:endParaRPr lang="en-US" sz="9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7080117" y="3998252"/>
              <a:ext cx="5437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/>
                <a:t>X (µ</a:t>
              </a:r>
              <a:r>
                <a:rPr lang="en-US" sz="900" b="1" dirty="0" err="1" smtClean="0"/>
                <a:t>m</a:t>
              </a:r>
              <a:r>
                <a:rPr lang="en-US" sz="900" b="1" dirty="0" smtClean="0"/>
                <a:t>)</a:t>
              </a:r>
              <a:endParaRPr lang="en-US" sz="900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Finish beam jitter characterization: OSP to Target Chamber</a:t>
            </a:r>
          </a:p>
          <a:p>
            <a:r>
              <a:rPr lang="en-US" dirty="0" smtClean="0"/>
              <a:t>Measure repeatability of prompt aberration in the MA and PA</a:t>
            </a:r>
          </a:p>
          <a:p>
            <a:r>
              <a:rPr lang="en-US" dirty="0" smtClean="0"/>
              <a:t>Continue refining optical model:</a:t>
            </a:r>
          </a:p>
          <a:p>
            <a:pPr lvl="1"/>
            <a:r>
              <a:rPr lang="en-US" dirty="0" smtClean="0"/>
              <a:t>Use more realistic DM shapes</a:t>
            </a:r>
          </a:p>
          <a:p>
            <a:pPr lvl="1"/>
            <a:r>
              <a:rPr lang="en-US" dirty="0" smtClean="0"/>
              <a:t>Add spatial filters</a:t>
            </a:r>
          </a:p>
          <a:p>
            <a:pPr lvl="1"/>
            <a:r>
              <a:rPr lang="en-US" dirty="0" smtClean="0"/>
              <a:t>Include ARC-specific optics, compressor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 go/no-go decision will be made based on results of MA/PA measurement and modeling</a:t>
            </a:r>
          </a:p>
          <a:p>
            <a:pPr lvl="1"/>
            <a:r>
              <a:rPr lang="en-US" dirty="0" smtClean="0"/>
              <a:t>If go:</a:t>
            </a:r>
          </a:p>
          <a:p>
            <a:pPr lvl="2"/>
            <a:r>
              <a:rPr lang="en-US" dirty="0" smtClean="0"/>
              <a:t>Begin optical and mechanical design for ARC beamline</a:t>
            </a:r>
          </a:p>
          <a:p>
            <a:pPr lvl="2"/>
            <a:r>
              <a:rPr lang="en-US" dirty="0" smtClean="0"/>
              <a:t>Acquire appropriate hardware (DM, WFS), test &amp; field</a:t>
            </a:r>
          </a:p>
          <a:p>
            <a:pPr lvl="1"/>
            <a:r>
              <a:rPr lang="en-US" dirty="0" smtClean="0"/>
              <a:t>If no-go:</a:t>
            </a:r>
          </a:p>
          <a:p>
            <a:pPr lvl="2"/>
            <a:r>
              <a:rPr lang="en-US" dirty="0" smtClean="0"/>
              <a:t>Think harder, think different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ICUIL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668" y="1558823"/>
            <a:ext cx="3366420" cy="5223247"/>
          </a:xfrm>
        </p:spPr>
        <p:txBody>
          <a:bodyPr/>
          <a:lstStyle/>
          <a:p>
            <a:r>
              <a:rPr lang="en-US" dirty="0" smtClean="0"/>
              <a:t>Modeling Support</a:t>
            </a:r>
          </a:p>
          <a:p>
            <a:pPr lvl="1"/>
            <a:r>
              <a:rPr lang="en-US" dirty="0" smtClean="0"/>
              <a:t>Mike Rushford</a:t>
            </a:r>
          </a:p>
          <a:p>
            <a:pPr lvl="1"/>
            <a:r>
              <a:rPr lang="en-US" dirty="0" smtClean="0"/>
              <a:t>Nan Wong</a:t>
            </a:r>
          </a:p>
          <a:p>
            <a:pPr lvl="1"/>
            <a:r>
              <a:rPr lang="en-US" dirty="0" smtClean="0"/>
              <a:t>Kathleen McCandless</a:t>
            </a:r>
          </a:p>
          <a:p>
            <a:pPr lvl="1"/>
            <a:r>
              <a:rPr lang="en-US" dirty="0" smtClean="0"/>
              <a:t>Kai </a:t>
            </a:r>
            <a:r>
              <a:rPr lang="en-US" dirty="0" err="1" smtClean="0"/>
              <a:t>LaFortune</a:t>
            </a:r>
            <a:endParaRPr lang="en-US" dirty="0" smtClean="0"/>
          </a:p>
          <a:p>
            <a:pPr lvl="1"/>
            <a:r>
              <a:rPr lang="en-US" dirty="0" smtClean="0"/>
              <a:t>Clay </a:t>
            </a:r>
            <a:r>
              <a:rPr lang="en-US" dirty="0" err="1" smtClean="0"/>
              <a:t>Widermayer</a:t>
            </a:r>
            <a:endParaRPr lang="en-US" dirty="0" smtClean="0"/>
          </a:p>
          <a:p>
            <a:pPr lvl="1"/>
            <a:r>
              <a:rPr lang="en-US" smtClean="0"/>
              <a:t>Mike Shaw</a:t>
            </a:r>
            <a:endParaRPr lang="en-US" dirty="0" smtClean="0"/>
          </a:p>
          <a:p>
            <a:r>
              <a:rPr lang="en-US" dirty="0" smtClean="0"/>
              <a:t>Data Collection</a:t>
            </a:r>
          </a:p>
          <a:p>
            <a:pPr lvl="1"/>
            <a:r>
              <a:rPr lang="en-US" dirty="0" smtClean="0"/>
              <a:t>Tracy Budge</a:t>
            </a:r>
          </a:p>
          <a:p>
            <a:pPr lvl="1"/>
            <a:r>
              <a:rPr lang="en-US" dirty="0" smtClean="0"/>
              <a:t>John Heebner</a:t>
            </a:r>
          </a:p>
          <a:p>
            <a:pPr lvl="1"/>
            <a:r>
              <a:rPr lang="en-US" dirty="0" smtClean="0"/>
              <a:t>Tania Schindler</a:t>
            </a:r>
          </a:p>
          <a:p>
            <a:pPr lvl="1"/>
            <a:r>
              <a:rPr lang="en-US" dirty="0" smtClean="0"/>
              <a:t>Daren Hart</a:t>
            </a:r>
          </a:p>
          <a:p>
            <a:pPr lvl="1"/>
            <a:r>
              <a:rPr lang="en-US" dirty="0" smtClean="0"/>
              <a:t>Scott </a:t>
            </a:r>
            <a:r>
              <a:rPr lang="en-US" dirty="0" err="1" smtClean="0"/>
              <a:t>Fochs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Erlan Bliss</a:t>
            </a:r>
          </a:p>
          <a:p>
            <a:r>
              <a:rPr lang="en-US" dirty="0" smtClean="0"/>
              <a:t>Systems Engineering</a:t>
            </a:r>
          </a:p>
          <a:p>
            <a:pPr lvl="1"/>
            <a:r>
              <a:rPr lang="en-US" dirty="0" smtClean="0"/>
              <a:t>John Crane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PS&amp;A Review, May 11-12,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NIF-0510-18909s2.ppt 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86896" y="1525693"/>
            <a:ext cx="3104165" cy="5223247"/>
          </a:xfrm>
          <a:prstGeom prst="rect">
            <a:avLst/>
          </a:prstGeom>
        </p:spPr>
        <p:txBody>
          <a:bodyPr lIns="91330" tIns="45667" rIns="91330" bIns="45667"/>
          <a:lstStyle/>
          <a:p>
            <a:pPr marL="169664" marR="0" lvl="0" indent="-169664" algn="l" defTabSz="5023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Management</a:t>
            </a:r>
          </a:p>
          <a:p>
            <a:pPr marL="712374" marR="0" lvl="1" indent="-310522" algn="l" defTabSz="5023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—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Mark Bowers</a:t>
            </a:r>
          </a:p>
          <a:p>
            <a:pPr marL="712374" marR="0" lvl="1" indent="-310522" algn="l" defTabSz="5023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—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Chris Haynam</a:t>
            </a:r>
          </a:p>
          <a:p>
            <a:pPr marL="712374" marR="0" lvl="1" indent="-310522" algn="l" defTabSz="5023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—"/>
              <a:tabLst/>
              <a:defRPr/>
            </a:pPr>
            <a:r>
              <a:rPr lang="en-US" sz="1800" b="1" dirty="0" smtClean="0">
                <a:latin typeface="Arial"/>
                <a:cs typeface="Arial"/>
              </a:rPr>
              <a:t>Mark Hermann</a:t>
            </a:r>
          </a:p>
          <a:p>
            <a:pPr marL="169664" marR="0" lvl="0" indent="-169664" algn="l" defTabSz="5023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NIF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Wavefront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Support</a:t>
            </a:r>
          </a:p>
          <a:p>
            <a:pPr marL="712374" marR="0" lvl="1" indent="-310522" algn="l" defTabSz="5023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—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Thad Salmon</a:t>
            </a:r>
          </a:p>
          <a:p>
            <a:pPr marL="712374" marR="0" lvl="1" indent="-310522" algn="l" defTabSz="5023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—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Steve Sutton</a:t>
            </a:r>
          </a:p>
          <a:p>
            <a:pPr marL="712374" marR="0" lvl="1" indent="-310522" algn="l" defTabSz="5023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—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Ron House</a:t>
            </a:r>
          </a:p>
          <a:p>
            <a:pPr marL="169664" marR="0" lvl="0" indent="-169664" algn="l" defTabSz="5023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 Support</a:t>
            </a:r>
          </a:p>
          <a:p>
            <a:pPr marL="712374" marR="0" lvl="1" indent="-310522" algn="l" defTabSz="5023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—"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Prav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Patel</a:t>
            </a:r>
          </a:p>
          <a:p>
            <a:pPr marL="712374" marR="0" lvl="1" indent="-310522" algn="l" defTabSz="5023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—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Mike Key</a:t>
            </a:r>
          </a:p>
          <a:p>
            <a:pPr marL="712374" marR="0" lvl="1" indent="-310522" algn="l" defTabSz="5023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—"/>
              <a:tabLst/>
              <a:defRPr/>
            </a:pPr>
            <a:r>
              <a:rPr lang="en-US" sz="1800" b="1" dirty="0" smtClean="0">
                <a:latin typeface="Arial"/>
                <a:cs typeface="Arial"/>
              </a:rPr>
              <a:t>Andreas Kemp</a:t>
            </a:r>
          </a:p>
          <a:p>
            <a:pPr marL="712374" marR="0" lvl="1" indent="-310522" algn="l" defTabSz="5023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—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Laurent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Divol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79" y="304146"/>
            <a:ext cx="6678648" cy="774702"/>
          </a:xfrm>
        </p:spPr>
        <p:txBody>
          <a:bodyPr/>
          <a:lstStyle/>
          <a:p>
            <a:r>
              <a:rPr lang="en-US" dirty="0" smtClean="0"/>
              <a:t>Fast Ignition Coupling Science Experiment &amp; ARC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239517" y="1235798"/>
            <a:ext cx="7879084" cy="747381"/>
          </a:xfrm>
          <a:prstGeom prst="rect">
            <a:avLst/>
          </a:prstGeom>
        </p:spPr>
        <p:txBody>
          <a:bodyPr/>
          <a:lstStyle/>
          <a:p>
            <a:pPr marL="169863" marR="0" lvl="0" indent="-169863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 Ignition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coupling experiment has set the current requirements for FIDO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graphicFrame>
        <p:nvGraphicFramePr>
          <p:cNvPr id="21" name="Group 41"/>
          <p:cNvGraphicFramePr>
            <a:graphicFrameLocks/>
          </p:cNvGraphicFramePr>
          <p:nvPr/>
        </p:nvGraphicFramePr>
        <p:xfrm>
          <a:off x="1131712" y="2009908"/>
          <a:ext cx="7796463" cy="4008980"/>
        </p:xfrm>
        <a:graphic>
          <a:graphicData uri="http://schemas.openxmlformats.org/drawingml/2006/table">
            <a:tbl>
              <a:tblPr/>
              <a:tblGrid>
                <a:gridCol w="3319287"/>
                <a:gridCol w="1492392"/>
                <a:gridCol w="1492392"/>
                <a:gridCol w="1492392"/>
              </a:tblGrid>
              <a:tr h="5650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ARC laser parameter</a:t>
                      </a:r>
                    </a:p>
                  </a:txBody>
                  <a:tcPr marL="52511" marR="0" marT="2177" marB="2177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FI ARC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requirements</a:t>
                      </a: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Current ARC </a:t>
                      </a:r>
                    </a:p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capabilities</a:t>
                      </a: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Required improvement</a:t>
                      </a: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372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Energy in 40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-109" charset="2"/>
                        </a:rPr>
                        <a:t>μ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m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diameter</a:t>
                      </a:r>
                    </a:p>
                  </a:txBody>
                  <a:tcPr marL="52511" marR="0" marT="2177" marB="2177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~3-4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kJ</a:t>
                      </a: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ts val="1525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-109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&lt; 280 J</a:t>
                      </a: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ts val="1525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-109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&gt;15x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72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Intensity at the cone tip</a:t>
                      </a:r>
                    </a:p>
                  </a:txBody>
                  <a:tcPr marL="52511" marR="0" marT="2177" marB="2177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W/cm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~10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W/cm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 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100x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72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Pulse Length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52511" marR="0" marT="2177" marB="2177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5-10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ps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1-50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ps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650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5888" marR="0" lvl="0" indent="-115888" algn="l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ASE energy relative to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main-pulse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energy</a:t>
                      </a:r>
                    </a:p>
                  </a:txBody>
                  <a:tcPr marL="52511" marR="0" marT="2177" marB="2177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&lt;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-6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(10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mJ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)</a:t>
                      </a: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&lt; 10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-4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(60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mJ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)</a:t>
                      </a: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650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Intensity contrast 100 ps </a:t>
                      </a:r>
                    </a:p>
                    <a:p>
                      <a:pPr marL="0" marR="0" lvl="0" indent="0" algn="l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before main pulse</a:t>
                      </a:r>
                    </a:p>
                  </a:txBody>
                  <a:tcPr marL="52511" marR="0" marT="2177" marB="2177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&lt; 10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-6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&lt; 10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-6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650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Beam pointing error </a:t>
                      </a:r>
                    </a:p>
                    <a:p>
                      <a:pPr marL="0" marR="0" lvl="0" indent="0" algn="l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relative to cone tip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rms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)</a:t>
                      </a:r>
                    </a:p>
                  </a:txBody>
                  <a:tcPr marL="52511" marR="0" marT="2177" marB="2177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+/- 10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-109" charset="2"/>
                        </a:rPr>
                        <a:t>μ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+/- 75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  <a:sym typeface="Symbol" pitchFamily="-109" charset="2"/>
                        </a:rPr>
                        <a:t>μ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m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7x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720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 ARC to NIF timing jitter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rms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)</a:t>
                      </a:r>
                    </a:p>
                  </a:txBody>
                  <a:tcPr marL="52511" marR="0" marT="2177" marB="2177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+/- 40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ps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+/- 6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ps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29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58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087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168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460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1752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044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23360" algn="l" defTabSz="502920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5937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0" marT="2177" marB="2177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165133" y="6391118"/>
            <a:ext cx="5658067" cy="89218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pPr marR="0" lvl="0" algn="ctr" defTabSz="50292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lang="en-US" sz="1800" b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meet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fast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ignition requirements, the residual wavefront error must be &lt; 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  <a:cs typeface="Arial"/>
              </a:rPr>
              <a:t>l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/10, </a:t>
            </a:r>
          </a:p>
          <a:p>
            <a:pPr marR="0" lvl="0" algn="ctr" defTabSz="50292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pointing error &lt;1.1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  <a:cs typeface="Arial"/>
              </a:rPr>
              <a:t>m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863" marR="0" lvl="0" indent="-169863" algn="l" defTabSz="5029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FIDO Architecture (simplified)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25843" y="1245553"/>
            <a:ext cx="7603291" cy="5223247"/>
          </a:xfrm>
        </p:spPr>
        <p:txBody>
          <a:bodyPr/>
          <a:lstStyle/>
          <a:p>
            <a:r>
              <a:rPr lang="en-US" dirty="0" smtClean="0"/>
              <a:t>FIDO will be an adaptive optics system that makes use of a point source at the target to measure aberrations in the NIF laser</a:t>
            </a:r>
          </a:p>
          <a:p>
            <a:r>
              <a:rPr lang="en-US" dirty="0" smtClean="0"/>
              <a:t>System design has been described in detail elsewhere:</a:t>
            </a:r>
          </a:p>
          <a:p>
            <a:pPr lvl="1"/>
            <a:r>
              <a:rPr lang="en-US" sz="1400" dirty="0" smtClean="0"/>
              <a:t>ICUIL 2008, C. W. Siders </a:t>
            </a:r>
            <a:r>
              <a:rPr lang="en-US" sz="1400" i="1" dirty="0" smtClean="0"/>
              <a:t>et al.</a:t>
            </a:r>
            <a:r>
              <a:rPr lang="en-US" sz="1400" dirty="0" smtClean="0"/>
              <a:t> </a:t>
            </a:r>
          </a:p>
          <a:p>
            <a:pPr lvl="1"/>
            <a:r>
              <a:rPr lang="en-US" sz="1400" dirty="0" smtClean="0"/>
              <a:t>IFSA 2009, D. Homoelle </a:t>
            </a:r>
            <a:r>
              <a:rPr lang="en-US" sz="1400" i="1" dirty="0" smtClean="0"/>
              <a:t>et al., </a:t>
            </a:r>
            <a:r>
              <a:rPr lang="en-US" sz="1400" dirty="0" smtClean="0"/>
              <a:t>J. Phys: Conf. Ser., 244, 032007 (2010)</a:t>
            </a:r>
          </a:p>
          <a:p>
            <a:pPr lvl="1"/>
            <a:r>
              <a:rPr lang="en-US" sz="1400" dirty="0" smtClean="0"/>
              <a:t>K. L. Baker </a:t>
            </a:r>
            <a:r>
              <a:rPr lang="en-US" sz="1400" i="1" dirty="0" smtClean="0"/>
              <a:t>et al.</a:t>
            </a:r>
            <a:r>
              <a:rPr lang="en-US" sz="1400" dirty="0" smtClean="0"/>
              <a:t>, Opt. </a:t>
            </a:r>
            <a:r>
              <a:rPr lang="en-US" sz="1400" dirty="0" err="1" smtClean="0"/>
              <a:t>Expr</a:t>
            </a:r>
            <a:r>
              <a:rPr lang="en-US" sz="1400" dirty="0" smtClean="0"/>
              <a:t>., 17, 16696 (2009)</a:t>
            </a:r>
            <a:endParaRPr lang="en-US" sz="1600" i="1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Basic principle of operation: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31" name="Group 2"/>
          <p:cNvGrpSpPr>
            <a:grpSpLocks/>
          </p:cNvGrpSpPr>
          <p:nvPr/>
        </p:nvGrpSpPr>
        <p:grpSpPr bwMode="auto">
          <a:xfrm>
            <a:off x="5888567" y="5386648"/>
            <a:ext cx="1577975" cy="1181100"/>
            <a:chOff x="3715" y="1914"/>
            <a:chExt cx="994" cy="744"/>
          </a:xfrm>
        </p:grpSpPr>
        <p:pic>
          <p:nvPicPr>
            <p:cNvPr id="232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15" y="1914"/>
              <a:ext cx="994" cy="7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33" name="Line 4"/>
            <p:cNvSpPr>
              <a:spLocks noChangeShapeType="1"/>
            </p:cNvSpPr>
            <p:nvPr/>
          </p:nvSpPr>
          <p:spPr bwMode="auto">
            <a:xfrm>
              <a:off x="3750" y="2274"/>
              <a:ext cx="1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4" name="Rectangle 6"/>
          <p:cNvSpPr>
            <a:spLocks noChangeArrowheads="1"/>
          </p:cNvSpPr>
          <p:nvPr/>
        </p:nvSpPr>
        <p:spPr bwMode="auto">
          <a:xfrm>
            <a:off x="3433762" y="4790012"/>
            <a:ext cx="4921250" cy="495300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" name="Group 7"/>
          <p:cNvGrpSpPr>
            <a:grpSpLocks/>
          </p:cNvGrpSpPr>
          <p:nvPr/>
        </p:nvGrpSpPr>
        <p:grpSpPr bwMode="auto">
          <a:xfrm>
            <a:off x="3719512" y="5031312"/>
            <a:ext cx="4527550" cy="0"/>
            <a:chOff x="1336" y="2856"/>
            <a:chExt cx="2852" cy="0"/>
          </a:xfrm>
        </p:grpSpPr>
        <p:sp>
          <p:nvSpPr>
            <p:cNvPr id="236" name="Line 8"/>
            <p:cNvSpPr>
              <a:spLocks noChangeShapeType="1"/>
            </p:cNvSpPr>
            <p:nvPr/>
          </p:nvSpPr>
          <p:spPr bwMode="auto">
            <a:xfrm flipH="1">
              <a:off x="4016" y="28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Line 9"/>
            <p:cNvSpPr>
              <a:spLocks noChangeShapeType="1"/>
            </p:cNvSpPr>
            <p:nvPr/>
          </p:nvSpPr>
          <p:spPr bwMode="auto">
            <a:xfrm flipH="1">
              <a:off x="3122" y="28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Line 10"/>
            <p:cNvSpPr>
              <a:spLocks noChangeShapeType="1"/>
            </p:cNvSpPr>
            <p:nvPr/>
          </p:nvSpPr>
          <p:spPr bwMode="auto">
            <a:xfrm flipH="1">
              <a:off x="2229" y="28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Line 11"/>
            <p:cNvSpPr>
              <a:spLocks noChangeShapeType="1"/>
            </p:cNvSpPr>
            <p:nvPr/>
          </p:nvSpPr>
          <p:spPr bwMode="auto">
            <a:xfrm flipH="1">
              <a:off x="1336" y="28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0" name="Group 12"/>
          <p:cNvGrpSpPr>
            <a:grpSpLocks/>
          </p:cNvGrpSpPr>
          <p:nvPr/>
        </p:nvGrpSpPr>
        <p:grpSpPr bwMode="auto">
          <a:xfrm>
            <a:off x="8154987" y="3934883"/>
            <a:ext cx="1903413" cy="2197100"/>
            <a:chOff x="4130" y="2160"/>
            <a:chExt cx="1198" cy="1384"/>
          </a:xfrm>
        </p:grpSpPr>
        <p:sp>
          <p:nvSpPr>
            <p:cNvPr id="241" name="Oval 13"/>
            <p:cNvSpPr>
              <a:spLocks noChangeArrowheads="1"/>
            </p:cNvSpPr>
            <p:nvPr/>
          </p:nvSpPr>
          <p:spPr bwMode="auto">
            <a:xfrm>
              <a:off x="4722" y="2775"/>
              <a:ext cx="207" cy="20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Oval 14"/>
            <p:cNvSpPr>
              <a:spLocks noChangeArrowheads="1"/>
            </p:cNvSpPr>
            <p:nvPr/>
          </p:nvSpPr>
          <p:spPr bwMode="auto">
            <a:xfrm>
              <a:off x="4632" y="2685"/>
              <a:ext cx="387" cy="3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Oval 15"/>
            <p:cNvSpPr>
              <a:spLocks noChangeArrowheads="1"/>
            </p:cNvSpPr>
            <p:nvPr/>
          </p:nvSpPr>
          <p:spPr bwMode="auto">
            <a:xfrm>
              <a:off x="4555" y="2608"/>
              <a:ext cx="542" cy="54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Oval 16"/>
            <p:cNvSpPr>
              <a:spLocks noChangeArrowheads="1"/>
            </p:cNvSpPr>
            <p:nvPr/>
          </p:nvSpPr>
          <p:spPr bwMode="auto">
            <a:xfrm>
              <a:off x="4477" y="2530"/>
              <a:ext cx="697" cy="69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Oval 17"/>
            <p:cNvSpPr>
              <a:spLocks noChangeArrowheads="1"/>
            </p:cNvSpPr>
            <p:nvPr/>
          </p:nvSpPr>
          <p:spPr bwMode="auto">
            <a:xfrm>
              <a:off x="4400" y="2453"/>
              <a:ext cx="852" cy="85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Oval 18"/>
            <p:cNvSpPr>
              <a:spLocks noChangeArrowheads="1"/>
            </p:cNvSpPr>
            <p:nvPr/>
          </p:nvSpPr>
          <p:spPr bwMode="auto">
            <a:xfrm>
              <a:off x="4335" y="2388"/>
              <a:ext cx="981" cy="98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Rectangle 19"/>
            <p:cNvSpPr>
              <a:spLocks noChangeArrowheads="1"/>
            </p:cNvSpPr>
            <p:nvPr/>
          </p:nvSpPr>
          <p:spPr bwMode="auto">
            <a:xfrm>
              <a:off x="4848" y="2160"/>
              <a:ext cx="480" cy="115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Rectangle 20"/>
            <p:cNvSpPr>
              <a:spLocks noChangeArrowheads="1"/>
            </p:cNvSpPr>
            <p:nvPr/>
          </p:nvSpPr>
          <p:spPr bwMode="auto">
            <a:xfrm rot="1303452">
              <a:off x="4236" y="2196"/>
              <a:ext cx="924" cy="54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Rectangle 21"/>
            <p:cNvSpPr>
              <a:spLocks noChangeArrowheads="1"/>
            </p:cNvSpPr>
            <p:nvPr/>
          </p:nvSpPr>
          <p:spPr bwMode="auto">
            <a:xfrm rot="-1165382">
              <a:off x="4130" y="3027"/>
              <a:ext cx="888" cy="51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50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9312" y="5372094"/>
            <a:ext cx="1603375" cy="1198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pSp>
        <p:nvGrpSpPr>
          <p:cNvPr id="251" name="Group 26"/>
          <p:cNvGrpSpPr>
            <a:grpSpLocks/>
          </p:cNvGrpSpPr>
          <p:nvPr/>
        </p:nvGrpSpPr>
        <p:grpSpPr bwMode="auto">
          <a:xfrm>
            <a:off x="5868459" y="5370506"/>
            <a:ext cx="1633537" cy="1201738"/>
            <a:chOff x="3697" y="3154"/>
            <a:chExt cx="1029" cy="757"/>
          </a:xfrm>
        </p:grpSpPr>
        <p:pic>
          <p:nvPicPr>
            <p:cNvPr id="252" name="Picture 2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97" y="3154"/>
              <a:ext cx="1013" cy="7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53" name="Line 28"/>
            <p:cNvSpPr>
              <a:spLocks noChangeShapeType="1"/>
            </p:cNvSpPr>
            <p:nvPr/>
          </p:nvSpPr>
          <p:spPr bwMode="auto">
            <a:xfrm flipH="1">
              <a:off x="4554" y="3514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4" name="Group 29"/>
          <p:cNvGrpSpPr>
            <a:grpSpLocks/>
          </p:cNvGrpSpPr>
          <p:nvPr/>
        </p:nvGrpSpPr>
        <p:grpSpPr bwMode="auto">
          <a:xfrm>
            <a:off x="4557712" y="5370506"/>
            <a:ext cx="1625600" cy="1201738"/>
            <a:chOff x="2866" y="3154"/>
            <a:chExt cx="1024" cy="757"/>
          </a:xfrm>
        </p:grpSpPr>
        <p:pic>
          <p:nvPicPr>
            <p:cNvPr id="255" name="Picture 3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66" y="3154"/>
              <a:ext cx="1011" cy="7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56" name="Line 31"/>
            <p:cNvSpPr>
              <a:spLocks noChangeShapeType="1"/>
            </p:cNvSpPr>
            <p:nvPr/>
          </p:nvSpPr>
          <p:spPr bwMode="auto">
            <a:xfrm flipH="1">
              <a:off x="3718" y="3514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7" name="Group 32"/>
          <p:cNvGrpSpPr>
            <a:grpSpLocks/>
          </p:cNvGrpSpPr>
          <p:nvPr/>
        </p:nvGrpSpPr>
        <p:grpSpPr bwMode="auto">
          <a:xfrm>
            <a:off x="3213100" y="5361775"/>
            <a:ext cx="1643062" cy="1219200"/>
            <a:chOff x="2018" y="3148"/>
            <a:chExt cx="1036" cy="768"/>
          </a:xfrm>
        </p:grpSpPr>
        <p:pic>
          <p:nvPicPr>
            <p:cNvPr id="258" name="Picture 3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18" y="3148"/>
              <a:ext cx="1027" cy="7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59" name="Line 34"/>
            <p:cNvSpPr>
              <a:spLocks noChangeShapeType="1"/>
            </p:cNvSpPr>
            <p:nvPr/>
          </p:nvSpPr>
          <p:spPr bwMode="auto">
            <a:xfrm flipH="1">
              <a:off x="2882" y="3514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0" name="Group 35"/>
          <p:cNvGrpSpPr>
            <a:grpSpLocks/>
          </p:cNvGrpSpPr>
          <p:nvPr/>
        </p:nvGrpSpPr>
        <p:grpSpPr bwMode="auto">
          <a:xfrm>
            <a:off x="2284412" y="4474100"/>
            <a:ext cx="7013575" cy="1027112"/>
            <a:chOff x="1434" y="2588"/>
            <a:chExt cx="4418" cy="648"/>
          </a:xfrm>
        </p:grpSpPr>
        <p:sp>
          <p:nvSpPr>
            <p:cNvPr id="261" name="Oval 36"/>
            <p:cNvSpPr>
              <a:spLocks noChangeArrowheads="1"/>
            </p:cNvSpPr>
            <p:nvPr/>
          </p:nvSpPr>
          <p:spPr bwMode="auto">
            <a:xfrm>
              <a:off x="5280" y="2763"/>
              <a:ext cx="27" cy="375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lIns="59304" tIns="29651" rIns="59304" bIns="29651" anchor="ctr"/>
            <a:lstStyle/>
            <a:p>
              <a:endParaRPr lang="en-US"/>
            </a:p>
          </p:txBody>
        </p:sp>
        <p:sp>
          <p:nvSpPr>
            <p:cNvPr id="262" name="Oval 37"/>
            <p:cNvSpPr>
              <a:spLocks noChangeArrowheads="1"/>
            </p:cNvSpPr>
            <p:nvPr/>
          </p:nvSpPr>
          <p:spPr bwMode="auto">
            <a:xfrm>
              <a:off x="5804" y="2939"/>
              <a:ext cx="48" cy="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002800"/>
              </a:solidFill>
              <a:round/>
              <a:headEnd/>
              <a:tailEnd/>
            </a:ln>
            <a:effectLst/>
          </p:spPr>
          <p:txBody>
            <a:bodyPr wrap="none" lIns="59304" tIns="29651" rIns="59304" bIns="29651" anchor="ctr"/>
            <a:lstStyle/>
            <a:p>
              <a:endParaRPr lang="en-US"/>
            </a:p>
          </p:txBody>
        </p:sp>
        <p:grpSp>
          <p:nvGrpSpPr>
            <p:cNvPr id="263" name="Group 38"/>
            <p:cNvGrpSpPr>
              <a:grpSpLocks/>
            </p:cNvGrpSpPr>
            <p:nvPr/>
          </p:nvGrpSpPr>
          <p:grpSpPr bwMode="auto">
            <a:xfrm>
              <a:off x="1434" y="2588"/>
              <a:ext cx="3491" cy="648"/>
              <a:chOff x="1434" y="2588"/>
              <a:chExt cx="3491" cy="648"/>
            </a:xfrm>
          </p:grpSpPr>
          <p:sp>
            <p:nvSpPr>
              <p:cNvPr id="264" name="Rectangle 39"/>
              <p:cNvSpPr>
                <a:spLocks noChangeArrowheads="1"/>
              </p:cNvSpPr>
              <p:nvPr/>
            </p:nvSpPr>
            <p:spPr bwMode="auto">
              <a:xfrm>
                <a:off x="4358" y="2766"/>
                <a:ext cx="567" cy="35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265" name="Rectangle 40"/>
              <p:cNvSpPr>
                <a:spLocks noChangeArrowheads="1"/>
              </p:cNvSpPr>
              <p:nvPr/>
            </p:nvSpPr>
            <p:spPr bwMode="auto">
              <a:xfrm>
                <a:off x="3494" y="2765"/>
                <a:ext cx="567" cy="35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266" name="Rectangle 41"/>
              <p:cNvSpPr>
                <a:spLocks noChangeArrowheads="1"/>
              </p:cNvSpPr>
              <p:nvPr/>
            </p:nvSpPr>
            <p:spPr bwMode="auto">
              <a:xfrm>
                <a:off x="2630" y="2765"/>
                <a:ext cx="567" cy="35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59304" tIns="29651" rIns="59304" bIns="29651" anchor="ctr"/>
              <a:lstStyle/>
              <a:p>
                <a:endParaRPr lang="en-US"/>
              </a:p>
            </p:txBody>
          </p:sp>
          <p:sp>
            <p:nvSpPr>
              <p:cNvPr id="267" name="Rectangle 42"/>
              <p:cNvSpPr>
                <a:spLocks noChangeArrowheads="1"/>
              </p:cNvSpPr>
              <p:nvPr/>
            </p:nvSpPr>
            <p:spPr bwMode="auto">
              <a:xfrm>
                <a:off x="1434" y="2588"/>
                <a:ext cx="764" cy="6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66069" tIns="33033" rIns="66069" bIns="33033" anchor="ctr"/>
              <a:lstStyle/>
              <a:p>
                <a:pPr algn="ctr"/>
                <a:r>
                  <a:rPr lang="en-US" b="1" dirty="0" smtClean="0"/>
                  <a:t>AO</a:t>
                </a:r>
              </a:p>
              <a:p>
                <a:pPr algn="ctr"/>
                <a:r>
                  <a:rPr lang="en-US" b="1" dirty="0" smtClean="0"/>
                  <a:t>System</a:t>
                </a:r>
                <a:endParaRPr lang="en-US" b="1" dirty="0"/>
              </a:p>
            </p:txBody>
          </p:sp>
          <p:sp>
            <p:nvSpPr>
              <p:cNvPr id="268" name="Text Box 43"/>
              <p:cNvSpPr txBox="1">
                <a:spLocks noChangeArrowheads="1"/>
              </p:cNvSpPr>
              <p:nvPr/>
            </p:nvSpPr>
            <p:spPr bwMode="auto">
              <a:xfrm>
                <a:off x="2688" y="2819"/>
                <a:ext cx="436" cy="2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66069" tIns="33033" rIns="66069" bIns="33033" anchor="ctr"/>
              <a:lstStyle/>
              <a:p>
                <a:r>
                  <a:rPr lang="en-US" b="1" dirty="0"/>
                  <a:t>Amp</a:t>
                </a:r>
              </a:p>
            </p:txBody>
          </p:sp>
          <p:sp>
            <p:nvSpPr>
              <p:cNvPr id="269" name="Text Box 44"/>
              <p:cNvSpPr txBox="1">
                <a:spLocks noChangeArrowheads="1"/>
              </p:cNvSpPr>
              <p:nvPr/>
            </p:nvSpPr>
            <p:spPr bwMode="auto">
              <a:xfrm>
                <a:off x="3564" y="2819"/>
                <a:ext cx="436" cy="2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66069" tIns="33033" rIns="66069" bIns="33033" anchor="ctr"/>
              <a:lstStyle/>
              <a:p>
                <a:r>
                  <a:rPr lang="en-US" b="1" dirty="0"/>
                  <a:t>Amp</a:t>
                </a:r>
              </a:p>
            </p:txBody>
          </p:sp>
          <p:sp>
            <p:nvSpPr>
              <p:cNvPr id="270" name="Text Box 45"/>
              <p:cNvSpPr txBox="1">
                <a:spLocks noChangeArrowheads="1"/>
              </p:cNvSpPr>
              <p:nvPr/>
            </p:nvSpPr>
            <p:spPr bwMode="auto">
              <a:xfrm>
                <a:off x="4412" y="2819"/>
                <a:ext cx="436" cy="2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66069" tIns="33033" rIns="66069" bIns="33033" anchor="ctr"/>
              <a:lstStyle/>
              <a:p>
                <a:r>
                  <a:rPr lang="en-US" b="1" dirty="0"/>
                  <a:t>Amp</a:t>
                </a:r>
              </a:p>
            </p:txBody>
          </p:sp>
        </p:grpSp>
      </p:grpSp>
      <p:grpSp>
        <p:nvGrpSpPr>
          <p:cNvPr id="271" name="Group 46"/>
          <p:cNvGrpSpPr>
            <a:grpSpLocks/>
          </p:cNvGrpSpPr>
          <p:nvPr/>
        </p:nvGrpSpPr>
        <p:grpSpPr bwMode="auto">
          <a:xfrm>
            <a:off x="3475037" y="6392326"/>
            <a:ext cx="5467350" cy="739775"/>
            <a:chOff x="2184" y="3850"/>
            <a:chExt cx="3228" cy="465"/>
          </a:xfrm>
        </p:grpSpPr>
        <p:sp>
          <p:nvSpPr>
            <p:cNvPr id="272" name="AutoShape 47"/>
            <p:cNvSpPr>
              <a:spLocks/>
            </p:cNvSpPr>
            <p:nvPr/>
          </p:nvSpPr>
          <p:spPr bwMode="auto">
            <a:xfrm rot="-5400000">
              <a:off x="3710" y="2324"/>
              <a:ext cx="176" cy="3228"/>
            </a:xfrm>
            <a:prstGeom prst="leftBrace">
              <a:avLst>
                <a:gd name="adj1" fmla="val 152841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endParaRPr lang="en-US"/>
            </a:p>
          </p:txBody>
        </p:sp>
        <p:sp>
          <p:nvSpPr>
            <p:cNvPr id="273" name="Text Box 48"/>
            <p:cNvSpPr txBox="1">
              <a:spLocks noChangeArrowheads="1"/>
            </p:cNvSpPr>
            <p:nvPr/>
          </p:nvSpPr>
          <p:spPr bwMode="auto">
            <a:xfrm>
              <a:off x="3511" y="4101"/>
              <a:ext cx="109" cy="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1418" tIns="45710" rIns="91418" bIns="45710">
              <a:spAutoFit/>
            </a:bodyPr>
            <a:lstStyle/>
            <a:p>
              <a:endParaRPr lang="en-US"/>
            </a:p>
          </p:txBody>
        </p:sp>
      </p:grpSp>
      <p:pic>
        <p:nvPicPr>
          <p:cNvPr id="274" name="Picture 4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5678" y="3598333"/>
            <a:ext cx="1973262" cy="1476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75" name="Picture 5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2822" y="4950354"/>
            <a:ext cx="1958975" cy="1468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76" name="Line 51"/>
          <p:cNvSpPr>
            <a:spLocks noChangeShapeType="1"/>
          </p:cNvSpPr>
          <p:nvPr/>
        </p:nvSpPr>
        <p:spPr bwMode="auto">
          <a:xfrm flipH="1" flipV="1">
            <a:off x="1865312" y="4536012"/>
            <a:ext cx="419100" cy="447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7" name="Line 52"/>
          <p:cNvSpPr>
            <a:spLocks noChangeShapeType="1"/>
          </p:cNvSpPr>
          <p:nvPr/>
        </p:nvSpPr>
        <p:spPr bwMode="auto">
          <a:xfrm flipH="1">
            <a:off x="1893887" y="4993212"/>
            <a:ext cx="390525" cy="409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78" name="Picture 5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1988" y="5382680"/>
            <a:ext cx="1589088" cy="1189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79" name="Text Box 55"/>
          <p:cNvSpPr txBox="1">
            <a:spLocks noChangeArrowheads="1"/>
          </p:cNvSpPr>
          <p:nvPr/>
        </p:nvSpPr>
        <p:spPr bwMode="auto">
          <a:xfrm>
            <a:off x="4368271" y="6824129"/>
            <a:ext cx="2977053" cy="4000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8" tIns="45710" rIns="91418" bIns="45710">
            <a:spAutoFit/>
          </a:bodyPr>
          <a:lstStyle/>
          <a:p>
            <a:r>
              <a:rPr lang="en-US" b="1" dirty="0" smtClean="0"/>
              <a:t>3) </a:t>
            </a:r>
            <a:r>
              <a:rPr lang="en-US" b="1" dirty="0"/>
              <a:t>Propagate </a:t>
            </a:r>
            <a:r>
              <a:rPr lang="en-US" b="1" dirty="0" smtClean="0"/>
              <a:t>NIF Laser</a:t>
            </a:r>
            <a:endParaRPr lang="en-US" b="1" dirty="0"/>
          </a:p>
        </p:txBody>
      </p:sp>
      <p:grpSp>
        <p:nvGrpSpPr>
          <p:cNvPr id="280" name="Group 59"/>
          <p:cNvGrpSpPr>
            <a:grpSpLocks/>
          </p:cNvGrpSpPr>
          <p:nvPr/>
        </p:nvGrpSpPr>
        <p:grpSpPr bwMode="auto">
          <a:xfrm>
            <a:off x="3779837" y="5036075"/>
            <a:ext cx="4524375" cy="0"/>
            <a:chOff x="2376" y="2943"/>
            <a:chExt cx="2850" cy="0"/>
          </a:xfrm>
        </p:grpSpPr>
        <p:sp>
          <p:nvSpPr>
            <p:cNvPr id="281" name="Line 60"/>
            <p:cNvSpPr>
              <a:spLocks noChangeShapeType="1"/>
            </p:cNvSpPr>
            <p:nvPr/>
          </p:nvSpPr>
          <p:spPr bwMode="auto">
            <a:xfrm>
              <a:off x="2376" y="2943"/>
              <a:ext cx="1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Line 61"/>
            <p:cNvSpPr>
              <a:spLocks noChangeShapeType="1"/>
            </p:cNvSpPr>
            <p:nvPr/>
          </p:nvSpPr>
          <p:spPr bwMode="auto">
            <a:xfrm>
              <a:off x="3270" y="2943"/>
              <a:ext cx="1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Line 62"/>
            <p:cNvSpPr>
              <a:spLocks noChangeShapeType="1"/>
            </p:cNvSpPr>
            <p:nvPr/>
          </p:nvSpPr>
          <p:spPr bwMode="auto">
            <a:xfrm>
              <a:off x="4164" y="2943"/>
              <a:ext cx="1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Line 63"/>
            <p:cNvSpPr>
              <a:spLocks noChangeShapeType="1"/>
            </p:cNvSpPr>
            <p:nvPr/>
          </p:nvSpPr>
          <p:spPr bwMode="auto">
            <a:xfrm>
              <a:off x="5058" y="2943"/>
              <a:ext cx="1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5" name="Group 64"/>
          <p:cNvGrpSpPr>
            <a:grpSpLocks/>
          </p:cNvGrpSpPr>
          <p:nvPr/>
        </p:nvGrpSpPr>
        <p:grpSpPr bwMode="auto">
          <a:xfrm>
            <a:off x="4573588" y="5382680"/>
            <a:ext cx="1589088" cy="1189037"/>
            <a:chOff x="2892" y="1909"/>
            <a:chExt cx="1001" cy="749"/>
          </a:xfrm>
        </p:grpSpPr>
        <p:pic>
          <p:nvPicPr>
            <p:cNvPr id="286" name="Picture 6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92" y="1909"/>
              <a:ext cx="1001" cy="7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87" name="Line 66"/>
            <p:cNvSpPr>
              <a:spLocks noChangeShapeType="1"/>
            </p:cNvSpPr>
            <p:nvPr/>
          </p:nvSpPr>
          <p:spPr bwMode="auto">
            <a:xfrm>
              <a:off x="2898" y="2286"/>
              <a:ext cx="1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8" name="Group 67"/>
          <p:cNvGrpSpPr>
            <a:grpSpLocks/>
          </p:cNvGrpSpPr>
          <p:nvPr/>
        </p:nvGrpSpPr>
        <p:grpSpPr bwMode="auto">
          <a:xfrm>
            <a:off x="7179204" y="5377123"/>
            <a:ext cx="1603375" cy="1200150"/>
            <a:chOff x="4512" y="1901"/>
            <a:chExt cx="1010" cy="755"/>
          </a:xfrm>
        </p:grpSpPr>
        <p:pic>
          <p:nvPicPr>
            <p:cNvPr id="289" name="Picture 6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12" y="1901"/>
              <a:ext cx="1010" cy="7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290" name="Line 69"/>
            <p:cNvSpPr>
              <a:spLocks noChangeShapeType="1"/>
            </p:cNvSpPr>
            <p:nvPr/>
          </p:nvSpPr>
          <p:spPr bwMode="auto">
            <a:xfrm>
              <a:off x="4548" y="2256"/>
              <a:ext cx="1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1" name="Text Box 74"/>
          <p:cNvSpPr txBox="1">
            <a:spLocks noChangeArrowheads="1"/>
          </p:cNvSpPr>
          <p:nvPr/>
        </p:nvSpPr>
        <p:spPr bwMode="auto">
          <a:xfrm>
            <a:off x="3059261" y="6629399"/>
            <a:ext cx="6008332" cy="7078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8" tIns="45710" rIns="91418" bIns="45710">
            <a:spAutoFit/>
          </a:bodyPr>
          <a:lstStyle/>
          <a:p>
            <a:r>
              <a:rPr lang="en-US" b="1" dirty="0" smtClean="0"/>
              <a:t>1) Fire point source, phase accumulates during </a:t>
            </a:r>
          </a:p>
          <a:p>
            <a:pPr marL="228600"/>
            <a:r>
              <a:rPr lang="en-US" b="1" dirty="0" smtClean="0"/>
              <a:t> back-propagation through laser chain</a:t>
            </a:r>
            <a:endParaRPr lang="en-US" b="1" dirty="0"/>
          </a:p>
        </p:txBody>
      </p:sp>
      <p:sp>
        <p:nvSpPr>
          <p:cNvPr id="292" name="AutoShape 81"/>
          <p:cNvSpPr>
            <a:spLocks noChangeArrowheads="1"/>
          </p:cNvSpPr>
          <p:nvPr/>
        </p:nvSpPr>
        <p:spPr bwMode="auto">
          <a:xfrm>
            <a:off x="9102195" y="4870445"/>
            <a:ext cx="361950" cy="412750"/>
          </a:xfrm>
          <a:prstGeom prst="irregularSeal2">
            <a:avLst/>
          </a:prstGeom>
          <a:solidFill>
            <a:srgbClr val="FFFF00"/>
          </a:solidFill>
          <a:ln w="12700">
            <a:solidFill>
              <a:srgbClr val="002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TextBox 292"/>
          <p:cNvSpPr txBox="1"/>
          <p:nvPr/>
        </p:nvSpPr>
        <p:spPr>
          <a:xfrm>
            <a:off x="2853266" y="6781800"/>
            <a:ext cx="6587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2) Measure phase, set DM to appropriate shape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/>
      <p:bldP spid="276" grpId="0" animBg="1"/>
      <p:bldP spid="276" grpId="1" animBg="1"/>
      <p:bldP spid="277" grpId="0" animBg="1"/>
      <p:bldP spid="277" grpId="1" animBg="1"/>
      <p:bldP spid="279" grpId="0"/>
      <p:bldP spid="291" grpId="0"/>
      <p:bldP spid="291" grpId="1"/>
      <p:bldP spid="292" grpId="0" animBg="1"/>
      <p:bldP spid="293" grpId="0"/>
      <p:bldP spid="29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FIDO Architecture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Proposed system is designed to operate at 1 kHz, but bandwidth of system vibrations and aberrations have not been determined</a:t>
            </a:r>
          </a:p>
          <a:p>
            <a:pPr lvl="1"/>
            <a:r>
              <a:rPr lang="en-US" dirty="0" smtClean="0"/>
              <a:t>We have undertaken a measurement campaign on NIF to quantify these effects and set bandwidth requirement for FIDO system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Method will work perfectly if all the aberrations are present and static during a correction cycle, but what if all aberrations are not present?</a:t>
            </a:r>
          </a:p>
          <a:p>
            <a:pPr lvl="1"/>
            <a:r>
              <a:rPr lang="en-US" dirty="0" smtClean="0"/>
              <a:t>The largest-amplitude aberration comes from laser slab heating after </a:t>
            </a:r>
            <a:r>
              <a:rPr lang="en-US" dirty="0" err="1" smtClean="0"/>
              <a:t>flashlamps</a:t>
            </a:r>
            <a:r>
              <a:rPr lang="en-US" dirty="0" smtClean="0"/>
              <a:t> are fired, ~400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sec before shot</a:t>
            </a:r>
          </a:p>
          <a:p>
            <a:pPr lvl="2"/>
            <a:r>
              <a:rPr lang="en-US" dirty="0" smtClean="0"/>
              <a:t>Aberration is fully present &lt;10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sec before shot</a:t>
            </a:r>
          </a:p>
          <a:p>
            <a:pPr lvl="2"/>
            <a:r>
              <a:rPr lang="en-US" dirty="0" smtClean="0"/>
              <a:t>No current AO hardware can operate this quickly</a:t>
            </a:r>
          </a:p>
          <a:p>
            <a:pPr lvl="2"/>
            <a:r>
              <a:rPr lang="en-US" dirty="0" smtClean="0"/>
              <a:t>This issue is addressed through system modeling</a:t>
            </a:r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eamLine_lowr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" y="2795343"/>
            <a:ext cx="9723120" cy="2810865"/>
          </a:xfrm>
          <a:prstGeom prst="rect">
            <a:avLst/>
          </a:prstGeom>
        </p:spPr>
      </p:pic>
      <p:pic>
        <p:nvPicPr>
          <p:cNvPr id="11" name="Picture 10" descr="BeamLine_lowres_faded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832" y="2793472"/>
            <a:ext cx="9729568" cy="2812730"/>
          </a:xfrm>
          <a:prstGeom prst="rect">
            <a:avLst/>
          </a:prstGeom>
        </p:spPr>
      </p:pic>
      <p:pic>
        <p:nvPicPr>
          <p:cNvPr id="31" name="Picture 30" descr="target_trans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2180" y="2710214"/>
            <a:ext cx="2926221" cy="2807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ARC Aberration and Jitter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68081" y="1331151"/>
            <a:ext cx="8153241" cy="43865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89312" tIns="43872" rIns="89312" bIns="43872" numCol="1" anchor="t" anchorCtr="0" compatLnSpc="1">
            <a:prstTxWarp prst="textNoShape">
              <a:avLst/>
            </a:prstTxWarp>
          </a:bodyPr>
          <a:lstStyle/>
          <a:p>
            <a:pPr marL="171133" indent="-171133" defTabSz="812007" eaLnBrk="0" fontAlgn="base" hangingPunct="0">
              <a:lnSpc>
                <a:spcPts val="2365"/>
              </a:lnSpc>
              <a:spcBef>
                <a:spcPts val="2365"/>
              </a:spcBef>
              <a:spcAft>
                <a:spcPct val="0"/>
              </a:spcAft>
              <a:buSzPct val="100000"/>
              <a:buFont typeface="Arial" charset="0"/>
              <a:buChar char="•"/>
              <a:defRPr/>
            </a:pPr>
            <a:r>
              <a:rPr lang="en-US" sz="1800" b="1" kern="0" dirty="0" smtClean="0"/>
              <a:t>Any beam correction system must account for all the system aberrations and jitter, both in magnitude and frequency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7663212" y="2373782"/>
            <a:ext cx="2226259" cy="368808"/>
          </a:xfrm>
          <a:prstGeom prst="wedgeRoundRectCallout">
            <a:avLst>
              <a:gd name="adj1" fmla="val 42823"/>
              <a:gd name="adj2" fmla="val 243738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marL="129223" indent="-129223"/>
            <a:r>
              <a:rPr lang="en-US" sz="1200" b="1" dirty="0" smtClean="0">
                <a:solidFill>
                  <a:schemeClr val="tx1"/>
                </a:solidFill>
              </a:rPr>
              <a:t>Target Motion:</a:t>
            </a:r>
          </a:p>
          <a:p>
            <a:pPr marL="129223" indent="-129223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Jitter: TBD </a:t>
            </a:r>
            <a:r>
              <a:rPr lang="en-US" sz="1200" b="1" dirty="0" err="1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200" b="1" dirty="0" err="1" smtClean="0">
                <a:solidFill>
                  <a:schemeClr val="tx1"/>
                </a:solidFill>
              </a:rPr>
              <a:t>rad</a:t>
            </a:r>
            <a:r>
              <a:rPr lang="en-US" sz="1200" b="1" dirty="0" smtClean="0">
                <a:solidFill>
                  <a:schemeClr val="tx1"/>
                </a:solidFill>
              </a:rPr>
              <a:t>, &lt;100Hz</a:t>
            </a:r>
          </a:p>
        </p:txBody>
      </p:sp>
      <p:pic>
        <p:nvPicPr>
          <p:cNvPr id="32" name="Picture 31" descr="amp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56744"/>
            <a:ext cx="7040894" cy="2092152"/>
          </a:xfrm>
          <a:prstGeom prst="rect">
            <a:avLst/>
          </a:prstGeom>
        </p:spPr>
      </p:pic>
      <p:grpSp>
        <p:nvGrpSpPr>
          <p:cNvPr id="3" name="Group 24"/>
          <p:cNvGrpSpPr/>
          <p:nvPr/>
        </p:nvGrpSpPr>
        <p:grpSpPr>
          <a:xfrm>
            <a:off x="1663503" y="2794940"/>
            <a:ext cx="2561364" cy="564308"/>
            <a:chOff x="1512275" y="2596662"/>
            <a:chExt cx="2328513" cy="457199"/>
          </a:xfrm>
          <a:solidFill>
            <a:schemeClr val="accent1"/>
          </a:solidFill>
        </p:grpSpPr>
        <p:grpSp>
          <p:nvGrpSpPr>
            <p:cNvPr id="6" name="Group 22"/>
            <p:cNvGrpSpPr/>
            <p:nvPr/>
          </p:nvGrpSpPr>
          <p:grpSpPr>
            <a:xfrm>
              <a:off x="1512275" y="2596662"/>
              <a:ext cx="2321171" cy="457199"/>
              <a:chOff x="1512275" y="2596662"/>
              <a:chExt cx="2321171" cy="457199"/>
            </a:xfrm>
            <a:grpFill/>
          </p:grpSpPr>
          <p:sp>
            <p:nvSpPr>
              <p:cNvPr id="22" name="Rounded Rectangular Callout 21"/>
              <p:cNvSpPr/>
              <p:nvPr/>
            </p:nvSpPr>
            <p:spPr>
              <a:xfrm>
                <a:off x="1512277" y="2596662"/>
                <a:ext cx="2321169" cy="454386"/>
              </a:xfrm>
              <a:prstGeom prst="wedgeRoundRectCallout">
                <a:avLst>
                  <a:gd name="adj1" fmla="val 91249"/>
                  <a:gd name="adj2" fmla="val 58716"/>
                  <a:gd name="adj3" fmla="val 16667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ular Callout 20"/>
              <p:cNvSpPr/>
              <p:nvPr/>
            </p:nvSpPr>
            <p:spPr>
              <a:xfrm>
                <a:off x="1512275" y="2602523"/>
                <a:ext cx="2309447" cy="451338"/>
              </a:xfrm>
              <a:prstGeom prst="wedgeRoundRectCallout">
                <a:avLst>
                  <a:gd name="adj1" fmla="val -65904"/>
                  <a:gd name="adj2" fmla="val 217046"/>
                  <a:gd name="adj3" fmla="val 16667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9223" indent="-129223"/>
                <a:r>
                  <a:rPr lang="en-US" sz="1200" b="1" dirty="0" smtClean="0">
                    <a:solidFill>
                      <a:srgbClr val="000000"/>
                    </a:solidFill>
                  </a:rPr>
                  <a:t>Amplifiers:</a:t>
                </a:r>
              </a:p>
              <a:p>
                <a:pPr marL="129223" indent="-129223">
                  <a:buFont typeface="Arial" pitchFamily="34" charset="0"/>
                  <a:buChar char="•"/>
                </a:pPr>
                <a:r>
                  <a:rPr lang="en-US" sz="1200" b="1" dirty="0" smtClean="0">
                    <a:solidFill>
                      <a:srgbClr val="000000"/>
                    </a:solidFill>
                  </a:rPr>
                  <a:t>Residual Jitter &amp; WFE: TBD</a:t>
                </a:r>
              </a:p>
              <a:p>
                <a:pPr marL="129223" indent="-129223">
                  <a:buFont typeface="Arial" pitchFamily="34" charset="0"/>
                  <a:buChar char="•"/>
                </a:pPr>
                <a:r>
                  <a:rPr lang="en-US" sz="1200" b="1" dirty="0" smtClean="0">
                    <a:solidFill>
                      <a:srgbClr val="000000"/>
                    </a:solidFill>
                  </a:rPr>
                  <a:t>Timescale: &lt;300</a:t>
                </a:r>
                <a:r>
                  <a:rPr lang="en-US" sz="1200" b="1" dirty="0" smtClean="0">
                    <a:solidFill>
                      <a:srgbClr val="000000"/>
                    </a:solidFill>
                    <a:latin typeface="Symbol" pitchFamily="18" charset="2"/>
                  </a:rPr>
                  <a:t>m</a:t>
                </a:r>
                <a:r>
                  <a:rPr lang="en-US" sz="1200" b="1" dirty="0" smtClean="0">
                    <a:solidFill>
                      <a:srgbClr val="000000"/>
                    </a:solidFill>
                  </a:rPr>
                  <a:t>sec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682526" y="2873829"/>
              <a:ext cx="158262" cy="88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 descr="beamline_frontend cop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61257" y="3344208"/>
            <a:ext cx="4197706" cy="3358165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7189176" y="6112412"/>
            <a:ext cx="1953652" cy="812409"/>
          </a:xfrm>
          <a:prstGeom prst="wedgeRoundRectCallout">
            <a:avLst>
              <a:gd name="adj1" fmla="val -64563"/>
              <a:gd name="adj2" fmla="val -74731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marL="129223" indent="-129223"/>
            <a:r>
              <a:rPr lang="en-US" sz="1200" b="1" dirty="0" smtClean="0">
                <a:solidFill>
                  <a:schemeClr val="tx1"/>
                </a:solidFill>
              </a:rPr>
              <a:t>Preamp:</a:t>
            </a:r>
          </a:p>
          <a:p>
            <a:pPr marL="129223" indent="-129223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Jitter: 0.5 </a:t>
            </a:r>
            <a:r>
              <a:rPr lang="en-US" sz="1200" b="1" dirty="0" err="1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200" b="1" dirty="0" err="1" smtClean="0">
                <a:solidFill>
                  <a:schemeClr val="tx1"/>
                </a:solidFill>
              </a:rPr>
              <a:t>rad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marL="129223" indent="-129223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WFE: </a:t>
            </a:r>
            <a:r>
              <a:rPr lang="en-US" sz="1200" b="1" dirty="0" smtClean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US" sz="1200" b="1" dirty="0" smtClean="0">
                <a:solidFill>
                  <a:schemeClr val="tx1"/>
                </a:solidFill>
              </a:rPr>
              <a:t>/20</a:t>
            </a:r>
          </a:p>
          <a:p>
            <a:pPr marL="129223" indent="-129223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Timescale: &lt;500</a:t>
            </a:r>
            <a:r>
              <a:rPr lang="en-US" sz="1200" b="1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200" b="1" dirty="0" smtClean="0">
                <a:solidFill>
                  <a:schemeClr val="tx1"/>
                </a:solidFill>
              </a:rPr>
              <a:t>sec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7318130" y="4648786"/>
            <a:ext cx="1953652" cy="367519"/>
          </a:xfrm>
          <a:prstGeom prst="wedgeRoundRectCallout">
            <a:avLst>
              <a:gd name="adj1" fmla="val -51692"/>
              <a:gd name="adj2" fmla="val 111025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marL="129223" indent="-129223"/>
            <a:r>
              <a:rPr lang="en-US" sz="1200" b="1" dirty="0" smtClean="0">
                <a:solidFill>
                  <a:schemeClr val="tx1"/>
                </a:solidFill>
              </a:rPr>
              <a:t>Transport Optics:</a:t>
            </a:r>
          </a:p>
          <a:p>
            <a:pPr marL="129223" indent="-129223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Jitter &amp; WFE TBD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35" name="Picture 34" descr="transport_optics cop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1534" y="1528768"/>
            <a:ext cx="7041220" cy="4526498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5653593" y="2186025"/>
            <a:ext cx="3412378" cy="916604"/>
          </a:xfrm>
          <a:prstGeom prst="wedgeRoundRectCallout">
            <a:avLst>
              <a:gd name="adj1" fmla="val -62808"/>
              <a:gd name="adj2" fmla="val 82920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marL="129223" indent="-129223"/>
            <a:r>
              <a:rPr lang="en-US" sz="1200" b="1" dirty="0" smtClean="0">
                <a:solidFill>
                  <a:schemeClr val="tx1"/>
                </a:solidFill>
              </a:rPr>
              <a:t>Transport Optics:</a:t>
            </a:r>
          </a:p>
          <a:p>
            <a:pPr marL="129223" indent="-129223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Jitter: &lt; 9</a:t>
            </a:r>
            <a:r>
              <a:rPr lang="en-US" sz="1200" b="1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200" b="1" dirty="0" smtClean="0">
                <a:solidFill>
                  <a:schemeClr val="tx1"/>
                </a:solidFill>
              </a:rPr>
              <a:t>rad, &lt;100Hz</a:t>
            </a:r>
          </a:p>
          <a:p>
            <a:pPr marL="129223" indent="-129223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WFE: (</a:t>
            </a:r>
            <a:r>
              <a:rPr lang="en-US" sz="1200" b="1" dirty="0" smtClean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US" sz="1200" b="1" dirty="0" smtClean="0">
                <a:solidFill>
                  <a:schemeClr val="tx1"/>
                </a:solidFill>
              </a:rPr>
              <a:t>/150)/cm per optic</a:t>
            </a:r>
          </a:p>
          <a:p>
            <a:pPr marL="632143" lvl="1" indent="-129223"/>
            <a:r>
              <a:rPr lang="en-US" sz="1200" b="1" dirty="0" smtClean="0">
                <a:solidFill>
                  <a:schemeClr val="tx1"/>
                </a:solidFill>
              </a:rPr>
              <a:t>  </a:t>
            </a:r>
            <a:r>
              <a:rPr lang="en-US" sz="1200" b="1" dirty="0" smtClean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US" sz="1200" b="1" dirty="0" smtClean="0">
                <a:solidFill>
                  <a:schemeClr val="tx1"/>
                </a:solidFill>
              </a:rPr>
              <a:t>/3 P-V, 0.3</a:t>
            </a:r>
            <a:r>
              <a:rPr lang="en-US" sz="1200" b="1" dirty="0" smtClean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US" sz="1200" b="1" dirty="0" smtClean="0">
                <a:solidFill>
                  <a:schemeClr val="tx1"/>
                </a:solidFill>
              </a:rPr>
              <a:t> power removed</a:t>
            </a:r>
          </a:p>
          <a:p>
            <a:pPr marL="632143" lvl="1" indent="-129223"/>
            <a:r>
              <a:rPr lang="en-US" sz="1200" b="1" dirty="0" smtClean="0">
                <a:solidFill>
                  <a:schemeClr val="tx1"/>
                </a:solidFill>
              </a:rPr>
              <a:t>  13 Optics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19293" y="4244645"/>
            <a:ext cx="2192731" cy="48280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marL="129223" indent="-129223"/>
            <a:r>
              <a:rPr lang="en-US" sz="1200" b="1" dirty="0" smtClean="0">
                <a:solidFill>
                  <a:schemeClr val="tx1"/>
                </a:solidFill>
              </a:rPr>
              <a:t>Beam Path Atmosphere:</a:t>
            </a:r>
          </a:p>
          <a:p>
            <a:pPr marL="129223" indent="-129223"/>
            <a:r>
              <a:rPr lang="en-US" sz="1200" b="1" dirty="0" smtClean="0">
                <a:solidFill>
                  <a:schemeClr val="tx1"/>
                </a:solidFill>
              </a:rPr>
              <a:t>Jitter &amp; WFE: ~1Hz</a:t>
            </a:r>
          </a:p>
        </p:txBody>
      </p:sp>
      <p:pic>
        <p:nvPicPr>
          <p:cNvPr id="36" name="Picture 35" descr="compressor cop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97571" y="2075380"/>
            <a:ext cx="3520448" cy="3017527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6770334" y="4932226"/>
            <a:ext cx="2905847" cy="812409"/>
          </a:xfrm>
          <a:prstGeom prst="wedgeRoundRectCallout">
            <a:avLst>
              <a:gd name="adj1" fmla="val -21598"/>
              <a:gd name="adj2" fmla="val -130034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marL="129223" indent="-129223"/>
            <a:r>
              <a:rPr lang="en-US" sz="1200" b="1" dirty="0" smtClean="0">
                <a:solidFill>
                  <a:schemeClr val="tx1"/>
                </a:solidFill>
              </a:rPr>
              <a:t>Compressor Assembly:</a:t>
            </a:r>
          </a:p>
          <a:p>
            <a:pPr marL="129223" indent="-129223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Affects Phasing between beams</a:t>
            </a:r>
          </a:p>
          <a:p>
            <a:pPr marL="129223" indent="-129223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Non-common Path </a:t>
            </a:r>
            <a:r>
              <a:rPr lang="en-US" sz="1200" b="1" dirty="0" err="1" smtClean="0">
                <a:solidFill>
                  <a:schemeClr val="tx1"/>
                </a:solidFill>
              </a:rPr>
              <a:t>Errrors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marL="129223" indent="-129223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Jitter &amp; WFE: TBD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7" name="Rounded Rectangular Callout 36"/>
          <p:cNvSpPr/>
          <p:nvPr/>
        </p:nvSpPr>
        <p:spPr>
          <a:xfrm>
            <a:off x="6390648" y="4966318"/>
            <a:ext cx="2540650" cy="418843"/>
          </a:xfrm>
          <a:prstGeom prst="wedgeRoundRectCallout">
            <a:avLst>
              <a:gd name="adj1" fmla="val -69994"/>
              <a:gd name="adj2" fmla="val -96183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" tIns="50292" rIns="100584" bIns="50292" rtlCol="0" anchor="ctr"/>
          <a:lstStyle/>
          <a:p>
            <a:pPr marL="502920" indent="-502920"/>
            <a:r>
              <a:rPr lang="en-US" sz="1200" b="1" dirty="0" smtClean="0">
                <a:solidFill>
                  <a:schemeClr val="tx1"/>
                </a:solidFill>
              </a:rPr>
              <a:t>RP9: Proposed Location for AO System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19" grpId="0" animBg="1"/>
      <p:bldP spid="19" grpId="1" animBg="1"/>
      <p:bldP spid="20" grpId="0" animBg="1"/>
      <p:bldP spid="20" grpId="1" animBg="1"/>
      <p:bldP spid="26" grpId="0" animBg="1"/>
      <p:bldP spid="26" grpId="1" animBg="1"/>
      <p:bldP spid="27" grpId="0" animBg="1"/>
      <p:bldP spid="27" grpId="1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Front-end Jitter Measurements</a:t>
            </a:r>
            <a:endParaRPr lang="en-US" dirty="0"/>
          </a:p>
        </p:txBody>
      </p:sp>
      <p:sp>
        <p:nvSpPr>
          <p:cNvPr id="36" name="Content Placeholder 35"/>
          <p:cNvSpPr>
            <a:spLocks noGrp="1"/>
          </p:cNvSpPr>
          <p:nvPr>
            <p:ph idx="1"/>
          </p:nvPr>
        </p:nvSpPr>
        <p:spPr>
          <a:xfrm>
            <a:off x="1227443" y="1321752"/>
            <a:ext cx="7603291" cy="5223247"/>
          </a:xfrm>
        </p:spPr>
        <p:txBody>
          <a:bodyPr/>
          <a:lstStyle/>
          <a:p>
            <a:r>
              <a:rPr lang="en-US" dirty="0" smtClean="0"/>
              <a:t>Jitter from the front-end, before RP9, will be transferred to the beam with the current FIDO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0" y="1911605"/>
            <a:ext cx="10058400" cy="2982128"/>
            <a:chOff x="0" y="1911605"/>
            <a:chExt cx="10058400" cy="2982128"/>
          </a:xfrm>
        </p:grpSpPr>
        <p:pic>
          <p:nvPicPr>
            <p:cNvPr id="35" name="Picture 34" descr="BeamLine_frontend_jitter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11605"/>
              <a:ext cx="10058400" cy="2907792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4698999" y="3911600"/>
              <a:ext cx="3676578" cy="982133"/>
              <a:chOff x="4698999" y="3911600"/>
              <a:chExt cx="3676578" cy="982133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4698999" y="3911600"/>
                <a:ext cx="1828800" cy="98213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93467" y="4207933"/>
                <a:ext cx="13821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Front-end</a:t>
                </a:r>
                <a:endParaRPr lang="en-US" b="1" dirty="0"/>
              </a:p>
            </p:txBody>
          </p:sp>
          <p:cxnSp>
            <p:nvCxnSpPr>
              <p:cNvPr id="40" name="Straight Arrow Connector 39"/>
              <p:cNvCxnSpPr>
                <a:stCxn id="38" idx="1"/>
              </p:cNvCxnSpPr>
              <p:nvPr/>
            </p:nvCxnSpPr>
            <p:spPr>
              <a:xfrm rot="10800000">
                <a:off x="6570133" y="4402668"/>
                <a:ext cx="423334" cy="53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 47"/>
          <p:cNvGrpSpPr/>
          <p:nvPr/>
        </p:nvGrpSpPr>
        <p:grpSpPr>
          <a:xfrm>
            <a:off x="515951" y="2057395"/>
            <a:ext cx="9254066" cy="3548597"/>
            <a:chOff x="381000" y="2480729"/>
            <a:chExt cx="9254066" cy="3548597"/>
          </a:xfrm>
        </p:grpSpPr>
        <p:grpSp>
          <p:nvGrpSpPr>
            <p:cNvPr id="45" name="Group 44"/>
            <p:cNvGrpSpPr/>
            <p:nvPr/>
          </p:nvGrpSpPr>
          <p:grpSpPr>
            <a:xfrm>
              <a:off x="381000" y="2613026"/>
              <a:ext cx="9254066" cy="3416300"/>
              <a:chOff x="381000" y="2613026"/>
              <a:chExt cx="9254066" cy="3416300"/>
            </a:xfrm>
          </p:grpSpPr>
          <p:pic>
            <p:nvPicPr>
              <p:cNvPr id="8193" name="Picture 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1000" y="2613026"/>
                <a:ext cx="4555066" cy="3416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94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088466" y="2616201"/>
                <a:ext cx="4546600" cy="3409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1769536" y="2480729"/>
              <a:ext cx="9396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X-axis</a:t>
              </a:r>
              <a:endParaRPr lang="en-US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587069" y="2480729"/>
              <a:ext cx="9396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Y-axis</a:t>
              </a:r>
              <a:endParaRPr lang="en-US" b="1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621256" y="5830536"/>
            <a:ext cx="7052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>
              <a:buFont typeface="Arial" pitchFamily="34" charset="0"/>
              <a:buChar char="•"/>
            </a:pPr>
            <a:r>
              <a:rPr lang="en-US" sz="1800" b="1" dirty="0" smtClean="0"/>
              <a:t>5-</a:t>
            </a:r>
            <a:r>
              <a:rPr lang="en-US" sz="1800" b="1" dirty="0" smtClean="0">
                <a:latin typeface="Symbol" pitchFamily="18" charset="2"/>
              </a:rPr>
              <a:t>m</a:t>
            </a:r>
            <a:r>
              <a:rPr lang="en-US" sz="1800" b="1" dirty="0" smtClean="0"/>
              <a:t>rad total jitter, 1.5 </a:t>
            </a:r>
            <a:r>
              <a:rPr lang="en-US" sz="1800" b="1" dirty="0" err="1" smtClean="0">
                <a:latin typeface="Symbol" pitchFamily="18" charset="2"/>
              </a:rPr>
              <a:t>m</a:t>
            </a:r>
            <a:r>
              <a:rPr lang="en-US" sz="1800" b="1" dirty="0" err="1" smtClean="0"/>
              <a:t>rad</a:t>
            </a:r>
            <a:r>
              <a:rPr lang="en-US" sz="1800" b="1" dirty="0" smtClean="0"/>
              <a:t> of high-frequency (&gt;10 Hz)</a:t>
            </a:r>
          </a:p>
          <a:p>
            <a:pPr marL="744538" lvl="1" indent="-228600">
              <a:buFont typeface="Arial" pitchFamily="34" charset="0"/>
              <a:buChar char="–"/>
            </a:pPr>
            <a:r>
              <a:rPr lang="en-US" sz="1800" b="1" dirty="0" smtClean="0"/>
              <a:t>After beam expansion, reduced by 12.5x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1800" b="1" dirty="0" smtClean="0"/>
              <a:t>High-frequency components at ~55 Hz and ~120 Hz</a:t>
            </a:r>
          </a:p>
          <a:p>
            <a:pPr marL="744538" lvl="1" indent="-228600">
              <a:buFont typeface="Arial" pitchFamily="34" charset="0"/>
              <a:buChar char="–"/>
            </a:pPr>
            <a:r>
              <a:rPr lang="en-US" sz="1800" b="1" dirty="0" smtClean="0"/>
              <a:t>Traced to cooling fans in electronics rack</a:t>
            </a:r>
          </a:p>
          <a:p>
            <a:pPr marL="241618" indent="-228600">
              <a:buFont typeface="Arial" pitchFamily="34" charset="0"/>
              <a:buChar char="•"/>
            </a:pPr>
            <a:r>
              <a:rPr lang="en-US" sz="1800" b="1" dirty="0" smtClean="0"/>
              <a:t>Unless fixed, half of pointing budget consumed here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Jitter measurement: ISP to OSP (B353)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508" y="1364086"/>
            <a:ext cx="7577891" cy="473181"/>
          </a:xfrm>
        </p:spPr>
        <p:txBody>
          <a:bodyPr/>
          <a:lstStyle/>
          <a:p>
            <a:r>
              <a:rPr lang="en-US" dirty="0" smtClean="0"/>
              <a:t>Jitter measurement from the Preamp, 4 passes through the Main Amp, 2 passes through Power Amp, to the Transport Spatial Filter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 descr="BeamLine_isp_to_osp_jitter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2804"/>
            <a:ext cx="10058400" cy="290779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50251" y="2006595"/>
            <a:ext cx="9077948" cy="3750738"/>
            <a:chOff x="474132" y="2108195"/>
            <a:chExt cx="9482667" cy="3917956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4132" y="2400300"/>
              <a:ext cx="4834467" cy="3625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69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30800" y="2403476"/>
              <a:ext cx="4825999" cy="3619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108202" y="2108195"/>
              <a:ext cx="9396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X-axis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14069" y="2108195"/>
              <a:ext cx="9396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Y-axis</a:t>
              </a:r>
              <a:endParaRPr 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05933" y="5875741"/>
            <a:ext cx="797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>
              <a:buFont typeface="Arial" pitchFamily="34" charset="0"/>
              <a:buChar char="•"/>
            </a:pPr>
            <a:r>
              <a:rPr lang="en-US" b="1" dirty="0" smtClean="0"/>
              <a:t>0.9-</a:t>
            </a:r>
            <a:r>
              <a:rPr lang="en-US" b="1" dirty="0" smtClean="0">
                <a:latin typeface="Symbol" pitchFamily="18" charset="2"/>
              </a:rPr>
              <a:t>m</a:t>
            </a:r>
            <a:r>
              <a:rPr lang="en-US" b="1" dirty="0" smtClean="0"/>
              <a:t>rad total x-axis jitter, 0.6 </a:t>
            </a:r>
            <a:r>
              <a:rPr lang="en-US" b="1" dirty="0" err="1" smtClean="0">
                <a:latin typeface="Symbol" pitchFamily="18" charset="2"/>
              </a:rPr>
              <a:t>m</a:t>
            </a:r>
            <a:r>
              <a:rPr lang="en-US" b="1" dirty="0" err="1" smtClean="0"/>
              <a:t>rad</a:t>
            </a:r>
            <a:r>
              <a:rPr lang="en-US" b="1" dirty="0" smtClean="0"/>
              <a:t> of high-frequency (&gt;10 Hz)</a:t>
            </a:r>
          </a:p>
          <a:p>
            <a:pPr marL="744538" lvl="1" indent="-228600">
              <a:buFont typeface="Arial" pitchFamily="34" charset="0"/>
              <a:buChar char="–"/>
            </a:pPr>
            <a:r>
              <a:rPr lang="en-US" b="1" dirty="0" smtClean="0"/>
              <a:t>X-axis is vertical in the NIF beam</a:t>
            </a:r>
          </a:p>
          <a:p>
            <a:pPr marL="241618" indent="-228600">
              <a:buFont typeface="Arial" pitchFamily="34" charset="0"/>
              <a:buChar char="•"/>
            </a:pPr>
            <a:r>
              <a:rPr lang="en-US" b="1" dirty="0" smtClean="0"/>
              <a:t>Unknown source, but frequency should not be challenging for a 1-KHz system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jitter measurement: </a:t>
            </a:r>
            <a:br>
              <a:rPr lang="en-US" dirty="0" smtClean="0"/>
            </a:br>
            <a:r>
              <a:rPr lang="en-US" dirty="0" smtClean="0"/>
              <a:t>3</a:t>
            </a:r>
            <a:r>
              <a:rPr lang="en-US" dirty="0" smtClean="0">
                <a:latin typeface="Symbol" pitchFamily="18" charset="2"/>
              </a:rPr>
              <a:t>w</a:t>
            </a:r>
            <a:r>
              <a:rPr lang="en-US" dirty="0" smtClean="0"/>
              <a:t> OSP to Target Chamber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909" y="1558819"/>
            <a:ext cx="8085891" cy="777981"/>
          </a:xfrm>
        </p:spPr>
        <p:txBody>
          <a:bodyPr/>
          <a:lstStyle/>
          <a:p>
            <a:r>
              <a:rPr lang="en-US" dirty="0" smtClean="0"/>
              <a:t>Measurement has been delayed due to high-priority Ignition-related experiments in the target chamber</a:t>
            </a:r>
          </a:p>
          <a:p>
            <a:pPr lvl="1"/>
            <a:r>
              <a:rPr lang="en-US" dirty="0" smtClean="0"/>
              <a:t>Will characterize vibrations in remaining transport optics and target vibration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PS&amp;A Review, May 11-12, 2009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E5C6-CC67-AD46-BF96-E669D460172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NIF-0510-18909s2.ppt </a:t>
            </a:r>
            <a:endParaRPr lang="en-US" dirty="0"/>
          </a:p>
        </p:txBody>
      </p:sp>
      <p:pic>
        <p:nvPicPr>
          <p:cNvPr id="7" name="Picture 6" descr="BeamLine_osp_to_tcc_jitter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2271"/>
            <a:ext cx="10058400" cy="2907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FFFBCD"/>
      </a:accent1>
      <a:accent2>
        <a:srgbClr val="C2D0E3"/>
      </a:accent2>
      <a:accent3>
        <a:srgbClr val="2157A8"/>
      </a:accent3>
      <a:accent4>
        <a:srgbClr val="8A343D"/>
      </a:accent4>
      <a:accent5>
        <a:srgbClr val="A0BB97"/>
      </a:accent5>
      <a:accent6>
        <a:srgbClr val="42773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b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15811</TotalTime>
  <Words>1672</Words>
  <Application>Microsoft Office PowerPoint</Application>
  <PresentationFormat>Custom</PresentationFormat>
  <Paragraphs>304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Progress of the Fast Ignition Drive Optics upgrade to the ARC beamline on NIF</vt:lpstr>
      <vt:lpstr>Fast Ignition Drive Optics (FIDO)</vt:lpstr>
      <vt:lpstr>Fast Ignition Coupling Science Experiment &amp; ARC Requirements</vt:lpstr>
      <vt:lpstr>FIDO Architecture (simplified)</vt:lpstr>
      <vt:lpstr>FIDO Architecture Limitations</vt:lpstr>
      <vt:lpstr>Sources of ARC Aberration and Jitter</vt:lpstr>
      <vt:lpstr>Front-end Jitter Measurements</vt:lpstr>
      <vt:lpstr>Jitter measurement: ISP to OSP (B353)</vt:lpstr>
      <vt:lpstr>Planned jitter measurement:  3w OSP to Target Chamber Center</vt:lpstr>
      <vt:lpstr>Sources of wavefront error</vt:lpstr>
      <vt:lpstr>Atmosphere-induced aberrations</vt:lpstr>
      <vt:lpstr>Turbulence Dynamics</vt:lpstr>
      <vt:lpstr>Prompt Aberrations</vt:lpstr>
      <vt:lpstr>NIF Prompt Aberration Experiment</vt:lpstr>
      <vt:lpstr>Repeatability of MPA Prompt aberration </vt:lpstr>
      <vt:lpstr>FIDO Modeling</vt:lpstr>
      <vt:lpstr>FIDO Challenges</vt:lpstr>
      <vt:lpstr>FRED Modeling Results, no FIDO</vt:lpstr>
      <vt:lpstr>FRED Modeling Results, with FIDO</vt:lpstr>
      <vt:lpstr>Future Work</vt:lpstr>
      <vt:lpstr>Acknowledgements</vt:lpstr>
      <vt:lpstr>Slide 22</vt:lpstr>
    </vt:vector>
  </TitlesOfParts>
  <Company>LLNL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LLNL</dc:creator>
  <cp:lastModifiedBy>homoelle1</cp:lastModifiedBy>
  <cp:revision>547</cp:revision>
  <cp:lastPrinted>2010-05-07T21:47:29Z</cp:lastPrinted>
  <dcterms:created xsi:type="dcterms:W3CDTF">2010-05-20T15:10:02Z</dcterms:created>
  <dcterms:modified xsi:type="dcterms:W3CDTF">2010-09-29T21:52:15Z</dcterms:modified>
</cp:coreProperties>
</file>