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6" r:id="rId2"/>
    <p:sldMasterId id="2147483692" r:id="rId3"/>
  </p:sldMasterIdLst>
  <p:notesMasterIdLst>
    <p:notesMasterId r:id="rId2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78" r:id="rId26"/>
    <p:sldId id="279" r:id="rId27"/>
    <p:sldId id="280" r:id="rId28"/>
  </p:sldIdLst>
  <p:sldSz cx="9144000" cy="6858000" type="screen4x3"/>
  <p:notesSz cx="6858000" cy="9144000"/>
  <p:embeddedFontLst>
    <p:embeddedFont>
      <p:font typeface="GreekC" pitchFamily="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Arial Narrow" pitchFamily="34" charset="0"/>
      <p:regular r:id="rId35"/>
      <p:bold r:id="rId36"/>
      <p:italic r:id="rId37"/>
      <p:boldItalic r:id="rId38"/>
    </p:embeddedFont>
    <p:embeddedFont>
      <p:font typeface="Times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5.wmf"/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8.wmf"/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04F4B-ABCC-4ACA-A182-56A58374CAB8}" type="datetimeFigureOut">
              <a:rPr lang="en-US" smtClean="0"/>
              <a:pPr/>
              <a:t>9/29/2010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0CF0-C734-4F22-9348-46DB255D3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3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F6D54-54FF-4E50-B0D3-D1A0137D8F6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10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latin typeface="Times"/>
              </a:rPr>
              <a:t>3 x original, 2-4 nm centroid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11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13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14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15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Changes:</a:t>
            </a:r>
            <a:r>
              <a:rPr lang="en-US" baseline="0" dirty="0" smtClean="0"/>
              <a:t> Need oriented in way we believe agrees with PIC and latest thinking.  Same scale for all spectra.   .</a:t>
            </a:r>
            <a:r>
              <a:rPr lang="en-US" baseline="0" dirty="0" err="1" smtClean="0"/>
              <a:t>opj</a:t>
            </a:r>
            <a:r>
              <a:rPr lang="en-US" baseline="0" dirty="0" smtClean="0"/>
              <a:t> files directly in PPT so that scales can be adjusted to be readable.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like this, but</a:t>
            </a:r>
            <a:r>
              <a:rPr lang="en-US" baseline="0" dirty="0" smtClean="0"/>
              <a:t> with no phase, just showing mixing effects.  If plots can be in </a:t>
            </a:r>
            <a:r>
              <a:rPr lang="en-US" baseline="0" dirty="0" err="1" smtClean="0"/>
              <a:t>opj</a:t>
            </a:r>
            <a:r>
              <a:rPr lang="en-US" baseline="0" dirty="0" smtClean="0"/>
              <a:t> I can adjust axis, here we only need I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t, no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like this, but</a:t>
            </a:r>
            <a:r>
              <a:rPr lang="en-US" baseline="0" dirty="0" smtClean="0"/>
              <a:t> with phase showing </a:t>
            </a:r>
            <a:r>
              <a:rPr lang="en-US" baseline="0" smtClean="0"/>
              <a:t>scrambling effects.  </a:t>
            </a:r>
            <a:r>
              <a:rPr lang="en-US" baseline="0" dirty="0" smtClean="0"/>
              <a:t>If plots can be in </a:t>
            </a:r>
            <a:r>
              <a:rPr lang="en-US" baseline="0" dirty="0" err="1" smtClean="0"/>
              <a:t>opj</a:t>
            </a:r>
            <a:r>
              <a:rPr lang="en-US" baseline="0" dirty="0" smtClean="0"/>
              <a:t> I can adjust axis, here we only need I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t, no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21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50CF0-C734-4F22-9348-46DB255D3C5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23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24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109B-8FCF-4E85-8A3C-C1E635C7A89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3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4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5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6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7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D8EC-BA32-47AF-9927-367FE4514593}" type="slidenum">
              <a:rPr lang="en-US" smtClean="0">
                <a:solidFill>
                  <a:prstClr val="black"/>
                </a:solidFill>
                <a:latin typeface="Times"/>
              </a:rPr>
              <a:pPr>
                <a:defRPr/>
              </a:pPr>
              <a:t>9</a:t>
            </a:fld>
            <a:endParaRPr lang="en-US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0"/>
          <p:cNvSpPr>
            <a:spLocks noChangeShapeType="1"/>
          </p:cNvSpPr>
          <p:nvPr userDrawn="1"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CorelDRAW" r:id="rId4" imgW="963331" imgH="464845" progId="">
                  <p:embed/>
                </p:oleObj>
              </mc:Choice>
              <mc:Fallback>
                <p:oleObj name="CorelDRAW" r:id="rId4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MAP_logo5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752600"/>
            <a:ext cx="8229600" cy="1143000"/>
          </a:xfrm>
        </p:spPr>
        <p:txBody>
          <a:bodyPr anchor="ctr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02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2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94512" y="0"/>
            <a:ext cx="2206625" cy="5613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1450" y="0"/>
            <a:ext cx="6470650" cy="5613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0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2900" y="146050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2900" y="361315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0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1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396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0"/>
          <p:cNvSpPr>
            <a:spLocks noChangeShapeType="1"/>
          </p:cNvSpPr>
          <p:nvPr userDrawn="1"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CorelDRAW" r:id="rId4" imgW="963331" imgH="464845" progId="">
                  <p:embed/>
                </p:oleObj>
              </mc:Choice>
              <mc:Fallback>
                <p:oleObj name="CorelDRAW" r:id="rId4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MAP_logo5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752600"/>
            <a:ext cx="8229600" cy="1143000"/>
          </a:xfrm>
        </p:spPr>
        <p:txBody>
          <a:bodyPr anchor="ctr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02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3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4" indent="0">
              <a:buNone/>
              <a:defRPr sz="1600"/>
            </a:lvl3pPr>
            <a:lvl4pPr marL="1369896" indent="0">
              <a:buNone/>
              <a:defRPr sz="1400"/>
            </a:lvl4pPr>
            <a:lvl5pPr marL="1826526" indent="0">
              <a:buNone/>
              <a:defRPr sz="1400"/>
            </a:lvl5pPr>
            <a:lvl6pPr marL="2283159" indent="0">
              <a:buNone/>
              <a:defRPr sz="1400"/>
            </a:lvl6pPr>
            <a:lvl7pPr marL="2739790" indent="0">
              <a:buNone/>
              <a:defRPr sz="1400"/>
            </a:lvl7pPr>
            <a:lvl8pPr marL="3196416" indent="0">
              <a:buNone/>
              <a:defRPr sz="1400"/>
            </a:lvl8pPr>
            <a:lvl9pPr marL="3653052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42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14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39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160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68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529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4086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4" indent="0">
              <a:buNone/>
              <a:defRPr sz="2400"/>
            </a:lvl3pPr>
            <a:lvl4pPr marL="1369896" indent="0">
              <a:buNone/>
              <a:defRPr sz="2000"/>
            </a:lvl4pPr>
            <a:lvl5pPr marL="1826526" indent="0">
              <a:buNone/>
              <a:defRPr sz="2000"/>
            </a:lvl5pPr>
            <a:lvl6pPr marL="2283159" indent="0">
              <a:buNone/>
              <a:defRPr sz="2000"/>
            </a:lvl6pPr>
            <a:lvl7pPr marL="2739790" indent="0">
              <a:buNone/>
              <a:defRPr sz="2000"/>
            </a:lvl7pPr>
            <a:lvl8pPr marL="3196416" indent="0">
              <a:buNone/>
              <a:defRPr sz="2000"/>
            </a:lvl8pPr>
            <a:lvl9pPr marL="3653052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8422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24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94512" y="0"/>
            <a:ext cx="2206625" cy="5613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1450" y="0"/>
            <a:ext cx="6470650" cy="5613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06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4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2900" y="146050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2900" y="361315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05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1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4" indent="0">
              <a:buNone/>
              <a:defRPr sz="1600"/>
            </a:lvl3pPr>
            <a:lvl4pPr marL="1369896" indent="0">
              <a:buNone/>
              <a:defRPr sz="1400"/>
            </a:lvl4pPr>
            <a:lvl5pPr marL="1826526" indent="0">
              <a:buNone/>
              <a:defRPr sz="1400"/>
            </a:lvl5pPr>
            <a:lvl6pPr marL="2283159" indent="0">
              <a:buNone/>
              <a:defRPr sz="1400"/>
            </a:lvl6pPr>
            <a:lvl7pPr marL="2739790" indent="0">
              <a:buNone/>
              <a:defRPr sz="1400"/>
            </a:lvl7pPr>
            <a:lvl8pPr marL="3196416" indent="0">
              <a:buNone/>
              <a:defRPr sz="1400"/>
            </a:lvl8pPr>
            <a:lvl9pPr marL="3653052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42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39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0"/>
          <p:cNvSpPr>
            <a:spLocks noChangeShapeType="1"/>
          </p:cNvSpPr>
          <p:nvPr userDrawn="1"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CorelDRAW" r:id="rId4" imgW="963331" imgH="464845" progId="">
                  <p:embed/>
                </p:oleObj>
              </mc:Choice>
              <mc:Fallback>
                <p:oleObj name="CorelDRAW" r:id="rId4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MAP_logo5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752600"/>
            <a:ext cx="8229600" cy="1143000"/>
          </a:xfrm>
        </p:spPr>
        <p:txBody>
          <a:bodyPr anchor="ctr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028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39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4" indent="0">
              <a:buNone/>
              <a:defRPr sz="1600"/>
            </a:lvl3pPr>
            <a:lvl4pPr marL="1369896" indent="0">
              <a:buNone/>
              <a:defRPr sz="1400"/>
            </a:lvl4pPr>
            <a:lvl5pPr marL="1826526" indent="0">
              <a:buNone/>
              <a:defRPr sz="1400"/>
            </a:lvl5pPr>
            <a:lvl6pPr marL="2283159" indent="0">
              <a:buNone/>
              <a:defRPr sz="1400"/>
            </a:lvl6pPr>
            <a:lvl7pPr marL="2739790" indent="0">
              <a:buNone/>
              <a:defRPr sz="1400"/>
            </a:lvl7pPr>
            <a:lvl8pPr marL="3196416" indent="0">
              <a:buNone/>
              <a:defRPr sz="1400"/>
            </a:lvl8pPr>
            <a:lvl9pPr marL="3653052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42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145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160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682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529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4086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4" indent="0">
              <a:buNone/>
              <a:defRPr sz="2400"/>
            </a:lvl3pPr>
            <a:lvl4pPr marL="1369896" indent="0">
              <a:buNone/>
              <a:defRPr sz="2000"/>
            </a:lvl4pPr>
            <a:lvl5pPr marL="1826526" indent="0">
              <a:buNone/>
              <a:defRPr sz="2000"/>
            </a:lvl5pPr>
            <a:lvl6pPr marL="2283159" indent="0">
              <a:buNone/>
              <a:defRPr sz="2000"/>
            </a:lvl6pPr>
            <a:lvl7pPr marL="2739790" indent="0">
              <a:buNone/>
              <a:defRPr sz="2000"/>
            </a:lvl7pPr>
            <a:lvl8pPr marL="3196416" indent="0">
              <a:buNone/>
              <a:defRPr sz="2000"/>
            </a:lvl8pPr>
            <a:lvl9pPr marL="3653052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84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145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24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94512" y="0"/>
            <a:ext cx="2206625" cy="5613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1450" y="0"/>
            <a:ext cx="6470650" cy="5613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06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4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2900" y="146050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2900" y="3613151"/>
            <a:ext cx="3805238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05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300540" y="146050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00540" y="3613151"/>
            <a:ext cx="3805237" cy="20002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18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450" y="0"/>
            <a:ext cx="8829675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42900" y="1460501"/>
            <a:ext cx="3805238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00540" y="1460501"/>
            <a:ext cx="3805237" cy="4152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39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16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68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52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408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4" indent="0">
              <a:buNone/>
              <a:defRPr sz="2400"/>
            </a:lvl3pPr>
            <a:lvl4pPr marL="1369896" indent="0">
              <a:buNone/>
              <a:defRPr sz="2000"/>
            </a:lvl4pPr>
            <a:lvl5pPr marL="1826526" indent="0">
              <a:buNone/>
              <a:defRPr sz="2000"/>
            </a:lvl5pPr>
            <a:lvl6pPr marL="2283159" indent="0">
              <a:buNone/>
              <a:defRPr sz="2000"/>
            </a:lvl6pPr>
            <a:lvl7pPr marL="2739790" indent="0">
              <a:buNone/>
              <a:defRPr sz="2000"/>
            </a:lvl7pPr>
            <a:lvl8pPr marL="3196416" indent="0">
              <a:buNone/>
              <a:defRPr sz="2000"/>
            </a:lvl8pPr>
            <a:lvl9pPr marL="3653052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842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vmlDrawing" Target="../drawings/vmlDrawing5.v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0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1450" y="0"/>
            <a:ext cx="8829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insert subheading here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12" y="1460501"/>
            <a:ext cx="77628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V="1">
            <a:off x="180975" y="855675"/>
            <a:ext cx="8801100" cy="22225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CorelDRAW" r:id="rId19" imgW="963331" imgH="464845" progId="">
                  <p:embed/>
                </p:oleObj>
              </mc:Choice>
              <mc:Fallback>
                <p:oleObj name="CorelDRAW" r:id="rId19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4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9" descr="MAP_logo5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95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5pPr>
      <a:lvl6pPr marL="456631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3264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6989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652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474" indent="-342474" algn="l" rtl="0" eaLnBrk="0" fontAlgn="base" hangingPunct="0">
        <a:spcBef>
          <a:spcPct val="50000"/>
        </a:spcBef>
        <a:spcAft>
          <a:spcPct val="0"/>
        </a:spcAft>
        <a:buClr>
          <a:srgbClr val="24459C"/>
        </a:buClr>
        <a:buSzPct val="11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026" indent="-285395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1581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400">
          <a:solidFill>
            <a:schemeClr val="tx1"/>
          </a:solidFill>
          <a:latin typeface="+mn-lt"/>
        </a:defRPr>
      </a:lvl3pPr>
      <a:lvl4pPr marL="1598210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4pPr>
      <a:lvl5pPr marL="2054843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511474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6pPr>
      <a:lvl7pPr marL="2968106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7pPr>
      <a:lvl8pPr marL="342473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8pPr>
      <a:lvl9pPr marL="388136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4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2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1450" y="0"/>
            <a:ext cx="8829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insert subheading here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12" y="1460501"/>
            <a:ext cx="77628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V="1">
            <a:off x="180975" y="855675"/>
            <a:ext cx="8801100" cy="22225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orelDRAW" r:id="rId19" imgW="963331" imgH="464845" progId="">
                  <p:embed/>
                </p:oleObj>
              </mc:Choice>
              <mc:Fallback>
                <p:oleObj name="CorelDRAW" r:id="rId19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4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9" descr="MAP_logo5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95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5pPr>
      <a:lvl6pPr marL="456631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3264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6989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652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474" indent="-342474" algn="l" rtl="0" eaLnBrk="0" fontAlgn="base" hangingPunct="0">
        <a:spcBef>
          <a:spcPct val="50000"/>
        </a:spcBef>
        <a:spcAft>
          <a:spcPct val="0"/>
        </a:spcAft>
        <a:buClr>
          <a:srgbClr val="24459C"/>
        </a:buClr>
        <a:buSzPct val="11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026" indent="-285395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1581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400">
          <a:solidFill>
            <a:schemeClr val="tx1"/>
          </a:solidFill>
          <a:latin typeface="+mn-lt"/>
        </a:defRPr>
      </a:lvl3pPr>
      <a:lvl4pPr marL="1598210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4pPr>
      <a:lvl5pPr marL="2054843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511474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6pPr>
      <a:lvl7pPr marL="2968106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7pPr>
      <a:lvl8pPr marL="342473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8pPr>
      <a:lvl9pPr marL="388136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4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2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1450" y="0"/>
            <a:ext cx="8829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insert subheading here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12" y="1460501"/>
            <a:ext cx="77628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V="1">
            <a:off x="180975" y="855675"/>
            <a:ext cx="8801100" cy="22225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663579" y="6430963"/>
            <a:ext cx="74231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320" tIns="45663" rIns="91320" bIns="45663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81979" y="6394450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CorelDRAW" r:id="rId19" imgW="963331" imgH="464845" progId="">
                  <p:embed/>
                </p:oleObj>
              </mc:Choice>
              <mc:Fallback>
                <p:oleObj name="CorelDRAW" r:id="rId19" imgW="963331" imgH="4648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9" y="6394450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4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97018" y="6510338"/>
            <a:ext cx="1057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36837" y="6462715"/>
            <a:ext cx="955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9" descr="MAP_logo5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3250" y="6427788"/>
            <a:ext cx="1273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95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D2D8A"/>
          </a:solidFill>
          <a:latin typeface="Arial" pitchFamily="34" charset="0"/>
        </a:defRPr>
      </a:lvl5pPr>
      <a:lvl6pPr marL="456631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3264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6989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6526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474" indent="-342474" algn="l" rtl="0" eaLnBrk="0" fontAlgn="base" hangingPunct="0">
        <a:spcBef>
          <a:spcPct val="50000"/>
        </a:spcBef>
        <a:spcAft>
          <a:spcPct val="0"/>
        </a:spcAft>
        <a:buClr>
          <a:srgbClr val="24459C"/>
        </a:buClr>
        <a:buSzPct val="11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026" indent="-285395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1581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2400">
          <a:solidFill>
            <a:schemeClr val="tx1"/>
          </a:solidFill>
          <a:latin typeface="+mn-lt"/>
        </a:defRPr>
      </a:lvl3pPr>
      <a:lvl4pPr marL="1598210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4pPr>
      <a:lvl5pPr marL="2054843" indent="-228316" algn="l" rtl="0" eaLnBrk="0" fontAlgn="base" hangingPunct="0">
        <a:spcBef>
          <a:spcPct val="10000"/>
        </a:spcBef>
        <a:spcAft>
          <a:spcPct val="0"/>
        </a:spcAft>
        <a:buFont typeface="Times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511474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6pPr>
      <a:lvl7pPr marL="2968106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7pPr>
      <a:lvl8pPr marL="342473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8pPr>
      <a:lvl9pPr marL="3881368" indent="-228316" algn="l" rtl="0" fontAlgn="base">
        <a:spcBef>
          <a:spcPct val="10000"/>
        </a:spcBef>
        <a:spcAft>
          <a:spcPct val="0"/>
        </a:spcAft>
        <a:buFont typeface="Times" pitchFamily="18" charset="0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4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2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5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tif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37.tiff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31.wmf"/><Relationship Id="rId4" Type="http://schemas.openxmlformats.org/officeDocument/2006/relationships/image" Target="../media/image36.tif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7.tiff"/><Relationship Id="rId4" Type="http://schemas.openxmlformats.org/officeDocument/2006/relationships/image" Target="../media/image46.tiff"/><Relationship Id="rId9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342900" y="914399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Optical Signatures of Relativistic Transparency in Nanometer Foils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28600" y="3429000"/>
            <a:ext cx="8763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</a:rPr>
              <a:t>Rahul C. Shah,</a:t>
            </a:r>
            <a:r>
              <a:rPr lang="en-US" sz="2000" baseline="30000" dirty="0" smtClean="0">
                <a:solidFill>
                  <a:srgbClr val="000000"/>
                </a:solidFill>
              </a:rPr>
              <a:t>1,2 </a:t>
            </a:r>
            <a:r>
              <a:rPr lang="en-US" sz="2000" dirty="0" smtClean="0">
                <a:solidFill>
                  <a:srgbClr val="000000"/>
                </a:solidFill>
              </a:rPr>
              <a:t> S. Palaniyappan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H-C. Wu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D. Gautier,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D. Jung,</a:t>
            </a:r>
            <a:r>
              <a:rPr lang="en-US" sz="2000" baseline="30000" dirty="0" smtClean="0">
                <a:solidFill>
                  <a:srgbClr val="000000"/>
                </a:solidFill>
              </a:rPr>
              <a:t>1,2</a:t>
            </a:r>
            <a:r>
              <a:rPr lang="en-US" sz="2000" dirty="0" smtClean="0">
                <a:solidFill>
                  <a:srgbClr val="000000"/>
                </a:solidFill>
              </a:rPr>
              <a:t> R. P. Johnson,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T. Shimada,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S. Letzring,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R. Hoerlein,</a:t>
            </a:r>
            <a:r>
              <a:rPr lang="en-US" sz="2000" baseline="30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, D. Kiefer,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 D</a:t>
            </a:r>
            <a:r>
              <a:rPr lang="en-US" sz="2000" dirty="0" smtClean="0">
                <a:solidFill>
                  <a:srgbClr val="000000"/>
                </a:solidFill>
              </a:rPr>
              <a:t>. Offermann,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L. Yin,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B. Albright, 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J. C. Fernández,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 and B.M. Hegelich</a:t>
            </a:r>
            <a:r>
              <a:rPr lang="en-US" sz="2000" baseline="30000" dirty="0" smtClean="0">
                <a:solidFill>
                  <a:srgbClr val="000000"/>
                </a:solidFill>
              </a:rPr>
              <a:t>1,2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 </a:t>
            </a:r>
          </a:p>
          <a:p>
            <a:r>
              <a:rPr lang="en-US" sz="2000" i="1" baseline="30000" dirty="0" smtClean="0">
                <a:solidFill>
                  <a:srgbClr val="000000"/>
                </a:solidFill>
              </a:rPr>
              <a:t>1</a:t>
            </a:r>
            <a:r>
              <a:rPr lang="en-US" sz="2000" i="1" dirty="0" smtClean="0">
                <a:solidFill>
                  <a:srgbClr val="000000"/>
                </a:solidFill>
              </a:rPr>
              <a:t>Los Alamos National Laboratory (LANL)</a:t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en-US" sz="2000" i="1" baseline="30000" dirty="0" smtClean="0">
                <a:solidFill>
                  <a:srgbClr val="000000"/>
                </a:solidFill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</a:rPr>
              <a:t>Ludwig-Maximilian-Universität(LMU)</a:t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en-US" sz="2000" i="1" baseline="30000" dirty="0" smtClean="0">
                <a:solidFill>
                  <a:srgbClr val="000000"/>
                </a:solidFill>
              </a:rPr>
              <a:t>3</a:t>
            </a:r>
            <a:r>
              <a:rPr lang="en-US" sz="2000" i="1" dirty="0" smtClean="0">
                <a:solidFill>
                  <a:srgbClr val="000000"/>
                </a:solidFill>
              </a:rPr>
              <a:t>Max-Plank –</a:t>
            </a:r>
            <a:r>
              <a:rPr lang="en-US" sz="2000" i="1" dirty="0" err="1" smtClean="0">
                <a:solidFill>
                  <a:srgbClr val="000000"/>
                </a:solidFill>
              </a:rPr>
              <a:t>Institut</a:t>
            </a:r>
            <a:r>
              <a:rPr lang="en-US" sz="2000" i="1" dirty="0" smtClean="0">
                <a:solidFill>
                  <a:srgbClr val="000000"/>
                </a:solidFill>
              </a:rPr>
              <a:t> Fur </a:t>
            </a:r>
            <a:r>
              <a:rPr lang="en-US" sz="2000" i="1" dirty="0" err="1" smtClean="0">
                <a:solidFill>
                  <a:srgbClr val="000000"/>
                </a:solidFill>
              </a:rPr>
              <a:t>Quantenoptik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el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de-DE" sz="2400" dirty="0" smtClean="0">
                <a:effectLst/>
              </a:rPr>
              <a:t>Spectra show non-transform-limited broadening, predominantly blue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92355"/>
              </p:ext>
            </p:extLst>
          </p:nvPr>
        </p:nvGraphicFramePr>
        <p:xfrm>
          <a:off x="2667000" y="1143000"/>
          <a:ext cx="4724400" cy="3540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Graph" r:id="rId4" imgW="1152000" imgH="864360" progId="Origin50.Graph">
                  <p:embed/>
                </p:oleObj>
              </mc:Choice>
              <mc:Fallback>
                <p:oleObj name="Graph" r:id="rId4" imgW="1152000" imgH="8643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143000"/>
                        <a:ext cx="4724400" cy="3540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70319" y="5181600"/>
            <a:ext cx="844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All data of Oct. 2009 run showed blue shift; April 2010 run predominantly blue shifts but some red shifts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7432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Identical to I/P; </a:t>
            </a:r>
            <a:b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3 nm BW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rot="10800000" flipV="1">
            <a:off x="5791200" y="3276600"/>
            <a:ext cx="10668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0" y="1828800"/>
            <a:ext cx="278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77% AC narrowing;</a:t>
            </a:r>
          </a:p>
          <a:p>
            <a:r>
              <a:rPr lang="en-US" b="1" dirty="0">
                <a:solidFill>
                  <a:srgbClr val="FF0000"/>
                </a:solidFill>
              </a:rPr>
              <a:t>~2.7 X BW;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4 nm </a:t>
            </a:r>
            <a:r>
              <a:rPr lang="en-US" b="1" dirty="0" err="1">
                <a:solidFill>
                  <a:srgbClr val="FF0000"/>
                </a:solidFill>
              </a:rPr>
              <a:t>centroid</a:t>
            </a:r>
            <a:r>
              <a:rPr lang="en-US" b="1" dirty="0">
                <a:solidFill>
                  <a:srgbClr val="FF0000"/>
                </a:solidFill>
              </a:rPr>
              <a:t> shift blue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10800000">
            <a:off x="2209800" y="2819400"/>
            <a:ext cx="23622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28600" y="3352800"/>
            <a:ext cx="278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68% AC narrowing;</a:t>
            </a:r>
          </a:p>
          <a:p>
            <a:r>
              <a:rPr lang="en-US" b="1" dirty="0">
                <a:solidFill>
                  <a:srgbClr val="7030A0"/>
                </a:solidFill>
              </a:rPr>
              <a:t>~3X BW;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2 nm </a:t>
            </a:r>
            <a:r>
              <a:rPr lang="en-US" b="1" dirty="0" err="1">
                <a:solidFill>
                  <a:srgbClr val="7030A0"/>
                </a:solidFill>
              </a:rPr>
              <a:t>centroid</a:t>
            </a:r>
            <a:r>
              <a:rPr lang="en-US" b="1" dirty="0">
                <a:solidFill>
                  <a:srgbClr val="7030A0"/>
                </a:solidFill>
              </a:rPr>
              <a:t> shift blue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rot="10800000" flipV="1">
            <a:off x="2743200" y="3657600"/>
            <a:ext cx="21336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4098404" y="2476500"/>
            <a:ext cx="2819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913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1D-PIC of transmission thru foils shows pulse shortening &amp; spectral broadening with blue shift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923390"/>
              </p:ext>
            </p:extLst>
          </p:nvPr>
        </p:nvGraphicFramePr>
        <p:xfrm>
          <a:off x="359532" y="1052736"/>
          <a:ext cx="3962400" cy="2897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Graph" r:id="rId4" imgW="1181160" imgH="864360" progId="Origin50.Graph">
                  <p:embed/>
                </p:oleObj>
              </mc:Choice>
              <mc:Fallback>
                <p:oleObj name="Graph" r:id="rId4" imgW="1181160" imgH="8643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32" y="1052736"/>
                        <a:ext cx="3962400" cy="2897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1583668" y="1772816"/>
            <a:ext cx="401216" cy="113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187624" y="1556792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808080"/>
                </a:solidFill>
              </a:rPr>
              <a:t>I/P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07804" y="1700808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transmitted pulse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 flipV="1">
            <a:off x="2483768" y="2024844"/>
            <a:ext cx="432048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31540" y="3933056"/>
            <a:ext cx="378042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0000"/>
                </a:solidFill>
              </a:rPr>
              <a:t>Simulation parameters</a:t>
            </a:r>
          </a:p>
          <a:p>
            <a:r>
              <a:rPr lang="en-US" sz="1700" b="1" dirty="0">
                <a:solidFill>
                  <a:srgbClr val="000000"/>
                </a:solidFill>
              </a:rPr>
              <a:t>a</a:t>
            </a:r>
            <a:r>
              <a:rPr lang="en-US" sz="1700" b="1" baseline="-25000" dirty="0">
                <a:solidFill>
                  <a:srgbClr val="000000"/>
                </a:solidFill>
              </a:rPr>
              <a:t>0</a:t>
            </a:r>
            <a:r>
              <a:rPr lang="en-US" sz="1700" b="1" dirty="0">
                <a:solidFill>
                  <a:srgbClr val="000000"/>
                </a:solidFill>
              </a:rPr>
              <a:t>  =10</a:t>
            </a:r>
          </a:p>
          <a:p>
            <a:r>
              <a:rPr lang="en-US" sz="1700" b="1" dirty="0">
                <a:solidFill>
                  <a:srgbClr val="000000"/>
                </a:solidFill>
              </a:rPr>
              <a:t>30 nm, 700 </a:t>
            </a:r>
            <a:r>
              <a:rPr lang="en-US" sz="1700" b="1" dirty="0" err="1">
                <a:solidFill>
                  <a:srgbClr val="000000"/>
                </a:solidFill>
              </a:rPr>
              <a:t>n</a:t>
            </a:r>
            <a:r>
              <a:rPr lang="en-US" sz="1700" b="1" baseline="-25000" dirty="0" err="1">
                <a:solidFill>
                  <a:srgbClr val="000000"/>
                </a:solidFill>
              </a:rPr>
              <a:t>c</a:t>
            </a:r>
            <a:r>
              <a:rPr lang="en-US" sz="1700" b="1" dirty="0">
                <a:solidFill>
                  <a:srgbClr val="000000"/>
                </a:solidFill>
              </a:rPr>
              <a:t> (DLC foil)</a:t>
            </a:r>
          </a:p>
          <a:p>
            <a:r>
              <a:rPr lang="en-US" sz="1700" b="1" dirty="0">
                <a:solidFill>
                  <a:srgbClr val="000000"/>
                </a:solidFill>
              </a:rPr>
              <a:t>1D,3V simulation (VPIC</a:t>
            </a:r>
          </a:p>
          <a:p>
            <a:r>
              <a:rPr lang="en-US" sz="1700" b="1" dirty="0">
                <a:solidFill>
                  <a:srgbClr val="000000"/>
                </a:solidFill>
              </a:rPr>
              <a:t>&amp; Wu-PIC by HC Wu.)</a:t>
            </a:r>
          </a:p>
          <a:p>
            <a:endParaRPr lang="en-US" sz="1700" b="1" dirty="0">
              <a:solidFill>
                <a:srgbClr val="000000"/>
              </a:solidFill>
            </a:endParaRPr>
          </a:p>
          <a:p>
            <a:r>
              <a:rPr lang="en-US" sz="1700" b="1" dirty="0">
                <a:solidFill>
                  <a:srgbClr val="000000"/>
                </a:solidFill>
              </a:rPr>
              <a:t>50 nm shows 5.8 x</a:t>
            </a:r>
          </a:p>
          <a:p>
            <a:r>
              <a:rPr lang="el-GR" sz="1700" b="1" dirty="0">
                <a:solidFill>
                  <a:srgbClr val="000000"/>
                </a:solidFill>
              </a:rPr>
              <a:t>Δλ</a:t>
            </a:r>
            <a:r>
              <a:rPr lang="en-US" sz="1700" b="1" baseline="-25000" dirty="0">
                <a:solidFill>
                  <a:srgbClr val="000000"/>
                </a:solidFill>
              </a:rPr>
              <a:t>0 </a:t>
            </a:r>
            <a:r>
              <a:rPr lang="en-US" sz="1700" b="1" baseline="30000" dirty="0">
                <a:solidFill>
                  <a:srgbClr val="000000"/>
                </a:solidFill>
              </a:rPr>
              <a:t>  </a:t>
            </a:r>
            <a:r>
              <a:rPr lang="en-US" sz="1700" b="1" dirty="0">
                <a:solidFill>
                  <a:srgbClr val="000000"/>
                </a:solidFill>
              </a:rPr>
              <a:t> and 15.7 nm shift with only later quarter of pulse transmitting</a:t>
            </a:r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4211960" y="3284984"/>
          <a:ext cx="4370970" cy="319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Graph" r:id="rId6" imgW="1181160" imgH="864360" progId="Origin50.Graph">
                  <p:embed/>
                </p:oleObj>
              </mc:Choice>
              <mc:Fallback>
                <p:oleObj name="Graph" r:id="rId6" imgW="1181160" imgH="86436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284984"/>
                        <a:ext cx="4370970" cy="319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6" name="Object 6"/>
          <p:cNvGraphicFramePr>
            <a:graphicFrameLocks noChangeAspect="1"/>
          </p:cNvGraphicFramePr>
          <p:nvPr/>
        </p:nvGraphicFramePr>
        <p:xfrm>
          <a:off x="6120172" y="1016732"/>
          <a:ext cx="2493977" cy="249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Graph" r:id="rId8" imgW="720360" imgH="720360" progId="Origin50.Graph">
                  <p:embed/>
                </p:oleObj>
              </mc:Choice>
              <mc:Fallback>
                <p:oleObj name="Graph" r:id="rId8" imgW="720360" imgH="72036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2" y="1016732"/>
                        <a:ext cx="2493977" cy="2492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79612" y="908720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temporal output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232" y="872716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autocorrelation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2220" y="3645024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spectrum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7075" y="1700808"/>
            <a:ext cx="117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63% 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narrowing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2240" y="4221088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2.8 X </a:t>
            </a:r>
            <a:r>
              <a:rPr lang="el-GR" b="1" dirty="0">
                <a:solidFill>
                  <a:srgbClr val="000000"/>
                </a:solidFill>
              </a:rPr>
              <a:t>Δλ</a:t>
            </a:r>
            <a:r>
              <a:rPr lang="en-US" b="1" baseline="-25000" dirty="0">
                <a:solidFill>
                  <a:srgbClr val="000000"/>
                </a:solidFill>
              </a:rPr>
              <a:t>0</a:t>
            </a:r>
          </a:p>
          <a:p>
            <a:r>
              <a:rPr lang="en-US" b="1" dirty="0">
                <a:solidFill>
                  <a:srgbClr val="000000"/>
                </a:solidFill>
              </a:rPr>
              <a:t>3.1 nm </a:t>
            </a:r>
            <a:r>
              <a:rPr lang="en-US" b="1" dirty="0" err="1">
                <a:solidFill>
                  <a:srgbClr val="000000"/>
                </a:solidFill>
              </a:rPr>
              <a:t>centroid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shift blue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rot="5400000">
            <a:off x="1398104" y="2750468"/>
            <a:ext cx="11632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2843808" y="2348880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Calculated transmission time from analytical theory</a:t>
            </a:r>
            <a:r>
              <a:rPr lang="en-US" sz="1400" baseline="30000" dirty="0">
                <a:solidFill>
                  <a:srgbClr val="000000"/>
                </a:solidFill>
              </a:rPr>
              <a:t/>
            </a:r>
            <a:br>
              <a:rPr lang="en-US" sz="1400" baseline="300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(Yan </a:t>
            </a:r>
            <a:r>
              <a:rPr lang="en-US" sz="1400" i="1" dirty="0">
                <a:solidFill>
                  <a:srgbClr val="000000"/>
                </a:solidFill>
              </a:rPr>
              <a:t>et. al. </a:t>
            </a:r>
            <a:r>
              <a:rPr lang="en-US" sz="1400" dirty="0">
                <a:solidFill>
                  <a:srgbClr val="000000"/>
                </a:solidFill>
              </a:rPr>
              <a:t>App. Phys. B. </a:t>
            </a:r>
            <a:r>
              <a:rPr lang="en-US" sz="1400" b="1" dirty="0">
                <a:solidFill>
                  <a:srgbClr val="000000"/>
                </a:solidFill>
              </a:rPr>
              <a:t>98</a:t>
            </a:r>
            <a:r>
              <a:rPr lang="en-US" sz="1400" dirty="0">
                <a:solidFill>
                  <a:srgbClr val="000000"/>
                </a:solidFill>
              </a:rPr>
              <a:t>: 711)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2015716" y="2600908"/>
            <a:ext cx="792088" cy="2520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10800000">
            <a:off x="7704348" y="2060848"/>
            <a:ext cx="25202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0800000" flipH="1">
            <a:off x="7056276" y="2060848"/>
            <a:ext cx="25202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PIC shows blue-shift develops from light-speed target expansion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3465004"/>
            <a:ext cx="3832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Instantenous</a:t>
            </a:r>
            <a:r>
              <a:rPr lang="en-US" b="1" dirty="0">
                <a:solidFill>
                  <a:srgbClr val="000000"/>
                </a:solidFill>
              </a:rPr>
              <a:t> frequency shows blue shift occurs on tail of pulse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Originates from time varying optical phase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23528" y="872716"/>
            <a:ext cx="3962400" cy="2897239"/>
            <a:chOff x="533400" y="1143710"/>
            <a:chExt cx="3962400" cy="2897239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73314"/>
                </p:ext>
              </p:extLst>
            </p:nvPr>
          </p:nvGraphicFramePr>
          <p:xfrm>
            <a:off x="533400" y="1143710"/>
            <a:ext cx="3962400" cy="2897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0" name="Graph" r:id="rId4" imgW="1181160" imgH="864360" progId="Origin50.Graph">
                    <p:embed/>
                  </p:oleObj>
                </mc:Choice>
                <mc:Fallback>
                  <p:oleObj name="Graph" r:id="rId4" imgW="1181160" imgH="864360" progId="Origin50.Grap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143710"/>
                          <a:ext cx="3962400" cy="2897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/>
            <p:nvPr/>
          </p:nvCxnSpPr>
          <p:spPr bwMode="auto">
            <a:xfrm flipH="1">
              <a:off x="1066800" y="2331842"/>
              <a:ext cx="26356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4716016" y="1088740"/>
            <a:ext cx="3813230" cy="1809492"/>
            <a:chOff x="4824028" y="4473116"/>
            <a:chExt cx="3813230" cy="180949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4824028" y="4473116"/>
            <a:ext cx="3813230" cy="146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1" name="Equation" r:id="rId6" imgW="2184120" imgH="838080" progId="Equation.3">
                    <p:embed/>
                  </p:oleObj>
                </mc:Choice>
                <mc:Fallback>
                  <p:oleObj name="Equation" r:id="rId6" imgW="2184120" imgH="8380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028" y="4473116"/>
                          <a:ext cx="3813230" cy="1463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6048164" y="59132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3399"/>
                  </a:solidFill>
                </a:rPr>
                <a:t>blue shift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88324" y="4833156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red shift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0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PIC shows blue-shift develops from light-speed target expansion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2852936"/>
            <a:ext cx="4211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Extracted &lt;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dirty="0">
                <a:solidFill>
                  <a:srgbClr val="000000"/>
                </a:solidFill>
              </a:rPr>
              <a:t>&gt;, &lt;</a:t>
            </a:r>
            <a:r>
              <a:rPr lang="en-US" b="1" i="1" dirty="0">
                <a:solidFill>
                  <a:srgbClr val="000000"/>
                </a:solidFill>
              </a:rPr>
              <a:t>n</a:t>
            </a:r>
            <a:r>
              <a:rPr lang="en-US" b="1" baseline="-25000" dirty="0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&gt; within FWHM of density for fixed (gross) time-steps</a:t>
            </a:r>
          </a:p>
          <a:p>
            <a:pPr>
              <a:buFont typeface="Arial" pitchFamily="34" charset="0"/>
              <a:buChar char="•"/>
            </a:pPr>
            <a:endParaRPr lang="en-US" b="1" baseline="-250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Transparency when n</a:t>
            </a:r>
            <a:r>
              <a:rPr lang="en-US" b="1" baseline="-25000" dirty="0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=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dirty="0">
                <a:solidFill>
                  <a:srgbClr val="000000"/>
                </a:solidFill>
              </a:rPr>
              <a:t> (i.e. n</a:t>
            </a:r>
            <a:r>
              <a:rPr lang="en-US" b="1" baseline="-25000" dirty="0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/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dirty="0">
                <a:solidFill>
                  <a:srgbClr val="000000"/>
                </a:solidFill>
              </a:rPr>
              <a:t>=1)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γ initially grows similar to analytic expression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After transparency, γ  significantly larger and integrative--suggestive of DLA due to </a:t>
            </a:r>
            <a:r>
              <a:rPr lang="en-US" b="1" dirty="0" err="1">
                <a:solidFill>
                  <a:srgbClr val="000000"/>
                </a:solidFill>
              </a:rPr>
              <a:t>dephasing</a:t>
            </a:r>
            <a:r>
              <a:rPr lang="en-US" b="1" dirty="0">
                <a:solidFill>
                  <a:srgbClr val="000000"/>
                </a:solidFill>
              </a:rPr>
              <a:t> of orbits</a:t>
            </a:r>
            <a:r>
              <a:rPr lang="en-US" b="1" baseline="30000" dirty="0">
                <a:solidFill>
                  <a:srgbClr val="000000"/>
                </a:solidFill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23528" y="872716"/>
            <a:ext cx="3962400" cy="2897239"/>
            <a:chOff x="533400" y="1143710"/>
            <a:chExt cx="3962400" cy="2897239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73314"/>
                </p:ext>
              </p:extLst>
            </p:nvPr>
          </p:nvGraphicFramePr>
          <p:xfrm>
            <a:off x="533400" y="1143710"/>
            <a:ext cx="3962400" cy="2897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6" name="Graph" r:id="rId4" imgW="1181160" imgH="864360" progId="Origin50.Graph">
                    <p:embed/>
                  </p:oleObj>
                </mc:Choice>
                <mc:Fallback>
                  <p:oleObj name="Graph" r:id="rId4" imgW="1181160" imgH="864360" progId="Origin50.Grap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143710"/>
                          <a:ext cx="3962400" cy="2897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/>
            <p:nvPr/>
          </p:nvCxnSpPr>
          <p:spPr bwMode="auto">
            <a:xfrm flipH="1">
              <a:off x="1066800" y="2331842"/>
              <a:ext cx="26356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7197" name="Object 29"/>
          <p:cNvGraphicFramePr>
            <a:graphicFrameLocks noChangeAspect="1"/>
          </p:cNvGraphicFramePr>
          <p:nvPr/>
        </p:nvGraphicFramePr>
        <p:xfrm>
          <a:off x="179512" y="3645023"/>
          <a:ext cx="3996444" cy="299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Graph" r:id="rId6" imgW="1152000" imgH="864360" progId="Origin50.Graph">
                  <p:embed/>
                </p:oleObj>
              </mc:Choice>
              <mc:Fallback>
                <p:oleObj name="Graph" r:id="rId6" imgW="1152000" imgH="86436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645023"/>
                        <a:ext cx="3996444" cy="2994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 bwMode="auto">
          <a:xfrm rot="5400000" flipH="1" flipV="1">
            <a:off x="1888908" y="5283206"/>
            <a:ext cx="54006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079612" y="540922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relativistic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transparency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5976" y="6129300"/>
            <a:ext cx="4063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000000"/>
                </a:solidFill>
              </a:rPr>
              <a:t>1</a:t>
            </a:r>
            <a:r>
              <a:rPr lang="en-US" sz="1600" dirty="0">
                <a:solidFill>
                  <a:srgbClr val="000000"/>
                </a:solidFill>
              </a:rPr>
              <a:t>Meyer-ter-Vehn </a:t>
            </a:r>
            <a:r>
              <a:rPr lang="en-US" sz="1600" i="1" dirty="0">
                <a:solidFill>
                  <a:srgbClr val="000000"/>
                </a:solidFill>
              </a:rPr>
              <a:t>et. al. </a:t>
            </a:r>
            <a:r>
              <a:rPr lang="en-US" sz="1600" dirty="0">
                <a:solidFill>
                  <a:srgbClr val="000000"/>
                </a:solidFill>
              </a:rPr>
              <a:t>POP: </a:t>
            </a:r>
            <a:r>
              <a:rPr lang="en-US" sz="1600" b="1" dirty="0">
                <a:solidFill>
                  <a:srgbClr val="000000"/>
                </a:solidFill>
              </a:rPr>
              <a:t>6</a:t>
            </a:r>
            <a:r>
              <a:rPr lang="en-US" sz="1600" dirty="0">
                <a:solidFill>
                  <a:srgbClr val="000000"/>
                </a:solidFill>
              </a:rPr>
              <a:t>: 641 (1999)</a:t>
            </a:r>
          </a:p>
        </p:txBody>
      </p:sp>
      <p:grpSp>
        <p:nvGrpSpPr>
          <p:cNvPr id="4" name="Group 21"/>
          <p:cNvGrpSpPr/>
          <p:nvPr/>
        </p:nvGrpSpPr>
        <p:grpSpPr>
          <a:xfrm>
            <a:off x="4716016" y="1088740"/>
            <a:ext cx="3813230" cy="1809492"/>
            <a:chOff x="4824028" y="4473116"/>
            <a:chExt cx="3813230" cy="1809492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4824028" y="4473116"/>
            <a:ext cx="3813230" cy="146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8" name="Equation" r:id="rId8" imgW="2184120" imgH="838080" progId="Equation.3">
                    <p:embed/>
                  </p:oleObj>
                </mc:Choice>
                <mc:Fallback>
                  <p:oleObj name="Equation" r:id="rId8" imgW="2184120" imgH="8380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028" y="4473116"/>
                          <a:ext cx="3813230" cy="1463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6048164" y="59132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3399"/>
                  </a:solidFill>
                </a:rPr>
                <a:t>blue shift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88324" y="4833156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red shift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0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PIC shows blue-shift develops from light-speed target expansion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23528" y="872716"/>
            <a:ext cx="3962400" cy="2897239"/>
            <a:chOff x="533400" y="1143710"/>
            <a:chExt cx="3962400" cy="2897239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73314"/>
                </p:ext>
              </p:extLst>
            </p:nvPr>
          </p:nvGraphicFramePr>
          <p:xfrm>
            <a:off x="533400" y="1143710"/>
            <a:ext cx="3962400" cy="2897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0" name="Graph" r:id="rId4" imgW="1181160" imgH="864360" progId="Origin50.Graph">
                    <p:embed/>
                  </p:oleObj>
                </mc:Choice>
                <mc:Fallback>
                  <p:oleObj name="Graph" r:id="rId4" imgW="1181160" imgH="864360" progId="Origin50.Graph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143710"/>
                          <a:ext cx="3962400" cy="2897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/>
            <p:nvPr/>
          </p:nvCxnSpPr>
          <p:spPr bwMode="auto">
            <a:xfrm flipH="1">
              <a:off x="1066800" y="2331842"/>
              <a:ext cx="26356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25957" name="Object 5"/>
          <p:cNvGraphicFramePr>
            <a:graphicFrameLocks noChangeAspect="1"/>
          </p:cNvGraphicFramePr>
          <p:nvPr/>
        </p:nvGraphicFramePr>
        <p:xfrm>
          <a:off x="215516" y="3501454"/>
          <a:ext cx="4035559" cy="302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Graph" r:id="rId6" imgW="1152000" imgH="864360" progId="Origin50.Graph">
                  <p:embed/>
                </p:oleObj>
              </mc:Choice>
              <mc:Fallback>
                <p:oleObj name="Graph" r:id="rId6" imgW="1152000" imgH="86436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16" y="3501454"/>
                        <a:ext cx="4035559" cy="3023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899592" y="4509120"/>
            <a:ext cx="79208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4716016" y="1088740"/>
            <a:ext cx="3813230" cy="1809492"/>
            <a:chOff x="4824028" y="4473116"/>
            <a:chExt cx="3813230" cy="180949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824028" y="4473116"/>
            <a:ext cx="3813230" cy="146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2" name="Equation" r:id="rId8" imgW="2184120" imgH="838080" progId="Equation.3">
                    <p:embed/>
                  </p:oleObj>
                </mc:Choice>
                <mc:Fallback>
                  <p:oleObj name="Equation" r:id="rId8" imgW="2184120" imgH="8380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028" y="4473116"/>
                          <a:ext cx="3813230" cy="1463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048164" y="59132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3399"/>
                  </a:solidFill>
                </a:rPr>
                <a:t>blue shift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88324" y="4833156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red shift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59732" y="4473116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~.005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 rot="10800000">
            <a:off x="2627784" y="4725144"/>
            <a:ext cx="144016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535996" y="3789040"/>
            <a:ext cx="421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Extremely rapid (v~0.3</a:t>
            </a:r>
            <a:r>
              <a:rPr lang="en-US" b="1" i="1" dirty="0">
                <a:solidFill>
                  <a:srgbClr val="000000"/>
                </a:solidFill>
              </a:rPr>
              <a:t>c</a:t>
            </a:r>
            <a:r>
              <a:rPr lang="en-US" b="1" dirty="0">
                <a:solidFill>
                  <a:srgbClr val="000000"/>
                </a:solidFill>
              </a:rPr>
              <a:t>) length expansion following transparency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Continued rise of 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dirty="0">
                <a:solidFill>
                  <a:srgbClr val="000000"/>
                </a:solidFill>
              </a:rPr>
              <a:t> and density drop rapidly brings n=(1-n</a:t>
            </a:r>
            <a:r>
              <a:rPr lang="en-US" b="1" baseline="-25000" dirty="0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/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r>
              <a:rPr lang="en-US" b="1" baseline="30000" dirty="0">
                <a:solidFill>
                  <a:srgbClr val="000000"/>
                </a:solidFill>
              </a:rPr>
              <a:t>1/2</a:t>
            </a:r>
            <a:r>
              <a:rPr lang="en-US" b="1" dirty="0">
                <a:solidFill>
                  <a:srgbClr val="000000"/>
                </a:solidFill>
              </a:rPr>
              <a:t> to near constant value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19400" y="3733800"/>
            <a:ext cx="76200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PIC shows blue-shift develops from light-speed target expansion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23528" y="872716"/>
            <a:ext cx="3962400" cy="2897239"/>
            <a:chOff x="533400" y="1143710"/>
            <a:chExt cx="3962400" cy="2897239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73314"/>
                </p:ext>
              </p:extLst>
            </p:nvPr>
          </p:nvGraphicFramePr>
          <p:xfrm>
            <a:off x="533400" y="1143710"/>
            <a:ext cx="3962400" cy="2897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4" name="Graph" r:id="rId4" imgW="1181160" imgH="864360" progId="Origin50.Graph">
                    <p:embed/>
                  </p:oleObj>
                </mc:Choice>
                <mc:Fallback>
                  <p:oleObj name="Graph" r:id="rId4" imgW="1181160" imgH="864360" progId="Origin50.Graph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143710"/>
                          <a:ext cx="3962400" cy="2897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/>
            <p:nvPr/>
          </p:nvCxnSpPr>
          <p:spPr bwMode="auto">
            <a:xfrm flipH="1">
              <a:off x="1066800" y="2331842"/>
              <a:ext cx="26356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25957" name="Object 5"/>
          <p:cNvGraphicFramePr>
            <a:graphicFrameLocks noChangeAspect="1"/>
          </p:cNvGraphicFramePr>
          <p:nvPr/>
        </p:nvGraphicFramePr>
        <p:xfrm>
          <a:off x="215516" y="3501454"/>
          <a:ext cx="4035559" cy="302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Graph" r:id="rId6" imgW="1152000" imgH="864360" progId="Origin50.Graph">
                  <p:embed/>
                </p:oleObj>
              </mc:Choice>
              <mc:Fallback>
                <p:oleObj name="Graph" r:id="rId6" imgW="1152000" imgH="864360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16" y="3501454"/>
                        <a:ext cx="4035559" cy="3023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35996" y="3789040"/>
            <a:ext cx="421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Early times, </a:t>
            </a:r>
            <a:r>
              <a:rPr lang="en-US" b="1" i="1" dirty="0">
                <a:solidFill>
                  <a:srgbClr val="000000"/>
                </a:solidFill>
              </a:rPr>
              <a:t>L</a:t>
            </a:r>
            <a:r>
              <a:rPr lang="en-US" b="1" dirty="0">
                <a:solidFill>
                  <a:srgbClr val="000000"/>
                </a:solidFill>
              </a:rPr>
              <a:t> small, </a:t>
            </a:r>
            <a:r>
              <a:rPr lang="en-US" b="1" dirty="0" err="1">
                <a:solidFill>
                  <a:srgbClr val="000000"/>
                </a:solidFill>
              </a:rPr>
              <a:t>d</a:t>
            </a:r>
            <a:r>
              <a:rPr lang="en-US" b="1" i="1" dirty="0" err="1">
                <a:solidFill>
                  <a:srgbClr val="000000"/>
                </a:solidFill>
              </a:rPr>
              <a:t>n</a:t>
            </a:r>
            <a:r>
              <a:rPr lang="en-US" b="1" dirty="0">
                <a:solidFill>
                  <a:srgbClr val="000000"/>
                </a:solidFill>
              </a:rPr>
              <a:t>/</a:t>
            </a:r>
            <a:r>
              <a:rPr lang="en-US" b="1" dirty="0" err="1">
                <a:solidFill>
                  <a:srgbClr val="000000"/>
                </a:solidFill>
              </a:rPr>
              <a:t>d</a:t>
            </a:r>
            <a:r>
              <a:rPr lang="en-US" b="1" i="1" dirty="0" err="1">
                <a:solidFill>
                  <a:srgbClr val="000000"/>
                </a:solidFill>
              </a:rPr>
              <a:t>t</a:t>
            </a:r>
            <a:r>
              <a:rPr lang="en-US" b="1" dirty="0">
                <a:solidFill>
                  <a:srgbClr val="000000"/>
                </a:solidFill>
              </a:rPr>
              <a:t> large gives red </a:t>
            </a:r>
            <a:r>
              <a:rPr lang="en-US" b="1" dirty="0" smtClean="0">
                <a:solidFill>
                  <a:srgbClr val="000000"/>
                </a:solidFill>
              </a:rPr>
              <a:t>shift (not resolved in PIC extraction)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Quickly </a:t>
            </a:r>
            <a:r>
              <a:rPr lang="en-US" b="1" dirty="0" err="1">
                <a:solidFill>
                  <a:srgbClr val="000000"/>
                </a:solidFill>
              </a:rPr>
              <a:t>d</a:t>
            </a:r>
            <a:r>
              <a:rPr lang="en-US" b="1" i="1" dirty="0" err="1">
                <a:solidFill>
                  <a:srgbClr val="000000"/>
                </a:solidFill>
              </a:rPr>
              <a:t>L</a:t>
            </a:r>
            <a:r>
              <a:rPr lang="en-US" b="1" dirty="0">
                <a:solidFill>
                  <a:srgbClr val="000000"/>
                </a:solidFill>
              </a:rPr>
              <a:t>/</a:t>
            </a:r>
            <a:r>
              <a:rPr lang="en-US" b="1" dirty="0" err="1">
                <a:solidFill>
                  <a:srgbClr val="000000"/>
                </a:solidFill>
              </a:rPr>
              <a:t>d</a:t>
            </a:r>
            <a:r>
              <a:rPr lang="en-US" b="1" i="1" dirty="0" err="1">
                <a:solidFill>
                  <a:srgbClr val="000000"/>
                </a:solidFill>
              </a:rPr>
              <a:t>t</a:t>
            </a:r>
            <a:r>
              <a:rPr lang="en-US" b="1" dirty="0">
                <a:solidFill>
                  <a:srgbClr val="000000"/>
                </a:solidFill>
              </a:rPr>
              <a:t> dominates giving blue shift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4716016" y="1088740"/>
            <a:ext cx="3813230" cy="1809492"/>
            <a:chOff x="4824028" y="4473116"/>
            <a:chExt cx="3813230" cy="180949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4824028" y="4473116"/>
            <a:ext cx="3813230" cy="146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6" name="Equation" r:id="rId8" imgW="2184120" imgH="838080" progId="Equation.3">
                    <p:embed/>
                  </p:oleObj>
                </mc:Choice>
                <mc:Fallback>
                  <p:oleObj name="Equation" r:id="rId8" imgW="2184120" imgH="8380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028" y="4473116"/>
                          <a:ext cx="3813230" cy="1463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6048164" y="59132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3399"/>
                  </a:solidFill>
                </a:rPr>
                <a:t>blue shift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88324" y="4833156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red shift</a:t>
              </a: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2819400" y="3810000"/>
            <a:ext cx="762000" cy="2057400"/>
          </a:xfrm>
          <a:prstGeom prst="rect">
            <a:avLst/>
          </a:prstGeom>
          <a:solidFill>
            <a:schemeClr val="bg1">
              <a:alpha val="8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383868" y="5805264"/>
            <a:ext cx="5527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 Palaniyappan, et al., Rev. Sci.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Instrum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 (2010)</a:t>
            </a:r>
          </a:p>
        </p:txBody>
      </p:sp>
      <p:sp>
        <p:nvSpPr>
          <p:cNvPr id="12" name="Title 35"/>
          <p:cNvSpPr txBox="1">
            <a:spLocks/>
          </p:cNvSpPr>
          <p:nvPr/>
        </p:nvSpPr>
        <p:spPr bwMode="auto">
          <a:xfrm>
            <a:off x="0" y="0"/>
            <a:ext cx="8829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rgbClr val="333399"/>
                </a:solidFill>
              </a:rPr>
              <a:t>Experimental setup for pulse-shape measurement</a:t>
            </a:r>
          </a:p>
        </p:txBody>
      </p:sp>
      <p:grpSp>
        <p:nvGrpSpPr>
          <p:cNvPr id="2" name="Group 24"/>
          <p:cNvGrpSpPr/>
          <p:nvPr/>
        </p:nvGrpSpPr>
        <p:grpSpPr>
          <a:xfrm>
            <a:off x="0" y="836712"/>
            <a:ext cx="9144000" cy="4318739"/>
            <a:chOff x="0" y="1054477"/>
            <a:chExt cx="9144000" cy="4318739"/>
          </a:xfrm>
        </p:grpSpPr>
        <p:pic>
          <p:nvPicPr>
            <p:cNvPr id="5122" name="Picture 4" descr="Fig1_combin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1378513"/>
              <a:ext cx="8179060" cy="362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0" y="1054477"/>
              <a:ext cx="9144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863588" y="1990581"/>
              <a:ext cx="3024336" cy="1476164"/>
            </a:xfrm>
            <a:prstGeom prst="ellipse">
              <a:avLst/>
            </a:prstGeom>
            <a:solidFill>
              <a:schemeClr val="bg1">
                <a:lumMod val="65000"/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188256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folded telescope</a:t>
              </a:r>
            </a:p>
            <a:p>
              <a:r>
                <a:rPr lang="en-US" b="1" dirty="0">
                  <a:solidFill>
                    <a:srgbClr val="000000"/>
                  </a:solidFill>
                </a:rPr>
                <a:t>w./ spatial filter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20172" y="2782669"/>
              <a:ext cx="2736304" cy="2268252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28284" y="4978913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C000"/>
                  </a:solidFill>
                </a:rPr>
                <a:t>autocorrelator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355976" y="3826785"/>
              <a:ext cx="1836204" cy="1044116"/>
            </a:xfrm>
            <a:prstGeom prst="roundRect">
              <a:avLst/>
            </a:prstGeom>
            <a:solidFill>
              <a:schemeClr val="accent1">
                <a:lumMod val="90000"/>
                <a:alpha val="3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95936" y="4726885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AEDEF">
                      <a:lumMod val="50000"/>
                    </a:srgbClr>
                  </a:solidFill>
                </a:rPr>
                <a:t>independent</a:t>
              </a:r>
            </a:p>
            <a:p>
              <a:r>
                <a:rPr lang="en-US" b="1" dirty="0">
                  <a:solidFill>
                    <a:srgbClr val="DAEDEF">
                      <a:lumMod val="50000"/>
                    </a:srgbClr>
                  </a:solidFill>
                </a:rPr>
                <a:t>spectrometer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535996" y="1234497"/>
              <a:ext cx="4608004" cy="1440160"/>
            </a:xfrm>
            <a:prstGeom prst="ellipse">
              <a:avLst/>
            </a:prstGeom>
            <a:solidFill>
              <a:srgbClr val="FF0000">
                <a:alpha val="1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07904" y="1054477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imaging spectrometer (FROG)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4761148"/>
            <a:ext cx="406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Modified autocorrelation/spectrum setup to include telescope imaging and imaging spectrometer for FROG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Text Box 123"/>
          <p:cNvSpPr txBox="1">
            <a:spLocks noChangeArrowheads="1"/>
          </p:cNvSpPr>
          <p:nvPr/>
        </p:nvSpPr>
        <p:spPr bwMode="auto">
          <a:xfrm>
            <a:off x="5857024" y="1889301"/>
            <a:ext cx="306530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</a:rPr>
              <a:t>Pulse shortening with </a:t>
            </a:r>
            <a:r>
              <a:rPr lang="en-US" b="1" dirty="0" err="1">
                <a:solidFill>
                  <a:srgbClr val="000000"/>
                </a:solidFill>
              </a:rPr>
              <a:t>assymmetric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shape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5 nm shows variability (earlier data showed no shortening)</a:t>
            </a:r>
            <a:endParaRPr lang="en-US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Time direction selected by placing blue chirp on trailing edge as seen in PIC</a:t>
            </a:r>
            <a:endParaRPr lang="en-US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7" name="Picture 36" descr="21615input_fina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690" y="914400"/>
            <a:ext cx="1357097" cy="1465545"/>
          </a:xfrm>
          <a:prstGeom prst="rect">
            <a:avLst/>
          </a:prstGeom>
        </p:spPr>
      </p:pic>
      <p:pic>
        <p:nvPicPr>
          <p:cNvPr id="38" name="Picture 37" descr="21722Input_fina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9772" y="914400"/>
            <a:ext cx="1352574" cy="1465545"/>
          </a:xfrm>
          <a:prstGeom prst="rect">
            <a:avLst/>
          </a:prstGeom>
        </p:spPr>
      </p:pic>
      <p:pic>
        <p:nvPicPr>
          <p:cNvPr id="39" name="Picture 38" descr="21711Input_final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2620" y="914400"/>
            <a:ext cx="1364354" cy="1465545"/>
          </a:xfrm>
          <a:prstGeom prst="rect">
            <a:avLst/>
          </a:prstGeom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662118" y="2461364"/>
          <a:ext cx="2350729" cy="2035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Graph" r:id="rId7" imgW="804600" imgH="475200" progId="Origin50.Graph">
                  <p:embed/>
                </p:oleObj>
              </mc:Choice>
              <mc:Fallback>
                <p:oleObj name="Graph" r:id="rId7" imgW="804600" imgH="4752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8" y="2461364"/>
                        <a:ext cx="2350729" cy="2035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662118" y="4552886"/>
          <a:ext cx="2350729" cy="219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Graph" r:id="rId9" imgW="804600" imgH="548640" progId="Origin50.Graph">
                  <p:embed/>
                </p:oleObj>
              </mc:Choice>
              <mc:Fallback>
                <p:oleObj name="Graph" r:id="rId9" imgW="804600" imgH="54864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8" y="4552886"/>
                        <a:ext cx="2350729" cy="2198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988170" y="2474025"/>
          <a:ext cx="2531555" cy="233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Graph" r:id="rId11" imgW="804600" imgH="548640" progId="Origin50.Graph">
                  <p:embed/>
                </p:oleObj>
              </mc:Choice>
              <mc:Fallback>
                <p:oleObj name="Graph" r:id="rId11" imgW="804600" imgH="54864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170" y="2474025"/>
                        <a:ext cx="2531555" cy="2333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2988170" y="4578263"/>
          <a:ext cx="2561346" cy="22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Graph" r:id="rId13" imgW="804600" imgH="548640" progId="Origin50.Graph">
                  <p:embed/>
                </p:oleObj>
              </mc:Choice>
              <mc:Fallback>
                <p:oleObj name="Graph" r:id="rId13" imgW="804600" imgH="548640" progId="Origin50.Grap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170" y="4578263"/>
                        <a:ext cx="2561346" cy="227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241819" y="2461364"/>
          <a:ext cx="2324426" cy="236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Graph" r:id="rId15" imgW="804600" imgH="548640" progId="Origin50.Graph">
                  <p:embed/>
                </p:oleObj>
              </mc:Choice>
              <mc:Fallback>
                <p:oleObj name="Graph" r:id="rId15" imgW="804600" imgH="548640" progId="Origin50.Grap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19" y="2461364"/>
                        <a:ext cx="2324426" cy="236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215516" y="4578263"/>
          <a:ext cx="2384700" cy="219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Graph" r:id="rId17" imgW="804600" imgH="548640" progId="Origin50.Graph">
                  <p:embed/>
                </p:oleObj>
              </mc:Choice>
              <mc:Fallback>
                <p:oleObj name="Graph" r:id="rId17" imgW="804600" imgH="548640" progId="Origin50.Grap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16" y="4578263"/>
                        <a:ext cx="2384700" cy="2198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412941" y="849868"/>
            <a:ext cx="8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40996" y="838200"/>
            <a:ext cx="8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 nm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43321" y="838200"/>
            <a:ext cx="10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 nm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10966" y="243147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564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06316" y="2438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387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54116" y="243147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335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58516" y="45294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3.2 nm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13291" y="452429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3.2 nm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23441" y="4553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5.1 nm</a:t>
            </a:r>
          </a:p>
        </p:txBody>
      </p:sp>
      <p:sp>
        <p:nvSpPr>
          <p:cNvPr id="23" name="Title 35"/>
          <p:cNvSpPr txBox="1">
            <a:spLocks/>
          </p:cNvSpPr>
          <p:nvPr/>
        </p:nvSpPr>
        <p:spPr bwMode="auto">
          <a:xfrm>
            <a:off x="0" y="0"/>
            <a:ext cx="8829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rgbClr val="333399"/>
                </a:solidFill>
              </a:rPr>
              <a:t>Pulse-shape measurements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82156" y="308219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31740" y="42210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time (</a:t>
            </a:r>
            <a:r>
              <a:rPr lang="en-US" b="1" dirty="0" err="1">
                <a:solidFill>
                  <a:srgbClr val="000000"/>
                </a:solidFill>
              </a:rPr>
              <a:t>ps</a:t>
            </a:r>
            <a:r>
              <a:rPr lang="en-US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 rot="5400000">
            <a:off x="4618432" y="320254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phase (</a:t>
            </a:r>
            <a:r>
              <a:rPr lang="en-US" b="1" dirty="0" err="1">
                <a:solidFill>
                  <a:srgbClr val="333399"/>
                </a:solidFill>
              </a:rPr>
              <a:t>rad</a:t>
            </a:r>
            <a:r>
              <a:rPr lang="en-US" b="1" dirty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0" y="5029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PSD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4651968" y="5177832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phase (</a:t>
            </a:r>
            <a:r>
              <a:rPr lang="en-US" b="1" dirty="0" err="1">
                <a:solidFill>
                  <a:srgbClr val="333399"/>
                </a:solidFill>
              </a:rPr>
              <a:t>rad</a:t>
            </a:r>
            <a:r>
              <a:rPr lang="en-US" b="1" dirty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63246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		λ (nm)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rot="5400000" flipH="1" flipV="1">
            <a:off x="713510" y="5410200"/>
            <a:ext cx="1371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 flipH="1" flipV="1">
            <a:off x="2126674" y="5368637"/>
            <a:ext cx="1371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 flipH="1" flipV="1">
            <a:off x="3553692" y="5396346"/>
            <a:ext cx="13716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832" y="233075"/>
            <a:ext cx="8229600" cy="4873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effectLst/>
              </a:rPr>
              <a:t>Diffraction Can Blur Sharp Rise and Distort Shape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5690" y="4232563"/>
            <a:ext cx="8229600" cy="214052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Fuchs </a:t>
            </a:r>
            <a:r>
              <a:rPr lang="en-US" sz="1600" b="1" i="1" dirty="0" smtClean="0"/>
              <a:t>et. al., </a:t>
            </a:r>
            <a:r>
              <a:rPr lang="en-US" sz="1600" b="1" dirty="0" smtClean="0"/>
              <a:t>observed that time integrated energy varied spatially across the focal plane-- non-linearly with input profile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Onset of transparency would be delayed in wings due to lower intensity and higher density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Observed pulse is </a:t>
            </a:r>
            <a:r>
              <a:rPr lang="en-US" sz="1600" b="1" dirty="0" err="1" smtClean="0"/>
              <a:t>Fraunhofer</a:t>
            </a:r>
            <a:r>
              <a:rPr lang="en-US" sz="1600" b="1" dirty="0" smtClean="0"/>
              <a:t> diffraction of pulses across the  focal plane.  </a:t>
            </a:r>
            <a:r>
              <a:rPr lang="en-US" sz="1600" b="1" u="sng" dirty="0" smtClean="0"/>
              <a:t>Rise time lost at FROG device due to mixing of different pulses across the laser; with addition of time varying phase this also distorts pulse shape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445162"/>
            <a:ext cx="5303900" cy="2224314"/>
            <a:chOff x="914400" y="1070429"/>
            <a:chExt cx="5303900" cy="2224314"/>
          </a:xfrm>
        </p:grpSpPr>
        <p:pic>
          <p:nvPicPr>
            <p:cNvPr id="8196" name="Picture 6" descr="puls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409" y="1452336"/>
              <a:ext cx="1608617" cy="426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7" descr="pulse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1954810"/>
              <a:ext cx="1842407" cy="807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8" descr="puls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1409" y="2848099"/>
              <a:ext cx="1608617" cy="44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10" descr="puls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5045" y="1954810"/>
              <a:ext cx="1563255" cy="837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AutoShape 11"/>
            <p:cNvSpPr>
              <a:spLocks noChangeArrowheads="1"/>
            </p:cNvSpPr>
            <p:nvPr/>
          </p:nvSpPr>
          <p:spPr bwMode="auto">
            <a:xfrm>
              <a:off x="2980129" y="2345624"/>
              <a:ext cx="1619085" cy="223322"/>
            </a:xfrm>
            <a:prstGeom prst="rightArrow">
              <a:avLst>
                <a:gd name="adj1" fmla="val 50000"/>
                <a:gd name="adj2" fmla="val 181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1" name="Text Box 12"/>
            <p:cNvSpPr txBox="1">
              <a:spLocks noChangeArrowheads="1"/>
            </p:cNvSpPr>
            <p:nvPr/>
          </p:nvSpPr>
          <p:spPr bwMode="auto">
            <a:xfrm>
              <a:off x="3091791" y="2066472"/>
              <a:ext cx="13957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Diffraction</a:t>
              </a:r>
            </a:p>
          </p:txBody>
        </p:sp>
        <p:sp>
          <p:nvSpPr>
            <p:cNvPr id="8202" name="Rectangle 14"/>
            <p:cNvSpPr>
              <a:spLocks noChangeArrowheads="1"/>
            </p:cNvSpPr>
            <p:nvPr/>
          </p:nvSpPr>
          <p:spPr bwMode="auto">
            <a:xfrm>
              <a:off x="1234869" y="1070429"/>
              <a:ext cx="11945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Focal plane</a:t>
              </a:r>
            </a:p>
          </p:txBody>
        </p:sp>
        <p:sp>
          <p:nvSpPr>
            <p:cNvPr id="8203" name="Rectangle 15"/>
            <p:cNvSpPr>
              <a:spLocks noChangeArrowheads="1"/>
            </p:cNvSpPr>
            <p:nvPr/>
          </p:nvSpPr>
          <p:spPr bwMode="auto">
            <a:xfrm>
              <a:off x="4921910" y="1651082"/>
              <a:ext cx="12698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Observation</a:t>
              </a:r>
            </a:p>
          </p:txBody>
        </p:sp>
      </p:grp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7" cstate="print"/>
          <a:srcRect b="41103"/>
          <a:stretch>
            <a:fillRect/>
          </a:stretch>
        </p:blipFill>
        <p:spPr bwMode="auto">
          <a:xfrm>
            <a:off x="5571219" y="1185595"/>
            <a:ext cx="3371850" cy="162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871902" y="958334"/>
            <a:ext cx="2943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Fuchs </a:t>
            </a:r>
            <a:r>
              <a:rPr lang="en-US" sz="1400" b="1" i="1" dirty="0" smtClean="0">
                <a:solidFill>
                  <a:srgbClr val="000000"/>
                </a:solidFill>
              </a:rPr>
              <a:t>et al.</a:t>
            </a:r>
            <a:r>
              <a:rPr lang="en-US" sz="1400" b="1" dirty="0" smtClean="0">
                <a:solidFill>
                  <a:srgbClr val="000000"/>
                </a:solidFill>
              </a:rPr>
              <a:t> PRL 80: 2326 (1998</a:t>
            </a:r>
            <a:r>
              <a:rPr lang="en-US" sz="1400" dirty="0" smtClean="0">
                <a:solidFill>
                  <a:srgbClr val="000000"/>
                </a:solidFill>
              </a:rPr>
              <a:t>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99019" y="2978728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Pulse imaged at focus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80364" y="2673927"/>
            <a:ext cx="872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Vacuum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45928" y="2687782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Thru 300 nm CH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35527" y="180109"/>
            <a:ext cx="8257309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effectLst/>
              </a:rPr>
              <a:t>Loss of Rise Time due to Diffraction</a:t>
            </a:r>
            <a:endParaRPr lang="en-US" sz="2400" dirty="0" smtClean="0">
              <a:solidFill>
                <a:schemeClr val="accent2"/>
              </a:solidFill>
              <a:effectLst/>
              <a:cs typeface="Times New Roman" pitchFamily="18" charset="0"/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815768" y="5950526"/>
            <a:ext cx="7704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Spatial variation of transmission time results blurs sharp rise on propagation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2743200"/>
            <a:ext cx="2286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63572" y="1952171"/>
            <a:ext cx="762000" cy="609600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 descr="output_pul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143000"/>
            <a:ext cx="3124200" cy="2538705"/>
          </a:xfrm>
          <a:prstGeom prst="rect">
            <a:avLst/>
          </a:prstGeom>
        </p:spPr>
      </p:pic>
      <p:pic>
        <p:nvPicPr>
          <p:cNvPr id="18" name="Picture 17" descr="obsrv_puls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7073" y="1066800"/>
            <a:ext cx="3264927" cy="2550266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62000" y="3505200"/>
          <a:ext cx="3276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Graph" r:id="rId6" imgW="731520" imgH="731520" progId="Origin50.Graph">
                  <p:embed/>
                </p:oleObj>
              </mc:Choice>
              <mc:Fallback>
                <p:oleObj name="Graph" r:id="rId6" imgW="731520" imgH="73152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3276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724400" y="3352800"/>
          <a:ext cx="347503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Graph" r:id="rId8" imgW="731520" imgH="731520" progId="Origin50.Graph">
                  <p:embed/>
                </p:oleObj>
              </mc:Choice>
              <mc:Fallback>
                <p:oleObj name="Graph" r:id="rId8" imgW="731520" imgH="7315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352800"/>
                        <a:ext cx="3475037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96868" y="2232117"/>
            <a:ext cx="2273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Radial positions (</a:t>
            </a:r>
            <a:r>
              <a:rPr lang="el-GR" sz="1600" b="1" dirty="0" smtClean="0"/>
              <a:t>μ</a:t>
            </a:r>
            <a:r>
              <a:rPr lang="en-US" sz="1600" b="1" dirty="0" smtClean="0"/>
              <a:t>m)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92036" y="5569528"/>
            <a:ext cx="10946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(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71062" y="4504265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Intensity (</a:t>
            </a:r>
            <a:r>
              <a:rPr lang="en-US" sz="1600" b="1" dirty="0" err="1" smtClean="0"/>
              <a:t>arb</a:t>
            </a:r>
            <a:r>
              <a:rPr lang="en-US" sz="1600" b="1" dirty="0" smtClean="0"/>
              <a:t>. units)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17672" y="5555674"/>
            <a:ext cx="10946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(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939636" y="3491345"/>
            <a:ext cx="1288473" cy="1939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234545" y="3380508"/>
            <a:ext cx="1288473" cy="1939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4249881" y="2019301"/>
            <a:ext cx="1905002" cy="290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709" y="983674"/>
            <a:ext cx="37609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Idealized pulse immediately after foil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83034" y="983674"/>
            <a:ext cx="37609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Propagated to detector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97085" y="2581562"/>
            <a:ext cx="157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F.T. of each color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 reconstruction of temporal profiles</a:t>
            </a:r>
            <a:endParaRPr lang="en-US" sz="1200" b="1" dirty="0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1451429" y="2351314"/>
            <a:ext cx="22061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812972" y="2285999"/>
            <a:ext cx="22061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728685" y="3744686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Lineout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119257" y="3577771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Lineout</a:t>
            </a:r>
            <a:endParaRPr lang="en-US" sz="1600" b="1" dirty="0"/>
          </a:p>
        </p:txBody>
      </p:sp>
      <p:sp>
        <p:nvSpPr>
          <p:cNvPr id="29" name="Oval 28"/>
          <p:cNvSpPr/>
          <p:nvPr/>
        </p:nvSpPr>
        <p:spPr bwMode="auto">
          <a:xfrm>
            <a:off x="6183085" y="4151086"/>
            <a:ext cx="653143" cy="899885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879600" y="4506685"/>
            <a:ext cx="406400" cy="65314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5400000">
            <a:off x="4111335" y="4291447"/>
            <a:ext cx="1905002" cy="290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Relativistic optics: plasmas shorten and shape ultra-intense 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fs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 pulses 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91440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Light propagation depends on ratio of e</a:t>
            </a:r>
            <a:r>
              <a:rPr lang="en-US" sz="2000" b="1" baseline="30000" dirty="0">
                <a:solidFill>
                  <a:srgbClr val="000000"/>
                </a:solidFill>
              </a:rPr>
              <a:t>-</a:t>
            </a:r>
            <a:r>
              <a:rPr lang="en-US" sz="2000" b="1" dirty="0">
                <a:solidFill>
                  <a:srgbClr val="000000"/>
                </a:solidFill>
              </a:rPr>
              <a:t> density </a:t>
            </a:r>
            <a:r>
              <a:rPr lang="en-US" sz="2000" b="1" i="1" dirty="0">
                <a:solidFill>
                  <a:srgbClr val="000000"/>
                </a:solidFill>
              </a:rPr>
              <a:t>n</a:t>
            </a:r>
            <a:r>
              <a:rPr lang="en-US" sz="2000" b="1" baseline="-25000" dirty="0">
                <a:solidFill>
                  <a:srgbClr val="000000"/>
                </a:solidFill>
              </a:rPr>
              <a:t>e</a:t>
            </a:r>
            <a:r>
              <a:rPr lang="en-US" sz="2000" b="1" i="1" baseline="-25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 to crit. density </a:t>
            </a:r>
            <a:r>
              <a:rPr lang="en-US" sz="2000" b="1" i="1" dirty="0" err="1">
                <a:solidFill>
                  <a:srgbClr val="000000"/>
                </a:solidFill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00" y="13716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Underdense</a:t>
            </a:r>
            <a:r>
              <a:rPr lang="en-US" sz="2000" b="1" i="1" dirty="0">
                <a:solidFill>
                  <a:srgbClr val="000000"/>
                </a:solidFill>
              </a:rPr>
              <a:t> –</a:t>
            </a:r>
            <a:r>
              <a:rPr lang="en-US" sz="2000" b="1" dirty="0">
                <a:solidFill>
                  <a:srgbClr val="000000"/>
                </a:solidFill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</a:rPr>
              <a:t>-</a:t>
            </a:r>
            <a:r>
              <a:rPr lang="en-US" sz="2000" b="1" dirty="0">
                <a:solidFill>
                  <a:srgbClr val="000000"/>
                </a:solidFill>
              </a:rPr>
              <a:t> acceleration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</a:rPr>
              <a:t>e</a:t>
            </a:r>
            <a:r>
              <a:rPr lang="en-US" sz="2000" i="1" baseline="-25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~ 10</a:t>
            </a:r>
            <a:r>
              <a:rPr lang="en-US" sz="2000" b="1" baseline="30000" dirty="0">
                <a:solidFill>
                  <a:srgbClr val="000000"/>
                </a:solidFill>
              </a:rPr>
              <a:t>-3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&lt;&lt; </a:t>
            </a:r>
            <a:r>
              <a:rPr lang="en-US" sz="2000" i="1" dirty="0" err="1">
                <a:solidFill>
                  <a:srgbClr val="000000"/>
                </a:solidFill>
              </a:rPr>
              <a:t>n</a:t>
            </a:r>
            <a:r>
              <a:rPr lang="en-US" sz="2000" baseline="-25000" dirty="0" err="1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, mm scale</a:t>
            </a:r>
          </a:p>
        </p:txBody>
      </p:sp>
      <p:grpSp>
        <p:nvGrpSpPr>
          <p:cNvPr id="2" name="Group 54"/>
          <p:cNvGrpSpPr/>
          <p:nvPr/>
        </p:nvGrpSpPr>
        <p:grpSpPr>
          <a:xfrm>
            <a:off x="304800" y="2133600"/>
            <a:ext cx="2539126" cy="1447799"/>
            <a:chOff x="381000" y="2438400"/>
            <a:chExt cx="3413345" cy="1946275"/>
          </a:xfrm>
        </p:grpSpPr>
        <p:grpSp>
          <p:nvGrpSpPr>
            <p:cNvPr id="3" name="Group 40"/>
            <p:cNvGrpSpPr/>
            <p:nvPr/>
          </p:nvGrpSpPr>
          <p:grpSpPr>
            <a:xfrm>
              <a:off x="381000" y="2438400"/>
              <a:ext cx="2416175" cy="1946275"/>
              <a:chOff x="1143000" y="2740025"/>
              <a:chExt cx="2416175" cy="1946275"/>
            </a:xfrm>
          </p:grpSpPr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459" t="10526" r="15825" b="12782"/>
              <a:stretch>
                <a:fillRect/>
              </a:stretch>
            </p:blipFill>
            <p:spPr bwMode="auto">
              <a:xfrm>
                <a:off x="1143000" y="2743200"/>
                <a:ext cx="2259013" cy="194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3" name="Oval 5"/>
              <p:cNvSpPr>
                <a:spLocks noChangeArrowheads="1"/>
              </p:cNvSpPr>
              <p:nvPr/>
            </p:nvSpPr>
            <p:spPr bwMode="auto">
              <a:xfrm>
                <a:off x="2633663" y="3414713"/>
                <a:ext cx="450850" cy="67310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b="1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" name="Line 18"/>
              <p:cNvSpPr>
                <a:spLocks noChangeShapeType="1"/>
              </p:cNvSpPr>
              <p:nvPr/>
            </p:nvSpPr>
            <p:spPr bwMode="auto">
              <a:xfrm>
                <a:off x="2954338" y="3941763"/>
                <a:ext cx="0" cy="219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19"/>
              <p:cNvSpPr>
                <a:spLocks noChangeShapeType="1"/>
              </p:cNvSpPr>
              <p:nvPr/>
            </p:nvSpPr>
            <p:spPr bwMode="auto">
              <a:xfrm flipV="1">
                <a:off x="2970213" y="3316288"/>
                <a:ext cx="0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31"/>
              <p:cNvSpPr>
                <a:spLocks noChangeArrowheads="1"/>
              </p:cNvSpPr>
              <p:nvPr/>
            </p:nvSpPr>
            <p:spPr bwMode="auto">
              <a:xfrm>
                <a:off x="3252788" y="3521075"/>
                <a:ext cx="306387" cy="152400"/>
              </a:xfrm>
              <a:prstGeom prst="rightArrow">
                <a:avLst>
                  <a:gd name="adj1" fmla="val 50000"/>
                  <a:gd name="adj2" fmla="val 50260"/>
                </a:avLst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ext Box 39"/>
              <p:cNvSpPr txBox="1">
                <a:spLocks noChangeArrowheads="1"/>
              </p:cNvSpPr>
              <p:nvPr/>
            </p:nvSpPr>
            <p:spPr bwMode="auto">
              <a:xfrm>
                <a:off x="1219200" y="2740025"/>
                <a:ext cx="126188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Electron</a:t>
                </a:r>
                <a:br>
                  <a:rPr lang="en-US" b="1" dirty="0">
                    <a:solidFill>
                      <a:srgbClr val="FFFFFF"/>
                    </a:solidFill>
                  </a:rPr>
                </a:br>
                <a:r>
                  <a:rPr lang="en-US" b="1" dirty="0" err="1">
                    <a:solidFill>
                      <a:srgbClr val="FFFFFF"/>
                    </a:solidFill>
                  </a:rPr>
                  <a:t>cavitation</a:t>
                </a:r>
                <a:endParaRPr lang="fr-FR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2362201" y="3349625"/>
                <a:ext cx="152400" cy="228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 Box 42"/>
              <p:cNvSpPr txBox="1">
                <a:spLocks noChangeArrowheads="1"/>
              </p:cNvSpPr>
              <p:nvPr/>
            </p:nvSpPr>
            <p:spPr bwMode="auto">
              <a:xfrm>
                <a:off x="2692400" y="3573463"/>
                <a:ext cx="8540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prstClr val="black"/>
                    </a:solidFill>
                  </a:rPr>
                  <a:t>20 </a:t>
                </a:r>
                <a:r>
                  <a:rPr lang="el-GR" b="1" i="1">
                    <a:solidFill>
                      <a:prstClr val="black"/>
                    </a:solidFill>
                    <a:cs typeface="Times New Roman" pitchFamily="18" charset="0"/>
                  </a:rPr>
                  <a:t>μ</a:t>
                </a:r>
                <a:r>
                  <a:rPr lang="en-US" b="1">
                    <a:solidFill>
                      <a:prstClr val="black"/>
                    </a:solidFill>
                    <a:cs typeface="Times New Roman" pitchFamily="18" charset="0"/>
                  </a:rPr>
                  <a:t>m</a:t>
                </a:r>
                <a:endParaRPr lang="fr-FR" b="1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51" name="Text Box 39"/>
            <p:cNvSpPr txBox="1">
              <a:spLocks noChangeArrowheads="1"/>
            </p:cNvSpPr>
            <p:nvPr/>
          </p:nvSpPr>
          <p:spPr bwMode="auto">
            <a:xfrm>
              <a:off x="2327276" y="2745705"/>
              <a:ext cx="1467069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Laser pulse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4800" y="3581400"/>
            <a:ext cx="3200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Laser drives </a:t>
            </a:r>
            <a:r>
              <a:rPr lang="en-US" sz="1600" dirty="0" err="1">
                <a:solidFill>
                  <a:srgbClr val="000000"/>
                </a:solidFill>
              </a:rPr>
              <a:t>cavitation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Vel. of pulse front and rear different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40 </a:t>
            </a:r>
            <a:r>
              <a:rPr lang="en-US" sz="1600" dirty="0" err="1">
                <a:solidFill>
                  <a:srgbClr val="000000"/>
                </a:solidFill>
              </a:rPr>
              <a:t>fs</a:t>
            </a:r>
            <a:r>
              <a:rPr lang="en-US" sz="1600" dirty="0">
                <a:solidFill>
                  <a:srgbClr val="000000"/>
                </a:solidFill>
              </a:rPr>
              <a:t> pulse compressed to 10 </a:t>
            </a:r>
            <a:r>
              <a:rPr lang="en-US" sz="1600" dirty="0" err="1">
                <a:solidFill>
                  <a:srgbClr val="000000"/>
                </a:solidFill>
              </a:rPr>
              <a:t>fs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Faure </a:t>
            </a:r>
            <a:r>
              <a:rPr lang="en-US" sz="1600" i="1" dirty="0">
                <a:solidFill>
                  <a:srgbClr val="000000"/>
                </a:solidFill>
              </a:rPr>
              <a:t>et al. </a:t>
            </a:r>
            <a:r>
              <a:rPr lang="en-US" sz="1600" dirty="0">
                <a:solidFill>
                  <a:srgbClr val="000000"/>
                </a:solidFill>
              </a:rPr>
              <a:t>PRL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95: 205003 (2005); Faure </a:t>
            </a:r>
            <a:r>
              <a:rPr lang="en-US" sz="1600" i="1" dirty="0">
                <a:solidFill>
                  <a:srgbClr val="000000"/>
                </a:solidFill>
              </a:rPr>
              <a:t>et. al. </a:t>
            </a:r>
            <a:r>
              <a:rPr lang="en-US" sz="1600" dirty="0">
                <a:solidFill>
                  <a:srgbClr val="000000"/>
                </a:solidFill>
              </a:rPr>
              <a:t>Nature </a:t>
            </a:r>
            <a:r>
              <a:rPr lang="en-US" sz="1600" b="1" dirty="0">
                <a:solidFill>
                  <a:srgbClr val="000000"/>
                </a:solidFill>
              </a:rPr>
              <a:t>431</a:t>
            </a:r>
            <a:r>
              <a:rPr lang="en-US" sz="1600" dirty="0">
                <a:solidFill>
                  <a:srgbClr val="000000"/>
                </a:solidFill>
              </a:rPr>
              <a:t>: 541 (2004)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228600" y="1295400"/>
            <a:ext cx="3505200" cy="50292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58" name="Oval 5"/>
          <p:cNvSpPr>
            <a:spLocks noChangeArrowheads="1"/>
          </p:cNvSpPr>
          <p:nvPr/>
        </p:nvSpPr>
        <p:spPr bwMode="auto">
          <a:xfrm>
            <a:off x="2209800" y="2666999"/>
            <a:ext cx="75885" cy="403872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b="1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74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39485" y="174172"/>
            <a:ext cx="8229600" cy="580571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effectLst/>
                <a:cs typeface="Times New Roman" pitchFamily="18" charset="0"/>
              </a:rPr>
              <a:t>Pulse distortion due to diffraction when chirp included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2743200"/>
            <a:ext cx="2286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output_puls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066800"/>
            <a:ext cx="2809874" cy="2629649"/>
          </a:xfrm>
          <a:prstGeom prst="rect">
            <a:avLst/>
          </a:prstGeom>
        </p:spPr>
      </p:pic>
      <p:pic>
        <p:nvPicPr>
          <p:cNvPr id="12" name="Picture 11" descr="obsrv_puls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054925"/>
            <a:ext cx="3143578" cy="2667000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66800" y="3560063"/>
          <a:ext cx="31242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Graph" r:id="rId6" imgW="1097280" imgH="731520" progId="Origin50.Graph">
                  <p:embed/>
                </p:oleObj>
              </mc:Choice>
              <mc:Fallback>
                <p:oleObj name="Graph" r:id="rId6" imgW="1097280" imgH="73152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60063"/>
                        <a:ext cx="3124200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181601" y="3657600"/>
          <a:ext cx="3429000" cy="234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Graph" r:id="rId8" imgW="1097280" imgH="731520" progId="Origin50.Graph">
                  <p:embed/>
                </p:oleObj>
              </mc:Choice>
              <mc:Fallback>
                <p:oleObj name="Graph" r:id="rId8" imgW="1097280" imgH="7315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3657600"/>
                        <a:ext cx="3429000" cy="2349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4263572" y="1952171"/>
            <a:ext cx="762000" cy="609600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8276" y="2232119"/>
            <a:ext cx="2273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Radial positions (</a:t>
            </a:r>
            <a:r>
              <a:rPr lang="el-GR" sz="1600" b="1" dirty="0" smtClean="0"/>
              <a:t>μ</a:t>
            </a:r>
            <a:r>
              <a:rPr lang="en-US" sz="1600" b="1" dirty="0" smtClean="0"/>
              <a:t>m)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92036" y="5627584"/>
            <a:ext cx="10946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(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7623" y="4504265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Intensity (</a:t>
            </a:r>
            <a:r>
              <a:rPr lang="en-US" sz="1600" b="1" dirty="0" err="1" smtClean="0">
                <a:solidFill>
                  <a:srgbClr val="FF0000"/>
                </a:solidFill>
              </a:rPr>
              <a:t>arb</a:t>
            </a:r>
            <a:r>
              <a:rPr lang="en-US" sz="1600" b="1" dirty="0" smtClean="0">
                <a:solidFill>
                  <a:srgbClr val="FF0000"/>
                </a:solidFill>
              </a:rPr>
              <a:t>. units)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6700" y="5744360"/>
            <a:ext cx="10946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(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89709" y="983674"/>
            <a:ext cx="37609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Idealized pulse immediately after foil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83034" y="983674"/>
            <a:ext cx="37609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Propagated to detector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43199" y="3643086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Lineout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33771" y="3780971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Lineout</a:t>
            </a:r>
            <a:endParaRPr lang="en-US" sz="1600" b="1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2041236" y="3491346"/>
            <a:ext cx="1288473" cy="1939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9688" y="3554681"/>
            <a:ext cx="1288473" cy="1939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5400000">
            <a:off x="4395024" y="2207988"/>
            <a:ext cx="1905002" cy="290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 rot="5400000">
            <a:off x="4329050" y="4494649"/>
            <a:ext cx="1905002" cy="290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5400000">
            <a:off x="3233223" y="4501907"/>
            <a:ext cx="1905002" cy="290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7862383" y="4497009"/>
            <a:ext cx="13019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Phase (</a:t>
            </a:r>
            <a:r>
              <a:rPr lang="en-US" sz="1600" b="1" dirty="0" err="1" smtClean="0">
                <a:solidFill>
                  <a:srgbClr val="0070C0"/>
                </a:solidFill>
              </a:rPr>
              <a:t>rad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4229" y="2960913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Chirp added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rot="5400000">
            <a:off x="1959428" y="3454400"/>
            <a:ext cx="682172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1451429" y="2351314"/>
            <a:ext cx="22061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Oval 36"/>
          <p:cNvSpPr/>
          <p:nvPr/>
        </p:nvSpPr>
        <p:spPr bwMode="auto">
          <a:xfrm>
            <a:off x="7119256" y="4535714"/>
            <a:ext cx="653143" cy="899885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15768" y="5979554"/>
            <a:ext cx="7704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Spatial variation of transmission time + chirp results in additional distortion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24514" y="2581562"/>
            <a:ext cx="157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F.T. of each color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 reconstruction of temporal profiles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el 8"/>
          <p:cNvSpPr>
            <a:spLocks noGrp="1"/>
          </p:cNvSpPr>
          <p:nvPr>
            <p:ph type="title"/>
          </p:nvPr>
        </p:nvSpPr>
        <p:spPr>
          <a:xfrm>
            <a:off x="0" y="-29570"/>
            <a:ext cx="9144000" cy="838200"/>
          </a:xfrm>
        </p:spPr>
        <p:txBody>
          <a:bodyPr/>
          <a:lstStyle/>
          <a:p>
            <a:pPr eaLnBrk="1" hangingPunct="1"/>
            <a:r>
              <a:rPr lang="de-DE" sz="2400" dirty="0" smtClean="0">
                <a:effectLst/>
              </a:rPr>
              <a:t>Summary: Optical signatures of relativistic transparency in nm foils using high-contrast Trident Laser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945" y="1433605"/>
            <a:ext cx="6844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Autocorrelation of transmitted light shows expected signature of pulse shortening due to induced transmission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Spectra show blue shifting consistent with simulation in which mechanism is traced to rapidly expanding target 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106499" name="Object 3"/>
          <p:cNvGraphicFramePr>
            <a:graphicFrameLocks noChangeAspect="1"/>
          </p:cNvGraphicFramePr>
          <p:nvPr/>
        </p:nvGraphicFramePr>
        <p:xfrm>
          <a:off x="7010400" y="1046024"/>
          <a:ext cx="2133600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1" name="Graph" r:id="rId4" imgW="3901320" imgH="2986920" progId="Origin50.Graph">
                  <p:embed/>
                </p:oleObj>
              </mc:Choice>
              <mc:Fallback>
                <p:oleObj name="Graph" r:id="rId4" imgW="3901320" imgH="29869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1046024"/>
                        <a:ext cx="2133600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9418" y="3200037"/>
            <a:ext cx="88345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Pulse shape measurements using FROG show asymmetric, shortened pulses consistent with propagation of spatially varying shaped pulses to detector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Use assumptions relating density with length &amp; </a:t>
            </a:r>
            <a:r>
              <a:rPr lang="el-GR" b="1" dirty="0" smtClean="0">
                <a:solidFill>
                  <a:srgbClr val="0070C0"/>
                </a:solidFill>
              </a:rPr>
              <a:t>γ</a:t>
            </a:r>
            <a:r>
              <a:rPr lang="en-US" b="1" dirty="0" smtClean="0">
                <a:solidFill>
                  <a:srgbClr val="0070C0"/>
                </a:solidFill>
              </a:rPr>
              <a:t> with intensity, to recover temporal evolution of density (</a:t>
            </a:r>
            <a:r>
              <a:rPr lang="en-US" b="1" i="1" dirty="0" smtClean="0">
                <a:solidFill>
                  <a:srgbClr val="0070C0"/>
                </a:solidFill>
              </a:rPr>
              <a:t>n</a:t>
            </a:r>
            <a:r>
              <a:rPr lang="en-US" b="1" baseline="-25000" dirty="0" smtClean="0">
                <a:solidFill>
                  <a:srgbClr val="0070C0"/>
                </a:solidFill>
              </a:rPr>
              <a:t>e</a:t>
            </a:r>
            <a:r>
              <a:rPr lang="en-US" b="1" dirty="0" smtClean="0">
                <a:solidFill>
                  <a:srgbClr val="0070C0"/>
                </a:solidFill>
              </a:rPr>
              <a:t> (</a:t>
            </a:r>
            <a:r>
              <a:rPr lang="en-US" b="1" i="1" dirty="0" smtClean="0">
                <a:solidFill>
                  <a:srgbClr val="0070C0"/>
                </a:solidFill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)) from measured inst. freq.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Approaches which eliminate diffractive effects to allow recovery of actual rise time for applications of shaped pulses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03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Extra slides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1D-PIC of transmission thru 30 nm and 50 nm foils shows pulse shortening &amp; spectral broadening with blue shift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923390"/>
              </p:ext>
            </p:extLst>
          </p:nvPr>
        </p:nvGraphicFramePr>
        <p:xfrm>
          <a:off x="503548" y="980728"/>
          <a:ext cx="3962400" cy="2897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Graph" r:id="rId4" imgW="1181160" imgH="864360" progId="Origin50.Graph">
                  <p:embed/>
                </p:oleObj>
              </mc:Choice>
              <mc:Fallback>
                <p:oleObj name="Graph" r:id="rId4" imgW="1181160" imgH="8643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8" y="980728"/>
                        <a:ext cx="3962400" cy="2897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2514600" y="1371600"/>
            <a:ext cx="13716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894161" y="126313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8080"/>
                </a:solidFill>
              </a:rPr>
              <a:t>Input intensity profile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35395" y="2069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transmitted pulse</a:t>
            </a:r>
          </a:p>
        </p:txBody>
      </p:sp>
      <p:cxnSp>
        <p:nvCxnSpPr>
          <p:cNvPr id="38" name="Straight Connector 37"/>
          <p:cNvCxnSpPr>
            <a:endCxn id="37" idx="1"/>
          </p:cNvCxnSpPr>
          <p:nvPr/>
        </p:nvCxnSpPr>
        <p:spPr bwMode="auto">
          <a:xfrm>
            <a:off x="2514600" y="1905000"/>
            <a:ext cx="720795" cy="3487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264188" y="1844824"/>
            <a:ext cx="2508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Simulations run by Hui-</a:t>
            </a:r>
            <a:r>
              <a:rPr lang="en-US" b="1" dirty="0" err="1">
                <a:solidFill>
                  <a:srgbClr val="000000"/>
                </a:solidFill>
              </a:rPr>
              <a:t>chun</a:t>
            </a:r>
            <a:r>
              <a:rPr lang="en-US" b="1" dirty="0">
                <a:solidFill>
                  <a:srgbClr val="000000"/>
                </a:solidFill>
              </a:rPr>
              <a:t> Wu using VPIC and Wu-PIC</a:t>
            </a:r>
          </a:p>
          <a:p>
            <a:r>
              <a:rPr lang="en-US" b="1" dirty="0">
                <a:solidFill>
                  <a:srgbClr val="000000"/>
                </a:solidFill>
              </a:rPr>
              <a:t>a</a:t>
            </a:r>
          </a:p>
        </p:txBody>
      </p:sp>
      <p:graphicFrame>
        <p:nvGraphicFramePr>
          <p:cNvPr id="3091" name="Object 19"/>
          <p:cNvGraphicFramePr>
            <a:graphicFrameLocks noChangeAspect="1"/>
          </p:cNvGraphicFramePr>
          <p:nvPr/>
        </p:nvGraphicFramePr>
        <p:xfrm>
          <a:off x="539552" y="3501008"/>
          <a:ext cx="3960440" cy="2895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Graph" r:id="rId6" imgW="1181160" imgH="864360" progId="Origin50.Graph">
                  <p:embed/>
                </p:oleObj>
              </mc:Choice>
              <mc:Fallback>
                <p:oleObj name="Graph" r:id="rId6" imgW="1181160" imgH="86436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501008"/>
                        <a:ext cx="3960440" cy="2895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1620" y="11967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 nm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1620" y="375303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50 nm</a:t>
            </a:r>
          </a:p>
        </p:txBody>
      </p: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146562"/>
              </p:ext>
            </p:extLst>
          </p:nvPr>
        </p:nvGraphicFramePr>
        <p:xfrm>
          <a:off x="195004" y="1065162"/>
          <a:ext cx="4170829" cy="30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Graph" r:id="rId4" imgW="1181160" imgH="864360" progId="Origin50.Graph">
                  <p:embed/>
                </p:oleObj>
              </mc:Choice>
              <mc:Fallback>
                <p:oleObj name="Graph" r:id="rId4" imgW="1181160" imgH="8643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004" y="1065162"/>
                        <a:ext cx="4170829" cy="304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171450" y="0"/>
            <a:ext cx="8972550" cy="838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2"/>
                </a:solidFill>
                <a:effectLst/>
              </a:rPr>
              <a:t>U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nderdense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 target leaves intensity envelope unchanged and generates red and blue colors from self-phase-modulation  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13835"/>
              </p:ext>
            </p:extLst>
          </p:nvPr>
        </p:nvGraphicFramePr>
        <p:xfrm>
          <a:off x="4724400" y="3200400"/>
          <a:ext cx="4171950" cy="3050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Graph" r:id="rId6" imgW="1181160" imgH="864360" progId="Origin50.Graph">
                  <p:embed/>
                </p:oleObj>
              </mc:Choice>
              <mc:Fallback>
                <p:oleObj name="Graph" r:id="rId6" imgW="1181160" imgH="86436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200400"/>
                        <a:ext cx="4171950" cy="30504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20185" y="1161365"/>
            <a:ext cx="3832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 µm, 0.7 </a:t>
            </a:r>
            <a:r>
              <a:rPr lang="en-US" b="1" i="1" dirty="0" err="1">
                <a:solidFill>
                  <a:srgbClr val="000000"/>
                </a:solidFill>
              </a:rPr>
              <a:t>n</a:t>
            </a:r>
            <a:r>
              <a:rPr lang="en-US" b="1" baseline="-25000" dirty="0" err="1">
                <a:solidFill>
                  <a:srgbClr val="000000"/>
                </a:solidFill>
              </a:rPr>
              <a:t>c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All pulse transmits, thus both rising and falling edges present and obtain red and blue colors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782650" y="2361028"/>
            <a:ext cx="26356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04800" y="4343400"/>
            <a:ext cx="410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Spectrum broadens due to chirp of self-phase-modulation while temporal profile is unchanged.</a:t>
            </a:r>
          </a:p>
          <a:p>
            <a:r>
              <a:rPr lang="en-US" b="1" dirty="0">
                <a:solidFill>
                  <a:srgbClr val="000000"/>
                </a:solidFill>
              </a:rPr>
              <a:t>Could we exploit this?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650" y="97669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transmitted pulse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H="1" flipV="1">
            <a:off x="1309718" y="1346031"/>
            <a:ext cx="622387" cy="2794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64068" y="1905001"/>
            <a:ext cx="12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inst. freq.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817805" y="2221904"/>
            <a:ext cx="228600" cy="3498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172200" y="2932077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transmitted spectrum </a:t>
            </a:r>
          </a:p>
          <a:p>
            <a:r>
              <a:rPr lang="en-US" b="1" dirty="0">
                <a:solidFill>
                  <a:srgbClr val="000000"/>
                </a:solidFill>
              </a:rPr>
              <a:t>for </a:t>
            </a:r>
            <a:r>
              <a:rPr lang="en-US" b="1" dirty="0" err="1">
                <a:solidFill>
                  <a:srgbClr val="000000"/>
                </a:solidFill>
              </a:rPr>
              <a:t>underdense</a:t>
            </a:r>
            <a:r>
              <a:rPr lang="en-US" b="1" dirty="0">
                <a:solidFill>
                  <a:srgbClr val="000000"/>
                </a:solidFill>
              </a:rPr>
              <a:t> case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6934200" y="3578408"/>
            <a:ext cx="381000" cy="13651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43722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639762"/>
          </a:xfrm>
        </p:spPr>
        <p:txBody>
          <a:bodyPr/>
          <a:lstStyle/>
          <a:p>
            <a:r>
              <a:rPr lang="en-US" dirty="0" smtClean="0"/>
              <a:t>Additional slide</a:t>
            </a:r>
            <a:endParaRPr lang="en-US" dirty="0"/>
          </a:p>
        </p:txBody>
      </p:sp>
      <p:pic>
        <p:nvPicPr>
          <p:cNvPr id="4" name="Picture 3" descr="fig2_frog_C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90600"/>
            <a:ext cx="88392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Relativistic optics: plasmas shorten and shape ultra-intense 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fs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 pulses 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91440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Light propagation depends on ratio of e</a:t>
            </a:r>
            <a:r>
              <a:rPr lang="en-US" sz="2000" b="1" baseline="30000" dirty="0">
                <a:solidFill>
                  <a:srgbClr val="000000"/>
                </a:solidFill>
              </a:rPr>
              <a:t>-</a:t>
            </a:r>
            <a:r>
              <a:rPr lang="en-US" sz="2000" b="1" dirty="0">
                <a:solidFill>
                  <a:srgbClr val="000000"/>
                </a:solidFill>
              </a:rPr>
              <a:t> density </a:t>
            </a:r>
            <a:r>
              <a:rPr lang="en-US" sz="2000" b="1" i="1" dirty="0">
                <a:solidFill>
                  <a:srgbClr val="000000"/>
                </a:solidFill>
              </a:rPr>
              <a:t>n</a:t>
            </a:r>
            <a:r>
              <a:rPr lang="en-US" sz="2000" b="1" baseline="-25000" dirty="0">
                <a:solidFill>
                  <a:srgbClr val="000000"/>
                </a:solidFill>
              </a:rPr>
              <a:t>e</a:t>
            </a:r>
            <a:r>
              <a:rPr lang="en-US" sz="2000" b="1" i="1" baseline="-25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 to crit. density </a:t>
            </a:r>
            <a:r>
              <a:rPr lang="en-US" sz="2000" b="1" i="1" dirty="0" err="1">
                <a:solidFill>
                  <a:srgbClr val="000000"/>
                </a:solidFill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00" y="13716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Underdense</a:t>
            </a:r>
            <a:r>
              <a:rPr lang="en-US" sz="2000" b="1" i="1" dirty="0">
                <a:solidFill>
                  <a:srgbClr val="000000"/>
                </a:solidFill>
              </a:rPr>
              <a:t> –</a:t>
            </a:r>
            <a:r>
              <a:rPr lang="en-US" sz="2000" b="1" dirty="0">
                <a:solidFill>
                  <a:srgbClr val="000000"/>
                </a:solidFill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</a:rPr>
              <a:t>-</a:t>
            </a:r>
            <a:r>
              <a:rPr lang="en-US" sz="2000" b="1" dirty="0">
                <a:solidFill>
                  <a:srgbClr val="000000"/>
                </a:solidFill>
              </a:rPr>
              <a:t> acceleration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</a:rPr>
              <a:t>e</a:t>
            </a:r>
            <a:r>
              <a:rPr lang="en-US" sz="2000" i="1" baseline="-25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~ 10</a:t>
            </a:r>
            <a:r>
              <a:rPr lang="en-US" sz="2000" b="1" baseline="30000" dirty="0">
                <a:solidFill>
                  <a:srgbClr val="000000"/>
                </a:solidFill>
              </a:rPr>
              <a:t>-3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&lt;&lt; </a:t>
            </a:r>
            <a:r>
              <a:rPr lang="en-US" sz="2000" i="1" dirty="0" err="1">
                <a:solidFill>
                  <a:srgbClr val="000000"/>
                </a:solidFill>
              </a:rPr>
              <a:t>n</a:t>
            </a:r>
            <a:r>
              <a:rPr lang="en-US" sz="2000" baseline="-25000" dirty="0" err="1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, mm scale</a:t>
            </a:r>
          </a:p>
        </p:txBody>
      </p:sp>
      <p:grpSp>
        <p:nvGrpSpPr>
          <p:cNvPr id="2" name="Group 54"/>
          <p:cNvGrpSpPr/>
          <p:nvPr/>
        </p:nvGrpSpPr>
        <p:grpSpPr>
          <a:xfrm>
            <a:off x="304800" y="2133600"/>
            <a:ext cx="2539126" cy="1447799"/>
            <a:chOff x="381000" y="2438400"/>
            <a:chExt cx="3413345" cy="1946275"/>
          </a:xfrm>
        </p:grpSpPr>
        <p:grpSp>
          <p:nvGrpSpPr>
            <p:cNvPr id="3" name="Group 40"/>
            <p:cNvGrpSpPr/>
            <p:nvPr/>
          </p:nvGrpSpPr>
          <p:grpSpPr>
            <a:xfrm>
              <a:off x="381000" y="2438400"/>
              <a:ext cx="2416175" cy="1946275"/>
              <a:chOff x="1143000" y="2740025"/>
              <a:chExt cx="2416175" cy="1946275"/>
            </a:xfrm>
          </p:grpSpPr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459" t="10526" r="15825" b="12782"/>
              <a:stretch>
                <a:fillRect/>
              </a:stretch>
            </p:blipFill>
            <p:spPr bwMode="auto">
              <a:xfrm>
                <a:off x="1143000" y="2743200"/>
                <a:ext cx="2259013" cy="194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3" name="Oval 5"/>
              <p:cNvSpPr>
                <a:spLocks noChangeArrowheads="1"/>
              </p:cNvSpPr>
              <p:nvPr/>
            </p:nvSpPr>
            <p:spPr bwMode="auto">
              <a:xfrm>
                <a:off x="2633663" y="3414713"/>
                <a:ext cx="450850" cy="67310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b="1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" name="Line 18"/>
              <p:cNvSpPr>
                <a:spLocks noChangeShapeType="1"/>
              </p:cNvSpPr>
              <p:nvPr/>
            </p:nvSpPr>
            <p:spPr bwMode="auto">
              <a:xfrm>
                <a:off x="2954338" y="3941763"/>
                <a:ext cx="0" cy="219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19"/>
              <p:cNvSpPr>
                <a:spLocks noChangeShapeType="1"/>
              </p:cNvSpPr>
              <p:nvPr/>
            </p:nvSpPr>
            <p:spPr bwMode="auto">
              <a:xfrm flipV="1">
                <a:off x="2970213" y="3316288"/>
                <a:ext cx="0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31"/>
              <p:cNvSpPr>
                <a:spLocks noChangeArrowheads="1"/>
              </p:cNvSpPr>
              <p:nvPr/>
            </p:nvSpPr>
            <p:spPr bwMode="auto">
              <a:xfrm>
                <a:off x="3252788" y="3521075"/>
                <a:ext cx="306387" cy="152400"/>
              </a:xfrm>
              <a:prstGeom prst="rightArrow">
                <a:avLst>
                  <a:gd name="adj1" fmla="val 50000"/>
                  <a:gd name="adj2" fmla="val 50260"/>
                </a:avLst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Text Box 39"/>
              <p:cNvSpPr txBox="1">
                <a:spLocks noChangeArrowheads="1"/>
              </p:cNvSpPr>
              <p:nvPr/>
            </p:nvSpPr>
            <p:spPr bwMode="auto">
              <a:xfrm>
                <a:off x="1219200" y="2740025"/>
                <a:ext cx="126188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Electron</a:t>
                </a:r>
                <a:br>
                  <a:rPr lang="en-US" b="1" dirty="0">
                    <a:solidFill>
                      <a:srgbClr val="FFFFFF"/>
                    </a:solidFill>
                  </a:rPr>
                </a:br>
                <a:r>
                  <a:rPr lang="en-US" b="1" dirty="0" err="1">
                    <a:solidFill>
                      <a:srgbClr val="FFFFFF"/>
                    </a:solidFill>
                  </a:rPr>
                  <a:t>cavitation</a:t>
                </a:r>
                <a:endParaRPr lang="fr-FR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2362201" y="3349625"/>
                <a:ext cx="152400" cy="228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 Box 42"/>
              <p:cNvSpPr txBox="1">
                <a:spLocks noChangeArrowheads="1"/>
              </p:cNvSpPr>
              <p:nvPr/>
            </p:nvSpPr>
            <p:spPr bwMode="auto">
              <a:xfrm>
                <a:off x="2692400" y="3573463"/>
                <a:ext cx="8540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prstClr val="black"/>
                    </a:solidFill>
                  </a:rPr>
                  <a:t>20 </a:t>
                </a:r>
                <a:r>
                  <a:rPr lang="el-GR" b="1" i="1">
                    <a:solidFill>
                      <a:prstClr val="black"/>
                    </a:solidFill>
                    <a:cs typeface="Times New Roman" pitchFamily="18" charset="0"/>
                  </a:rPr>
                  <a:t>μ</a:t>
                </a:r>
                <a:r>
                  <a:rPr lang="en-US" b="1">
                    <a:solidFill>
                      <a:prstClr val="black"/>
                    </a:solidFill>
                    <a:cs typeface="Times New Roman" pitchFamily="18" charset="0"/>
                  </a:rPr>
                  <a:t>m</a:t>
                </a:r>
                <a:endParaRPr lang="fr-FR" b="1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51" name="Text Box 39"/>
            <p:cNvSpPr txBox="1">
              <a:spLocks noChangeArrowheads="1"/>
            </p:cNvSpPr>
            <p:nvPr/>
          </p:nvSpPr>
          <p:spPr bwMode="auto">
            <a:xfrm>
              <a:off x="2327276" y="2745705"/>
              <a:ext cx="1467069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Laser pulse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4800" y="3581400"/>
            <a:ext cx="3200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Laser drives </a:t>
            </a:r>
            <a:r>
              <a:rPr lang="en-US" sz="1600" dirty="0" err="1">
                <a:solidFill>
                  <a:srgbClr val="000000"/>
                </a:solidFill>
              </a:rPr>
              <a:t>cavitation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Vel. of pulse front and rear different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40 </a:t>
            </a:r>
            <a:r>
              <a:rPr lang="en-US" sz="1600" dirty="0" err="1">
                <a:solidFill>
                  <a:srgbClr val="000000"/>
                </a:solidFill>
              </a:rPr>
              <a:t>fs</a:t>
            </a:r>
            <a:r>
              <a:rPr lang="en-US" sz="1600" dirty="0">
                <a:solidFill>
                  <a:srgbClr val="000000"/>
                </a:solidFill>
              </a:rPr>
              <a:t> pulse compressed to 10 </a:t>
            </a:r>
            <a:r>
              <a:rPr lang="en-US" sz="1600" dirty="0" err="1">
                <a:solidFill>
                  <a:srgbClr val="000000"/>
                </a:solidFill>
              </a:rPr>
              <a:t>fs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Faure </a:t>
            </a:r>
            <a:r>
              <a:rPr lang="en-US" sz="1600" i="1" dirty="0">
                <a:solidFill>
                  <a:srgbClr val="000000"/>
                </a:solidFill>
              </a:rPr>
              <a:t>et al. </a:t>
            </a:r>
            <a:r>
              <a:rPr lang="en-US" sz="1600" dirty="0">
                <a:solidFill>
                  <a:srgbClr val="000000"/>
                </a:solidFill>
              </a:rPr>
              <a:t>PRL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95: 205003 (2005); Faure </a:t>
            </a:r>
            <a:r>
              <a:rPr lang="en-US" sz="1600" i="1" dirty="0">
                <a:solidFill>
                  <a:srgbClr val="000000"/>
                </a:solidFill>
              </a:rPr>
              <a:t>et. al. </a:t>
            </a:r>
            <a:r>
              <a:rPr lang="en-US" sz="1600" dirty="0">
                <a:solidFill>
                  <a:srgbClr val="000000"/>
                </a:solidFill>
              </a:rPr>
              <a:t>Nature </a:t>
            </a:r>
            <a:r>
              <a:rPr lang="en-US" sz="1600" b="1" dirty="0">
                <a:solidFill>
                  <a:srgbClr val="000000"/>
                </a:solidFill>
              </a:rPr>
              <a:t>431</a:t>
            </a:r>
            <a:r>
              <a:rPr lang="en-US" sz="1600" dirty="0">
                <a:solidFill>
                  <a:srgbClr val="000000"/>
                </a:solidFill>
              </a:rPr>
              <a:t>: 541 (2004)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3810000" y="1295400"/>
            <a:ext cx="5257800" cy="5105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58" name="Oval 5"/>
          <p:cNvSpPr>
            <a:spLocks noChangeArrowheads="1"/>
          </p:cNvSpPr>
          <p:nvPr/>
        </p:nvSpPr>
        <p:spPr bwMode="auto">
          <a:xfrm>
            <a:off x="2209800" y="2666999"/>
            <a:ext cx="75885" cy="403872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0" y="1295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Overdense</a:t>
            </a:r>
            <a:r>
              <a:rPr lang="en-US" sz="2000" b="1" dirty="0">
                <a:solidFill>
                  <a:srgbClr val="000000"/>
                </a:solidFill>
              </a:rPr>
              <a:t>- ion acceleration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</a:rPr>
              <a:t>e</a:t>
            </a:r>
            <a:r>
              <a:rPr lang="en-US" sz="2000" i="1" baseline="-25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~ 700 </a:t>
            </a:r>
            <a:r>
              <a:rPr lang="en-US" sz="2000" b="1" i="1" dirty="0" err="1">
                <a:solidFill>
                  <a:srgbClr val="000000"/>
                </a:solidFill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 &gt;</a:t>
            </a:r>
            <a:r>
              <a:rPr lang="en-US" sz="2000" dirty="0">
                <a:solidFill>
                  <a:srgbClr val="000000"/>
                </a:solidFill>
              </a:rPr>
              <a:t>&gt; </a:t>
            </a:r>
            <a:r>
              <a:rPr lang="en-US" sz="2000" i="1" dirty="0" err="1">
                <a:solidFill>
                  <a:srgbClr val="000000"/>
                </a:solidFill>
              </a:rPr>
              <a:t>n</a:t>
            </a:r>
            <a:r>
              <a:rPr lang="en-US" sz="2000" baseline="-25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b="1" dirty="0">
                <a:solidFill>
                  <a:srgbClr val="000000"/>
                </a:solidFill>
              </a:rPr>
              <a:t>nm-</a:t>
            </a:r>
            <a:r>
              <a:rPr lang="el-GR" sz="2000" b="1" dirty="0">
                <a:solidFill>
                  <a:srgbClr val="000000"/>
                </a:solidFill>
              </a:rPr>
              <a:t>µ</a:t>
            </a:r>
            <a:r>
              <a:rPr lang="en-US" sz="2000" b="1" dirty="0">
                <a:solidFill>
                  <a:srgbClr val="000000"/>
                </a:solidFill>
              </a:rPr>
              <a:t>m scale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" name="Group 67"/>
          <p:cNvGrpSpPr/>
          <p:nvPr/>
        </p:nvGrpSpPr>
        <p:grpSpPr>
          <a:xfrm>
            <a:off x="3886200" y="1905000"/>
            <a:ext cx="2736110" cy="1887311"/>
            <a:chOff x="4731490" y="2362200"/>
            <a:chExt cx="2736110" cy="1887311"/>
          </a:xfrm>
        </p:grpSpPr>
        <p:grpSp>
          <p:nvGrpSpPr>
            <p:cNvPr id="5" name="Group 6"/>
            <p:cNvGrpSpPr/>
            <p:nvPr/>
          </p:nvGrpSpPr>
          <p:grpSpPr>
            <a:xfrm>
              <a:off x="4731490" y="2449675"/>
              <a:ext cx="912452" cy="723800"/>
              <a:chOff x="1130727" y="9756468"/>
              <a:chExt cx="1652161" cy="1310575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2647009" y="9756468"/>
                <a:ext cx="135879" cy="131057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 dirty="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 bwMode="auto">
              <a:xfrm>
                <a:off x="1130727" y="9756468"/>
                <a:ext cx="1251284" cy="497352"/>
              </a:xfrm>
              <a:custGeom>
                <a:avLst/>
                <a:gdLst>
                  <a:gd name="connsiteX0" fmla="*/ 0 w 1251284"/>
                  <a:gd name="connsiteY0" fmla="*/ 1094874 h 1235243"/>
                  <a:gd name="connsiteX1" fmla="*/ 433137 w 1251284"/>
                  <a:gd name="connsiteY1" fmla="*/ 974558 h 1235243"/>
                  <a:gd name="connsiteX2" fmla="*/ 721895 w 1251284"/>
                  <a:gd name="connsiteY2" fmla="*/ 12032 h 1235243"/>
                  <a:gd name="connsiteX3" fmla="*/ 1010653 w 1251284"/>
                  <a:gd name="connsiteY3" fmla="*/ 1046748 h 1235243"/>
                  <a:gd name="connsiteX4" fmla="*/ 1251284 w 1251284"/>
                  <a:gd name="connsiteY4" fmla="*/ 1143000 h 123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284" h="1235243">
                    <a:moveTo>
                      <a:pt x="0" y="1094874"/>
                    </a:moveTo>
                    <a:cubicBezTo>
                      <a:pt x="156410" y="1124953"/>
                      <a:pt x="312821" y="1155032"/>
                      <a:pt x="433137" y="974558"/>
                    </a:cubicBezTo>
                    <a:cubicBezTo>
                      <a:pt x="553453" y="794084"/>
                      <a:pt x="625642" y="0"/>
                      <a:pt x="721895" y="12032"/>
                    </a:cubicBezTo>
                    <a:cubicBezTo>
                      <a:pt x="818148" y="24064"/>
                      <a:pt x="922422" y="858253"/>
                      <a:pt x="1010653" y="1046748"/>
                    </a:cubicBezTo>
                    <a:cubicBezTo>
                      <a:pt x="1098885" y="1235243"/>
                      <a:pt x="1175084" y="1189121"/>
                      <a:pt x="1251284" y="1143000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6" name="Group 9"/>
            <p:cNvGrpSpPr/>
            <p:nvPr/>
          </p:nvGrpSpPr>
          <p:grpSpPr>
            <a:xfrm>
              <a:off x="5410200" y="2895600"/>
              <a:ext cx="1070895" cy="866407"/>
              <a:chOff x="4461021" y="11091132"/>
              <a:chExt cx="1764124" cy="1427262"/>
            </a:xfrm>
          </p:grpSpPr>
          <p:sp>
            <p:nvSpPr>
              <p:cNvPr id="41" name="Freeform 40"/>
              <p:cNvSpPr/>
              <p:nvPr/>
            </p:nvSpPr>
            <p:spPr bwMode="auto">
              <a:xfrm>
                <a:off x="4461021" y="11151126"/>
                <a:ext cx="1251284" cy="497352"/>
              </a:xfrm>
              <a:custGeom>
                <a:avLst/>
                <a:gdLst>
                  <a:gd name="connsiteX0" fmla="*/ 0 w 1251284"/>
                  <a:gd name="connsiteY0" fmla="*/ 1094874 h 1235243"/>
                  <a:gd name="connsiteX1" fmla="*/ 433137 w 1251284"/>
                  <a:gd name="connsiteY1" fmla="*/ 974558 h 1235243"/>
                  <a:gd name="connsiteX2" fmla="*/ 721895 w 1251284"/>
                  <a:gd name="connsiteY2" fmla="*/ 12032 h 1235243"/>
                  <a:gd name="connsiteX3" fmla="*/ 1010653 w 1251284"/>
                  <a:gd name="connsiteY3" fmla="*/ 1046748 h 1235243"/>
                  <a:gd name="connsiteX4" fmla="*/ 1251284 w 1251284"/>
                  <a:gd name="connsiteY4" fmla="*/ 1143000 h 123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284" h="1235243">
                    <a:moveTo>
                      <a:pt x="0" y="1094874"/>
                    </a:moveTo>
                    <a:cubicBezTo>
                      <a:pt x="156410" y="1124953"/>
                      <a:pt x="312821" y="1155032"/>
                      <a:pt x="433137" y="974558"/>
                    </a:cubicBezTo>
                    <a:cubicBezTo>
                      <a:pt x="553453" y="794084"/>
                      <a:pt x="625642" y="0"/>
                      <a:pt x="721895" y="12032"/>
                    </a:cubicBezTo>
                    <a:cubicBezTo>
                      <a:pt x="818148" y="24064"/>
                      <a:pt x="922422" y="858253"/>
                      <a:pt x="1010653" y="1046748"/>
                    </a:cubicBezTo>
                    <a:cubicBezTo>
                      <a:pt x="1098885" y="1235243"/>
                      <a:pt x="1175084" y="1189121"/>
                      <a:pt x="1251284" y="1143000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5353217" y="11091132"/>
                <a:ext cx="447508" cy="64647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  <p:grpSp>
            <p:nvGrpSpPr>
              <p:cNvPr id="7" name="Group 2310"/>
              <p:cNvGrpSpPr/>
              <p:nvPr/>
            </p:nvGrpSpPr>
            <p:grpSpPr>
              <a:xfrm>
                <a:off x="4905923" y="11862809"/>
                <a:ext cx="1319222" cy="655585"/>
                <a:chOff x="4101933" y="12289078"/>
                <a:chExt cx="1319222" cy="655585"/>
              </a:xfrm>
            </p:grpSpPr>
            <p:sp>
              <p:nvSpPr>
                <p:cNvPr id="56" name="Freeform 55"/>
                <p:cNvSpPr/>
                <p:nvPr/>
              </p:nvSpPr>
              <p:spPr bwMode="auto">
                <a:xfrm flipH="1">
                  <a:off x="4101933" y="12289078"/>
                  <a:ext cx="1251284" cy="497352"/>
                </a:xfrm>
                <a:custGeom>
                  <a:avLst/>
                  <a:gdLst>
                    <a:gd name="connsiteX0" fmla="*/ 0 w 1251284"/>
                    <a:gd name="connsiteY0" fmla="*/ 1094874 h 1235243"/>
                    <a:gd name="connsiteX1" fmla="*/ 433137 w 1251284"/>
                    <a:gd name="connsiteY1" fmla="*/ 974558 h 1235243"/>
                    <a:gd name="connsiteX2" fmla="*/ 721895 w 1251284"/>
                    <a:gd name="connsiteY2" fmla="*/ 12032 h 1235243"/>
                    <a:gd name="connsiteX3" fmla="*/ 1010653 w 1251284"/>
                    <a:gd name="connsiteY3" fmla="*/ 1046748 h 1235243"/>
                    <a:gd name="connsiteX4" fmla="*/ 1251284 w 1251284"/>
                    <a:gd name="connsiteY4" fmla="*/ 1143000 h 123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284" h="1235243">
                      <a:moveTo>
                        <a:pt x="0" y="1094874"/>
                      </a:moveTo>
                      <a:cubicBezTo>
                        <a:pt x="156410" y="1124953"/>
                        <a:pt x="312821" y="1155032"/>
                        <a:pt x="433137" y="974558"/>
                      </a:cubicBezTo>
                      <a:cubicBezTo>
                        <a:pt x="553453" y="794084"/>
                        <a:pt x="625642" y="0"/>
                        <a:pt x="721895" y="12032"/>
                      </a:cubicBezTo>
                      <a:cubicBezTo>
                        <a:pt x="818148" y="24064"/>
                        <a:pt x="922422" y="858253"/>
                        <a:pt x="1010653" y="1046748"/>
                      </a:cubicBezTo>
                      <a:cubicBezTo>
                        <a:pt x="1098885" y="1235243"/>
                        <a:pt x="1175084" y="1189121"/>
                        <a:pt x="1251284" y="1143000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3894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900">
                    <a:solidFill>
                      <a:srgbClr val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 bwMode="auto">
                <a:xfrm>
                  <a:off x="4503820" y="12298191"/>
                  <a:ext cx="917335" cy="64647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3894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900">
                    <a:solidFill>
                      <a:srgbClr val="000000"/>
                    </a:solidFill>
                    <a:latin typeface="Arial Narrow" pitchFamily="34" charset="0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 bwMode="auto">
              <a:xfrm>
                <a:off x="5353215" y="11170257"/>
                <a:ext cx="237548" cy="131057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6304539" y="3505200"/>
              <a:ext cx="1163061" cy="744311"/>
              <a:chOff x="7489609" y="12885867"/>
              <a:chExt cx="2047904" cy="1310575"/>
            </a:xfrm>
          </p:grpSpPr>
          <p:grpSp>
            <p:nvGrpSpPr>
              <p:cNvPr id="9" name="Group 2319"/>
              <p:cNvGrpSpPr/>
              <p:nvPr/>
            </p:nvGrpSpPr>
            <p:grpSpPr>
              <a:xfrm>
                <a:off x="7489609" y="12885867"/>
                <a:ext cx="1574217" cy="1310575"/>
                <a:chOff x="7489609" y="12885867"/>
                <a:chExt cx="1574217" cy="1310575"/>
              </a:xfrm>
            </p:grpSpPr>
            <p:sp>
              <p:nvSpPr>
                <p:cNvPr id="39" name="Rectangle 38"/>
                <p:cNvSpPr/>
                <p:nvPr/>
              </p:nvSpPr>
              <p:spPr bwMode="auto">
                <a:xfrm>
                  <a:off x="7489609" y="12885867"/>
                  <a:ext cx="303667" cy="1310575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3894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900">
                    <a:solidFill>
                      <a:srgbClr val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 bwMode="auto">
                <a:xfrm>
                  <a:off x="7812542" y="13350875"/>
                  <a:ext cx="1251284" cy="497352"/>
                </a:xfrm>
                <a:custGeom>
                  <a:avLst/>
                  <a:gdLst>
                    <a:gd name="connsiteX0" fmla="*/ 0 w 1251284"/>
                    <a:gd name="connsiteY0" fmla="*/ 1094874 h 1235243"/>
                    <a:gd name="connsiteX1" fmla="*/ 433137 w 1251284"/>
                    <a:gd name="connsiteY1" fmla="*/ 974558 h 1235243"/>
                    <a:gd name="connsiteX2" fmla="*/ 721895 w 1251284"/>
                    <a:gd name="connsiteY2" fmla="*/ 12032 h 1235243"/>
                    <a:gd name="connsiteX3" fmla="*/ 1010653 w 1251284"/>
                    <a:gd name="connsiteY3" fmla="*/ 1046748 h 1235243"/>
                    <a:gd name="connsiteX4" fmla="*/ 1251284 w 1251284"/>
                    <a:gd name="connsiteY4" fmla="*/ 1143000 h 123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284" h="1235243">
                      <a:moveTo>
                        <a:pt x="0" y="1094874"/>
                      </a:moveTo>
                      <a:cubicBezTo>
                        <a:pt x="156410" y="1124953"/>
                        <a:pt x="312821" y="1155032"/>
                        <a:pt x="433137" y="974558"/>
                      </a:cubicBezTo>
                      <a:cubicBezTo>
                        <a:pt x="553453" y="794084"/>
                        <a:pt x="625642" y="0"/>
                        <a:pt x="721895" y="12032"/>
                      </a:cubicBezTo>
                      <a:cubicBezTo>
                        <a:pt x="818148" y="24064"/>
                        <a:pt x="922422" y="858253"/>
                        <a:pt x="1010653" y="1046748"/>
                      </a:cubicBezTo>
                      <a:cubicBezTo>
                        <a:pt x="1098885" y="1235243"/>
                        <a:pt x="1175084" y="1189121"/>
                        <a:pt x="1251284" y="1143000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38943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900">
                    <a:solidFill>
                      <a:srgbClr val="000000"/>
                    </a:solidFill>
                    <a:latin typeface="Arial Narrow" pitchFamily="34" charset="0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 bwMode="auto">
              <a:xfrm>
                <a:off x="8620178" y="13260459"/>
                <a:ext cx="917335" cy="64647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3894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900">
                  <a:solidFill>
                    <a:srgbClr val="000000"/>
                  </a:solidFill>
                  <a:latin typeface="Arial Narrow" pitchFamily="34" charset="0"/>
                </a:endParaRP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 bwMode="auto">
            <a:xfrm rot="5400000">
              <a:off x="4221499" y="3554256"/>
              <a:ext cx="1247318" cy="583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 rot="5400000">
              <a:off x="4838831" y="334580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15000" y="2362200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" pitchFamily="18" charset="0"/>
                </a:rPr>
                <a:t>laser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 bwMode="auto">
            <a:xfrm>
              <a:off x="5867400" y="30480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5562600" y="3579812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5181600" y="25146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9" name="Rectangle 68"/>
          <p:cNvSpPr/>
          <p:nvPr/>
        </p:nvSpPr>
        <p:spPr>
          <a:xfrm>
            <a:off x="6019800" y="1905000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Relativistic field </a:t>
            </a:r>
            <a:r>
              <a:rPr lang="en-US" sz="1600" i="1" dirty="0">
                <a:solidFill>
                  <a:srgbClr val="000000"/>
                </a:solidFill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</a:rPr>
              <a:t>0</a:t>
            </a:r>
            <a:r>
              <a:rPr lang="en-US" sz="1600" dirty="0">
                <a:solidFill>
                  <a:srgbClr val="000000"/>
                </a:solidFill>
              </a:rPr>
              <a:t>~10 (</a:t>
            </a:r>
            <a:r>
              <a:rPr lang="en-US" sz="1600" i="1" dirty="0">
                <a:solidFill>
                  <a:srgbClr val="000000"/>
                </a:solidFill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</a:rPr>
              <a:t>0 </a:t>
            </a:r>
            <a:r>
              <a:rPr lang="en-US" sz="1600" dirty="0">
                <a:solidFill>
                  <a:srgbClr val="000000"/>
                </a:solidFill>
              </a:rPr>
              <a:t> ~1, relativistic)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γ ~ </a:t>
            </a:r>
            <a:r>
              <a:rPr lang="en-US" sz="1600" i="1" dirty="0">
                <a:solidFill>
                  <a:srgbClr val="000000"/>
                </a:solidFill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</a:rPr>
              <a:t>0 </a:t>
            </a:r>
            <a:r>
              <a:rPr lang="en-US" sz="1600" dirty="0">
                <a:solidFill>
                  <a:srgbClr val="000000"/>
                </a:solidFill>
              </a:rPr>
              <a:t> ;</a:t>
            </a:r>
            <a:r>
              <a:rPr lang="en-US" sz="1600" i="1" dirty="0">
                <a:solidFill>
                  <a:srgbClr val="000000"/>
                </a:solidFill>
              </a:rPr>
              <a:t>n</a:t>
            </a:r>
            <a:r>
              <a:rPr lang="en-US" sz="1600" i="1" baseline="-25000" dirty="0">
                <a:solidFill>
                  <a:srgbClr val="000000"/>
                </a:solidFill>
              </a:rPr>
              <a:t>e</a:t>
            </a:r>
            <a:r>
              <a:rPr lang="en-US" sz="1600" i="1" dirty="0">
                <a:solidFill>
                  <a:srgbClr val="000000"/>
                </a:solidFill>
              </a:rPr>
              <a:t> → n</a:t>
            </a:r>
            <a:r>
              <a:rPr lang="en-US" sz="1600" i="1" baseline="-25000" dirty="0">
                <a:solidFill>
                  <a:srgbClr val="000000"/>
                </a:solidFill>
              </a:rPr>
              <a:t>e 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l-GR" sz="1600" dirty="0">
                <a:solidFill>
                  <a:srgbClr val="000000"/>
                </a:solidFill>
              </a:rPr>
              <a:t>γ</a:t>
            </a:r>
            <a:r>
              <a:rPr lang="en-US" sz="1600" dirty="0">
                <a:solidFill>
                  <a:srgbClr val="000000"/>
                </a:solidFill>
              </a:rPr>
              <a:t> &amp; expansion</a:t>
            </a:r>
            <a:endParaRPr lang="en-US" sz="1600" i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Transmitted pulse shortened and shaped with relativistic signatures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96000" y="34290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Shah </a:t>
            </a:r>
            <a:r>
              <a:rPr lang="en-US" sz="1600" i="1" dirty="0">
                <a:solidFill>
                  <a:srgbClr val="000000"/>
                </a:solidFill>
              </a:rPr>
              <a:t>et al </a:t>
            </a:r>
            <a:r>
              <a:rPr lang="en-US" sz="1600" dirty="0">
                <a:solidFill>
                  <a:srgbClr val="000000"/>
                </a:solidFill>
              </a:rPr>
              <a:t>in prep</a:t>
            </a:r>
            <a:r>
              <a:rPr lang="en-US" sz="1600" i="1" dirty="0">
                <a:solidFill>
                  <a:srgbClr val="000000"/>
                </a:solidFill>
              </a:rPr>
              <a:t>.</a:t>
            </a:r>
            <a:r>
              <a:rPr lang="en-US" sz="1600" dirty="0">
                <a:solidFill>
                  <a:srgbClr val="000000"/>
                </a:solidFill>
              </a:rPr>
              <a:t>;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Palaniyappan </a:t>
            </a:r>
            <a:r>
              <a:rPr lang="en-US" sz="1600" i="1" dirty="0">
                <a:solidFill>
                  <a:srgbClr val="000000"/>
                </a:solidFill>
              </a:rPr>
              <a:t>et. al. </a:t>
            </a:r>
            <a:r>
              <a:rPr lang="en-US" sz="1600" dirty="0">
                <a:solidFill>
                  <a:srgbClr val="000000"/>
                </a:solidFill>
              </a:rPr>
              <a:t>in prep</a:t>
            </a:r>
            <a:r>
              <a:rPr lang="en-US" sz="1600" i="1" dirty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733800" y="3810000"/>
            <a:ext cx="541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Earlier optical study: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Fuchs </a:t>
            </a:r>
            <a:r>
              <a:rPr lang="en-US" sz="1400" b="1" i="1" dirty="0">
                <a:solidFill>
                  <a:srgbClr val="000000"/>
                </a:solidFill>
              </a:rPr>
              <a:t>et al.</a:t>
            </a:r>
            <a:r>
              <a:rPr lang="en-US" sz="1400" b="1" dirty="0">
                <a:solidFill>
                  <a:srgbClr val="000000"/>
                </a:solidFill>
              </a:rPr>
              <a:t> PRL 80: 2326 (1998</a:t>
            </a:r>
            <a:r>
              <a:rPr lang="en-US" sz="1400" dirty="0">
                <a:solidFill>
                  <a:srgbClr val="000000"/>
                </a:solidFill>
              </a:rPr>
              <a:t>) – 30% transmission thru 2 µm, 50</a:t>
            </a:r>
            <a:r>
              <a:rPr lang="en-US" sz="1400" i="1" dirty="0">
                <a:solidFill>
                  <a:srgbClr val="000000"/>
                </a:solidFill>
              </a:rPr>
              <a:t>n</a:t>
            </a:r>
            <a:r>
              <a:rPr lang="en-US" sz="1400" baseline="-25000" dirty="0">
                <a:solidFill>
                  <a:srgbClr val="000000"/>
                </a:solidFill>
              </a:rPr>
              <a:t>c</a:t>
            </a:r>
            <a:r>
              <a:rPr lang="en-US" sz="1400" dirty="0">
                <a:solidFill>
                  <a:srgbClr val="000000"/>
                </a:solidFill>
              </a:rPr>
              <a:t> ; Combination of hole-boring/expansion &amp; rel. transparency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Particle based: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</a:rPr>
              <a:t>Willingale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et. al.</a:t>
            </a:r>
            <a:r>
              <a:rPr lang="en-US" sz="1400" b="1" dirty="0">
                <a:solidFill>
                  <a:srgbClr val="000000"/>
                </a:solidFill>
              </a:rPr>
              <a:t> PRL 102: 25002 (2009)</a:t>
            </a:r>
            <a:r>
              <a:rPr lang="en-US" sz="1400" dirty="0">
                <a:solidFill>
                  <a:srgbClr val="000000"/>
                </a:solidFill>
              </a:rPr>
              <a:t> – proton energy from varying density foams consistent with rel. trans. &amp; hole-boring)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</a:rPr>
              <a:t>Henig</a:t>
            </a:r>
            <a:r>
              <a:rPr lang="en-US" sz="1400" b="1" i="1" dirty="0">
                <a:solidFill>
                  <a:srgbClr val="000000"/>
                </a:solidFill>
              </a:rPr>
              <a:t> et. al. </a:t>
            </a:r>
            <a:r>
              <a:rPr lang="en-US" sz="1400" b="1" dirty="0">
                <a:solidFill>
                  <a:srgbClr val="000000"/>
                </a:solidFill>
              </a:rPr>
              <a:t>PRL 103: 045002 (2009)</a:t>
            </a:r>
            <a:r>
              <a:rPr lang="en-US" sz="1400" dirty="0">
                <a:solidFill>
                  <a:srgbClr val="000000"/>
                </a:solidFill>
              </a:rPr>
              <a:t> – proton energy linked to optimal onset of relativistic transparency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Hegelich </a:t>
            </a:r>
            <a:r>
              <a:rPr lang="en-US" sz="1400" b="1" i="1" dirty="0">
                <a:solidFill>
                  <a:srgbClr val="000000"/>
                </a:solidFill>
              </a:rPr>
              <a:t>et. al.</a:t>
            </a:r>
            <a:r>
              <a:rPr lang="en-US" sz="1400" b="1" dirty="0">
                <a:solidFill>
                  <a:srgbClr val="000000"/>
                </a:solidFill>
              </a:rPr>
              <a:t> submitted Nature Physics – </a:t>
            </a:r>
            <a:r>
              <a:rPr lang="en-US" sz="1400" dirty="0">
                <a:solidFill>
                  <a:srgbClr val="000000"/>
                </a:solidFill>
              </a:rPr>
              <a:t>new regime of ion acceleration from </a:t>
            </a:r>
            <a:r>
              <a:rPr lang="en-US" sz="1400" dirty="0" err="1">
                <a:solidFill>
                  <a:srgbClr val="000000"/>
                </a:solidFill>
              </a:rPr>
              <a:t>relativistically</a:t>
            </a:r>
            <a:r>
              <a:rPr lang="en-US" sz="1400" dirty="0">
                <a:solidFill>
                  <a:srgbClr val="000000"/>
                </a:solidFill>
              </a:rPr>
              <a:t> transparent targets (Theory papers by Yin, Yan and others)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74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838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Relativistic transparency could play key role in development of laser-based particle and radiation sources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90600"/>
            <a:ext cx="2590800" cy="302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28600" y="1066800"/>
            <a:ext cx="5257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Laser-based ion acceleration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Thick target (</a:t>
            </a:r>
            <a:r>
              <a:rPr lang="el-GR" sz="1600" dirty="0">
                <a:solidFill>
                  <a:srgbClr val="000000"/>
                </a:solidFill>
              </a:rPr>
              <a:t>μ</a:t>
            </a:r>
            <a:r>
              <a:rPr lang="en-US" sz="1600" dirty="0">
                <a:solidFill>
                  <a:srgbClr val="000000"/>
                </a:solidFill>
              </a:rPr>
              <a:t>m’s): laser does not penetrate but drives electrons thru target which accelerate ions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Ultrathin foils allow laser to penetrate </a:t>
            </a:r>
            <a:r>
              <a:rPr lang="en-US" sz="1600" dirty="0" err="1">
                <a:solidFill>
                  <a:srgbClr val="000000"/>
                </a:solidFill>
              </a:rPr>
              <a:t>overdense</a:t>
            </a:r>
            <a:r>
              <a:rPr lang="en-US" sz="1600" dirty="0">
                <a:solidFill>
                  <a:srgbClr val="000000"/>
                </a:solidFill>
              </a:rPr>
              <a:t> plasma and extend acceleration process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Experiments &amp; theory show relativistic transparency critical to energy gain (right shows result of simulation for 90 J, 540 </a:t>
            </a:r>
            <a:r>
              <a:rPr lang="en-US" sz="1600" dirty="0" err="1">
                <a:solidFill>
                  <a:srgbClr val="000000"/>
                </a:solidFill>
              </a:rPr>
              <a:t>fs</a:t>
            </a:r>
            <a:r>
              <a:rPr lang="en-US" sz="1600" dirty="0">
                <a:solidFill>
                  <a:srgbClr val="000000"/>
                </a:solidFill>
              </a:rPr>
              <a:t> laser driving ions from 58 nm foil [Talk of Hegelich; Hegelich </a:t>
            </a:r>
            <a:r>
              <a:rPr lang="en-US" sz="1600" i="1" dirty="0">
                <a:solidFill>
                  <a:srgbClr val="000000"/>
                </a:solidFill>
              </a:rPr>
              <a:t>et. al. </a:t>
            </a:r>
            <a:r>
              <a:rPr lang="en-US" sz="1600" dirty="0">
                <a:solidFill>
                  <a:srgbClr val="000000"/>
                </a:solidFill>
              </a:rPr>
              <a:t>submitted Nat. Phys.).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7000" y="1676400"/>
            <a:ext cx="914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n</a:t>
            </a:r>
            <a:r>
              <a:rPr lang="en-US" sz="1400" b="1" baseline="-25000" dirty="0">
                <a:solidFill>
                  <a:srgbClr val="FF0000"/>
                </a:solidFill>
              </a:rPr>
              <a:t>e</a:t>
            </a:r>
            <a:r>
              <a:rPr lang="en-US" sz="1400" b="1" dirty="0">
                <a:solidFill>
                  <a:srgbClr val="FF0000"/>
                </a:solidFill>
              </a:rPr>
              <a:t>/</a:t>
            </a:r>
            <a:r>
              <a:rPr lang="el-GR" sz="1400" b="1" dirty="0">
                <a:solidFill>
                  <a:srgbClr val="FF0000"/>
                </a:solidFill>
              </a:rPr>
              <a:t>γ</a:t>
            </a:r>
            <a:r>
              <a:rPr lang="en-US" sz="1400" b="1" dirty="0">
                <a:solidFill>
                  <a:srgbClr val="FF0000"/>
                </a:solidFill>
              </a:rPr>
              <a:t>=</a:t>
            </a:r>
            <a:r>
              <a:rPr lang="en-US" sz="1400" b="1" i="1" dirty="0" err="1">
                <a:solidFill>
                  <a:srgbClr val="FF0000"/>
                </a:solidFill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</a:rPr>
              <a:t>c</a:t>
            </a:r>
            <a:r>
              <a:rPr lang="en-US" sz="1400" b="1" dirty="0">
                <a:solidFill>
                  <a:srgbClr val="FF0000"/>
                </a:solidFill>
              </a:rPr>
              <a:t/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900" b="1" dirty="0">
                <a:solidFill>
                  <a:srgbClr val="FF0000"/>
                </a:solidFill>
              </a:rPr>
              <a:t>rel. transparency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019800" y="990600"/>
            <a:ext cx="5334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989494" y="2097107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Peak C energy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 (</a:t>
            </a:r>
            <a:r>
              <a:rPr lang="en-US" sz="1600" b="1" dirty="0" err="1">
                <a:solidFill>
                  <a:srgbClr val="000000"/>
                </a:solidFill>
              </a:rPr>
              <a:t>arb</a:t>
            </a:r>
            <a:r>
              <a:rPr lang="en-US" sz="1600" b="1" dirty="0">
                <a:solidFill>
                  <a:srgbClr val="000000"/>
                </a:solidFill>
              </a:rPr>
              <a:t>. units-linear scale)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15200" y="2743200"/>
            <a:ext cx="914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n</a:t>
            </a:r>
            <a:r>
              <a:rPr lang="en-US" sz="1400" b="1" baseline="-25000" dirty="0">
                <a:solidFill>
                  <a:srgbClr val="FF0000"/>
                </a:solidFill>
              </a:rPr>
              <a:t>e</a:t>
            </a:r>
            <a:r>
              <a:rPr lang="en-US" sz="1400" b="1" dirty="0">
                <a:solidFill>
                  <a:srgbClr val="FF0000"/>
                </a:solidFill>
              </a:rPr>
              <a:t>=</a:t>
            </a:r>
            <a:r>
              <a:rPr lang="en-US" sz="1400" b="1" i="1" dirty="0" err="1">
                <a:solidFill>
                  <a:srgbClr val="FF0000"/>
                </a:solidFill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</a:rPr>
              <a:t>c</a:t>
            </a:r>
            <a:r>
              <a:rPr lang="en-US" sz="1400" b="1" dirty="0">
                <a:solidFill>
                  <a:srgbClr val="FF0000"/>
                </a:solidFill>
              </a:rPr>
              <a:t/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900" b="1" dirty="0">
                <a:solidFill>
                  <a:srgbClr val="FF0000"/>
                </a:solidFill>
              </a:rPr>
              <a:t>classical transparency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rot="5400000">
            <a:off x="6477000" y="2895600"/>
            <a:ext cx="1219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7467600" y="3429000"/>
            <a:ext cx="3048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7772400" y="2114490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target</a:t>
            </a:r>
            <a:br>
              <a:rPr lang="en-US" sz="1000" b="1" dirty="0">
                <a:solidFill>
                  <a:srgbClr val="000000"/>
                </a:solidFill>
              </a:rPr>
            </a:br>
            <a:r>
              <a:rPr lang="en-US" sz="1000" b="1" dirty="0" err="1">
                <a:solidFill>
                  <a:srgbClr val="000000"/>
                </a:solidFill>
              </a:rPr>
              <a:t>underdense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629400" y="1219200"/>
            <a:ext cx="304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9400" y="9906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Laser pulse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7086600" y="1447800"/>
            <a:ext cx="228600" cy="76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6477000" y="3581400"/>
            <a:ext cx="2133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00800" y="3581400"/>
            <a:ext cx="269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91400" y="3581400"/>
            <a:ext cx="43954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500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00" y="3581400"/>
            <a:ext cx="5245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6600" y="3810000"/>
            <a:ext cx="10865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(</a:t>
            </a:r>
            <a:r>
              <a:rPr lang="en-US" dirty="0" err="1">
                <a:solidFill>
                  <a:srgbClr val="000000"/>
                </a:solidFill>
              </a:rPr>
              <a:t>fs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8600" y="38100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Sharp rise time to drive second foil for ….</a:t>
            </a:r>
          </a:p>
        </p:txBody>
      </p:sp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2209800" y="4800600"/>
          <a:ext cx="2133600" cy="163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800600"/>
                        <a:ext cx="2133600" cy="1633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167640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62200" y="4267200"/>
            <a:ext cx="2666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transmitted pulse; 1D PIC (H-C Wu)</a:t>
            </a:r>
          </a:p>
          <a:p>
            <a:r>
              <a:rPr lang="en-US" sz="1200" dirty="0">
                <a:solidFill>
                  <a:srgbClr val="000000"/>
                </a:solidFill>
              </a:rPr>
              <a:t>using existing LANL laser conditions</a:t>
            </a:r>
          </a:p>
        </p:txBody>
      </p:sp>
      <p:grpSp>
        <p:nvGrpSpPr>
          <p:cNvPr id="2" name="Group 86"/>
          <p:cNvGrpSpPr/>
          <p:nvPr/>
        </p:nvGrpSpPr>
        <p:grpSpPr>
          <a:xfrm flipH="1">
            <a:off x="609600" y="4953000"/>
            <a:ext cx="4572000" cy="1066800"/>
            <a:chOff x="1752600" y="4953000"/>
            <a:chExt cx="4572000" cy="1066800"/>
          </a:xfrm>
        </p:grpSpPr>
        <p:grpSp>
          <p:nvGrpSpPr>
            <p:cNvPr id="3" name="Group 79"/>
            <p:cNvGrpSpPr/>
            <p:nvPr/>
          </p:nvGrpSpPr>
          <p:grpSpPr>
            <a:xfrm>
              <a:off x="4876800" y="4953000"/>
              <a:ext cx="381000" cy="990600"/>
              <a:chOff x="4876800" y="4953000"/>
              <a:chExt cx="381000" cy="990600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 rot="5400000">
                <a:off x="4533900" y="56007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flipV="1">
                <a:off x="4876800" y="4953000"/>
                <a:ext cx="38100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rot="5400000">
                <a:off x="4914900" y="52959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rot="10800000" flipV="1">
                <a:off x="4876800" y="5638800"/>
                <a:ext cx="38100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" name="Group 73"/>
            <p:cNvGrpSpPr/>
            <p:nvPr/>
          </p:nvGrpSpPr>
          <p:grpSpPr>
            <a:xfrm>
              <a:off x="5410200" y="5066805"/>
              <a:ext cx="914400" cy="571995"/>
              <a:chOff x="4038600" y="4990605"/>
              <a:chExt cx="914400" cy="571995"/>
            </a:xfrm>
          </p:grpSpPr>
          <p:sp>
            <p:nvSpPr>
              <p:cNvPr id="72" name="Freeform 71"/>
              <p:cNvSpPr/>
              <p:nvPr/>
            </p:nvSpPr>
            <p:spPr bwMode="auto">
              <a:xfrm>
                <a:off x="4501737" y="4990605"/>
                <a:ext cx="451263" cy="571995"/>
              </a:xfrm>
              <a:custGeom>
                <a:avLst/>
                <a:gdLst>
                  <a:gd name="connsiteX0" fmla="*/ 0 w 451263"/>
                  <a:gd name="connsiteY0" fmla="*/ 0 h 571995"/>
                  <a:gd name="connsiteX1" fmla="*/ 118754 w 451263"/>
                  <a:gd name="connsiteY1" fmla="*/ 83127 h 571995"/>
                  <a:gd name="connsiteX2" fmla="*/ 166255 w 451263"/>
                  <a:gd name="connsiteY2" fmla="*/ 332509 h 571995"/>
                  <a:gd name="connsiteX3" fmla="*/ 285008 w 451263"/>
                  <a:gd name="connsiteY3" fmla="*/ 534390 h 571995"/>
                  <a:gd name="connsiteX4" fmla="*/ 451263 w 451263"/>
                  <a:gd name="connsiteY4" fmla="*/ 558140 h 57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63" h="571995">
                    <a:moveTo>
                      <a:pt x="0" y="0"/>
                    </a:moveTo>
                    <a:cubicBezTo>
                      <a:pt x="45522" y="13854"/>
                      <a:pt x="91045" y="27709"/>
                      <a:pt x="118754" y="83127"/>
                    </a:cubicBezTo>
                    <a:cubicBezTo>
                      <a:pt x="146463" y="138545"/>
                      <a:pt x="138546" y="257299"/>
                      <a:pt x="166255" y="332509"/>
                    </a:cubicBezTo>
                    <a:cubicBezTo>
                      <a:pt x="193964" y="407719"/>
                      <a:pt x="237507" y="496785"/>
                      <a:pt x="285008" y="534390"/>
                    </a:cubicBezTo>
                    <a:cubicBezTo>
                      <a:pt x="332509" y="571995"/>
                      <a:pt x="411678" y="552202"/>
                      <a:pt x="451263" y="55814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 bwMode="auto">
              <a:xfrm flipH="1">
                <a:off x="4038600" y="4990605"/>
                <a:ext cx="451263" cy="571995"/>
              </a:xfrm>
              <a:custGeom>
                <a:avLst/>
                <a:gdLst>
                  <a:gd name="connsiteX0" fmla="*/ 0 w 451263"/>
                  <a:gd name="connsiteY0" fmla="*/ 0 h 571995"/>
                  <a:gd name="connsiteX1" fmla="*/ 118754 w 451263"/>
                  <a:gd name="connsiteY1" fmla="*/ 83127 h 571995"/>
                  <a:gd name="connsiteX2" fmla="*/ 166255 w 451263"/>
                  <a:gd name="connsiteY2" fmla="*/ 332509 h 571995"/>
                  <a:gd name="connsiteX3" fmla="*/ 285008 w 451263"/>
                  <a:gd name="connsiteY3" fmla="*/ 534390 h 571995"/>
                  <a:gd name="connsiteX4" fmla="*/ 451263 w 451263"/>
                  <a:gd name="connsiteY4" fmla="*/ 558140 h 57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63" h="571995">
                    <a:moveTo>
                      <a:pt x="0" y="0"/>
                    </a:moveTo>
                    <a:cubicBezTo>
                      <a:pt x="45522" y="13854"/>
                      <a:pt x="91045" y="27709"/>
                      <a:pt x="118754" y="83127"/>
                    </a:cubicBezTo>
                    <a:cubicBezTo>
                      <a:pt x="146463" y="138545"/>
                      <a:pt x="138546" y="257299"/>
                      <a:pt x="166255" y="332509"/>
                    </a:cubicBezTo>
                    <a:cubicBezTo>
                      <a:pt x="193964" y="407719"/>
                      <a:pt x="237507" y="496785"/>
                      <a:pt x="285008" y="534390"/>
                    </a:cubicBezTo>
                    <a:cubicBezTo>
                      <a:pt x="332509" y="571995"/>
                      <a:pt x="411678" y="552202"/>
                      <a:pt x="451263" y="55814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78" name="Straight Arrow Connector 77"/>
            <p:cNvCxnSpPr/>
            <p:nvPr/>
          </p:nvCxnSpPr>
          <p:spPr bwMode="auto">
            <a:xfrm rot="10800000">
              <a:off x="5410200" y="57150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5" name="Group 80"/>
            <p:cNvGrpSpPr/>
            <p:nvPr/>
          </p:nvGrpSpPr>
          <p:grpSpPr>
            <a:xfrm>
              <a:off x="1752600" y="5029200"/>
              <a:ext cx="381000" cy="990600"/>
              <a:chOff x="4876800" y="4953000"/>
              <a:chExt cx="381000" cy="990600"/>
            </a:xfrm>
          </p:grpSpPr>
          <p:cxnSp>
            <p:nvCxnSpPr>
              <p:cNvPr id="82" name="Straight Connector 81"/>
              <p:cNvCxnSpPr/>
              <p:nvPr/>
            </p:nvCxnSpPr>
            <p:spPr bwMode="auto">
              <a:xfrm rot="5400000">
                <a:off x="4533900" y="56007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 flipV="1">
                <a:off x="4876800" y="4953000"/>
                <a:ext cx="38100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>
                <a:off x="4914900" y="52959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 rot="10800000" flipV="1">
                <a:off x="4876800" y="5638800"/>
                <a:ext cx="38100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" name="Straight Arrow Connector 85"/>
            <p:cNvCxnSpPr/>
            <p:nvPr/>
          </p:nvCxnSpPr>
          <p:spPr bwMode="auto">
            <a:xfrm rot="10800000">
              <a:off x="1905000" y="56388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4648200"/>
            <a:ext cx="914400" cy="15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" name="Straight Arrow Connector 89"/>
          <p:cNvCxnSpPr/>
          <p:nvPr/>
        </p:nvCxnSpPr>
        <p:spPr bwMode="auto">
          <a:xfrm>
            <a:off x="5410200" y="5715000"/>
            <a:ext cx="228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 rot="5400000" flipH="1" flipV="1">
            <a:off x="5295900" y="4991100"/>
            <a:ext cx="4572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5486400" y="4343400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Increased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ion energy?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15000" y="5334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Acceleration of nm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electron sheets</a:t>
            </a:r>
            <a:r>
              <a:rPr lang="en-US" sz="1400" baseline="30000" dirty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06126" y="6172200"/>
            <a:ext cx="2608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</a:rPr>
              <a:t>1</a:t>
            </a:r>
            <a:r>
              <a:rPr lang="en-US" sz="1000" dirty="0">
                <a:solidFill>
                  <a:srgbClr val="000000"/>
                </a:solidFill>
              </a:rPr>
              <a:t>Meyter-vehn &amp; Wu, EJPD: 55: 433 (2009)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467600" y="525780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laser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848600" y="4419600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initial foil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077200" y="4953000"/>
            <a:ext cx="7312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</a:rPr>
              <a:t>MeV</a:t>
            </a:r>
            <a:r>
              <a:rPr lang="en-US" sz="1000" dirty="0">
                <a:solidFill>
                  <a:srgbClr val="000000"/>
                </a:solidFill>
              </a:rPr>
              <a:t>, nm 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electron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sheet</a:t>
            </a:r>
          </a:p>
        </p:txBody>
      </p:sp>
      <p:cxnSp>
        <p:nvCxnSpPr>
          <p:cNvPr id="104" name="Straight Connector 103"/>
          <p:cNvCxnSpPr/>
          <p:nvPr/>
        </p:nvCxnSpPr>
        <p:spPr bwMode="auto">
          <a:xfrm rot="5400000">
            <a:off x="7848600" y="4724400"/>
            <a:ext cx="2286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rot="10800000">
            <a:off x="8077200" y="5029200"/>
            <a:ext cx="76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" name="TextBox 106"/>
          <p:cNvSpPr txBox="1"/>
          <p:nvPr/>
        </p:nvSpPr>
        <p:spPr>
          <a:xfrm>
            <a:off x="8165847" y="5791200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time snapshot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from PIC</a:t>
            </a:r>
          </a:p>
        </p:txBody>
      </p: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0" y="0"/>
            <a:ext cx="9201150" cy="838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Interactions with ultra-thin sheets of solid-density plasma require 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nano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-foil technology and temporally clean light pulses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5410200" cy="1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667000"/>
            <a:ext cx="15191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 t="50933" r="58332"/>
          <a:stretch>
            <a:fillRect/>
          </a:stretch>
        </p:blipFill>
        <p:spPr bwMode="auto">
          <a:xfrm rot="5400000">
            <a:off x="7391399" y="1295401"/>
            <a:ext cx="381002" cy="3124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791200" y="990600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arc cathode generates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ions from C target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5715000" y="1219200"/>
            <a:ext cx="228600" cy="76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248400" y="1600200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collecting, focusing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duct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rot="10800000">
            <a:off x="5867400" y="175260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962400" y="1905000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biased silicon substrate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rot="10800000" flipV="1">
            <a:off x="4495800" y="1600200"/>
            <a:ext cx="609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V="1">
            <a:off x="4457700" y="2324100"/>
            <a:ext cx="4572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34000" y="3048000"/>
            <a:ext cx="26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DLC floated onto target stalk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562600" y="2819400"/>
            <a:ext cx="609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6200000" flipV="1">
            <a:off x="7848600" y="2971800"/>
            <a:ext cx="228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984708" y="30480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0000"/>
                </a:solidFill>
              </a:rPr>
              <a:t>Φ</a:t>
            </a:r>
            <a:r>
              <a:rPr lang="en-US" sz="1400" b="1" dirty="0">
                <a:solidFill>
                  <a:srgbClr val="000000"/>
                </a:solidFill>
              </a:rPr>
              <a:t> 0.5-1 mm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0" y="990600"/>
            <a:ext cx="9144000" cy="25146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1066800"/>
            <a:ext cx="3733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Diamond-like-carbon (DLC)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DLC coats tools, razors, engines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Amorphous structure improves strength (no fracture planes)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3-30 nm, mm aperture (asp. ratio 1E6)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fabricated by </a:t>
            </a:r>
            <a:r>
              <a:rPr lang="en-US" sz="1600" dirty="0" err="1">
                <a:solidFill>
                  <a:srgbClr val="000000"/>
                </a:solidFill>
              </a:rPr>
              <a:t>cathodic</a:t>
            </a:r>
            <a:r>
              <a:rPr lang="en-US" sz="1600" dirty="0">
                <a:solidFill>
                  <a:srgbClr val="000000"/>
                </a:solidFill>
              </a:rPr>
              <a:t>-arc-deposition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at LMU, Munich</a:t>
            </a:r>
          </a:p>
        </p:txBody>
      </p: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5410200" cy="1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667000"/>
            <a:ext cx="15191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 t="50933" r="58332"/>
          <a:stretch>
            <a:fillRect/>
          </a:stretch>
        </p:blipFill>
        <p:spPr bwMode="auto">
          <a:xfrm rot="5400000">
            <a:off x="7391399" y="1295401"/>
            <a:ext cx="381002" cy="3124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791200" y="990600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arc cathode generates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ions from C target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5715000" y="1219200"/>
            <a:ext cx="228600" cy="76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248400" y="1600200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collecting, focusing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duct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rot="10800000">
            <a:off x="5867400" y="175260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962400" y="1905000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biased silicon substrate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rot="10800000" flipV="1">
            <a:off x="4495800" y="1600200"/>
            <a:ext cx="609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V="1">
            <a:off x="4457700" y="2324100"/>
            <a:ext cx="4572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34000" y="3048000"/>
            <a:ext cx="26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DLC floated onto target stalk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562600" y="2819400"/>
            <a:ext cx="609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6200000" flipV="1">
            <a:off x="7848600" y="2971800"/>
            <a:ext cx="228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984708" y="30480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0000"/>
                </a:solidFill>
              </a:rPr>
              <a:t>Φ</a:t>
            </a:r>
            <a:r>
              <a:rPr lang="en-US" sz="1400" b="1" dirty="0">
                <a:solidFill>
                  <a:srgbClr val="000000"/>
                </a:solidFill>
              </a:rPr>
              <a:t> 0.5-1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76600"/>
            <a:ext cx="4495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Optical parametric amplification </a:t>
            </a:r>
            <a:r>
              <a:rPr lang="en-US" sz="2000" b="1" dirty="0" err="1">
                <a:solidFill>
                  <a:srgbClr val="000000"/>
                </a:solidFill>
              </a:rPr>
              <a:t>prepulse</a:t>
            </a:r>
            <a:r>
              <a:rPr lang="en-US" sz="2000" b="1" dirty="0">
                <a:solidFill>
                  <a:srgbClr val="000000"/>
                </a:solidFill>
              </a:rPr>
              <a:t> eliminator (OPAPE)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Peak intensity at 10</a:t>
            </a:r>
            <a:r>
              <a:rPr lang="en-US" sz="1600" baseline="30000" dirty="0">
                <a:solidFill>
                  <a:srgbClr val="000000"/>
                </a:solidFill>
              </a:rPr>
              <a:t>20 </a:t>
            </a:r>
            <a:r>
              <a:rPr lang="en-US" sz="1600" dirty="0">
                <a:solidFill>
                  <a:srgbClr val="000000"/>
                </a:solidFill>
              </a:rPr>
              <a:t> -10</a:t>
            </a:r>
            <a:r>
              <a:rPr lang="en-US" sz="1600" baseline="30000" dirty="0">
                <a:solidFill>
                  <a:srgbClr val="000000"/>
                </a:solidFill>
              </a:rPr>
              <a:t>21 </a:t>
            </a:r>
            <a:r>
              <a:rPr lang="en-US" sz="1600" dirty="0">
                <a:solidFill>
                  <a:srgbClr val="000000"/>
                </a:solidFill>
              </a:rPr>
              <a:t> W/cm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; damage at 10</a:t>
            </a:r>
            <a:r>
              <a:rPr lang="en-US" sz="1600" baseline="30000" dirty="0">
                <a:solidFill>
                  <a:srgbClr val="000000"/>
                </a:solidFill>
              </a:rPr>
              <a:t>9  </a:t>
            </a:r>
            <a:r>
              <a:rPr lang="en-US" sz="1600" dirty="0">
                <a:solidFill>
                  <a:srgbClr val="000000"/>
                </a:solidFill>
              </a:rPr>
              <a:t> W/cm</a:t>
            </a:r>
            <a:r>
              <a:rPr lang="en-US" sz="1600" baseline="30000" dirty="0">
                <a:solidFill>
                  <a:srgbClr val="000000"/>
                </a:solidFill>
              </a:rPr>
              <a:t>2 </a:t>
            </a:r>
            <a:r>
              <a:rPr lang="en-US" sz="1600" dirty="0">
                <a:solidFill>
                  <a:srgbClr val="000000"/>
                </a:solidFill>
              </a:rPr>
              <a:t> at ns time scales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Amplified spontaneous emission proportional to gain stages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Remove ASE after initial 10</a:t>
            </a:r>
            <a:r>
              <a:rPr lang="en-US" sz="1600" baseline="30000" dirty="0">
                <a:solidFill>
                  <a:srgbClr val="000000"/>
                </a:solidFill>
              </a:rPr>
              <a:t> 7 </a:t>
            </a:r>
            <a:r>
              <a:rPr lang="en-US" sz="1600" dirty="0">
                <a:solidFill>
                  <a:srgbClr val="000000"/>
                </a:solidFill>
              </a:rPr>
              <a:t> gain using idler output of saturated OPA stage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066800"/>
            <a:ext cx="3733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Diamond-like-carbon (DLC)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DLC coats tools, razors, engines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Amorphous structure improves strength (no fracture planes)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3-30 nm, mm aperture (asp. ratio 1E6)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fabricated by </a:t>
            </a:r>
            <a:r>
              <a:rPr lang="en-US" sz="1600" dirty="0" err="1">
                <a:solidFill>
                  <a:srgbClr val="000000"/>
                </a:solidFill>
              </a:rPr>
              <a:t>cathodic</a:t>
            </a:r>
            <a:r>
              <a:rPr lang="en-US" sz="1600" dirty="0">
                <a:solidFill>
                  <a:srgbClr val="000000"/>
                </a:solidFill>
              </a:rPr>
              <a:t>-arc-deposition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at LMU, Munich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23520" y="2209800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LMU, Munich</a:t>
            </a:r>
          </a:p>
        </p:txBody>
      </p:sp>
      <p:sp>
        <p:nvSpPr>
          <p:cNvPr id="26" name="Title 35"/>
          <p:cNvSpPr>
            <a:spLocks noGrp="1"/>
          </p:cNvSpPr>
          <p:nvPr>
            <p:ph type="title"/>
          </p:nvPr>
        </p:nvSpPr>
        <p:spPr>
          <a:xfrm>
            <a:off x="0" y="0"/>
            <a:ext cx="9201150" cy="838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Interactions with ultra-thin sheets of solid-density plasma require 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nano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-foil technology and temporally clean light pulses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5562600"/>
            <a:ext cx="533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Wang and </a:t>
            </a:r>
            <a:r>
              <a:rPr lang="en-US" sz="1400" dirty="0" err="1">
                <a:solidFill>
                  <a:srgbClr val="000000"/>
                </a:solidFill>
              </a:rPr>
              <a:t>B.Luther</a:t>
            </a:r>
            <a:r>
              <a:rPr lang="en-US" sz="1400" dirty="0">
                <a:solidFill>
                  <a:srgbClr val="000000"/>
                </a:solidFill>
              </a:rPr>
              <a:t>-Davies JOSA B, </a:t>
            </a:r>
            <a:r>
              <a:rPr lang="en-US" sz="1400" b="1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: 1531 (1994);  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Shah </a:t>
            </a:r>
            <a:r>
              <a:rPr lang="en-US" sz="1400" i="1" dirty="0">
                <a:solidFill>
                  <a:srgbClr val="000000"/>
                </a:solidFill>
              </a:rPr>
              <a:t>et al </a:t>
            </a:r>
            <a:r>
              <a:rPr lang="en-US" sz="1400" dirty="0">
                <a:solidFill>
                  <a:srgbClr val="000000"/>
                </a:solidFill>
              </a:rPr>
              <a:t>Opt. </a:t>
            </a:r>
            <a:r>
              <a:rPr lang="en-US" sz="1400" dirty="0" err="1">
                <a:solidFill>
                  <a:srgbClr val="000000"/>
                </a:solidFill>
              </a:rPr>
              <a:t>Lett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34</a:t>
            </a:r>
            <a:r>
              <a:rPr lang="en-US" sz="1400" dirty="0">
                <a:solidFill>
                  <a:srgbClr val="000000"/>
                </a:solidFill>
              </a:rPr>
              <a:t>: 2273 (2009);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Johnson </a:t>
            </a:r>
            <a:r>
              <a:rPr lang="en-US" sz="1400" i="1" dirty="0">
                <a:solidFill>
                  <a:srgbClr val="000000"/>
                </a:solidFill>
              </a:rPr>
              <a:t>et al. </a:t>
            </a:r>
            <a:r>
              <a:rPr lang="en-US" sz="1400" dirty="0">
                <a:solidFill>
                  <a:srgbClr val="000000"/>
                </a:solidFill>
              </a:rPr>
              <a:t>In preparation.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505200"/>
            <a:ext cx="28956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648200" y="3810000"/>
            <a:ext cx="114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poor contrast I/P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29400" y="4724400"/>
            <a:ext cx="1142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non linear crystals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29400" y="5410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 contrast idler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1400" y="4038600"/>
            <a:ext cx="1676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</a:rPr>
              <a:t>I </a:t>
            </a:r>
            <a:r>
              <a:rPr lang="en-US" sz="1600" b="1" i="1" baseline="-25000" dirty="0">
                <a:solidFill>
                  <a:srgbClr val="00B050"/>
                </a:solidFill>
              </a:rPr>
              <a:t>2</a:t>
            </a:r>
            <a:r>
              <a:rPr lang="el-GR" sz="1600" b="1" i="1" baseline="-25000" dirty="0">
                <a:solidFill>
                  <a:srgbClr val="00B050"/>
                </a:solidFill>
              </a:rPr>
              <a:t>ω</a:t>
            </a:r>
            <a:r>
              <a:rPr lang="en-US" sz="1600" b="1" i="1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(t) ~ </a:t>
            </a:r>
            <a:r>
              <a:rPr lang="en-US" sz="1600" b="1" i="1" dirty="0">
                <a:solidFill>
                  <a:srgbClr val="00B050"/>
                </a:solidFill>
              </a:rPr>
              <a:t>I</a:t>
            </a:r>
            <a:r>
              <a:rPr lang="en-US" sz="1600" b="1" i="1" baseline="-25000" dirty="0">
                <a:solidFill>
                  <a:srgbClr val="00B050"/>
                </a:solidFill>
              </a:rPr>
              <a:t>1</a:t>
            </a:r>
            <a:r>
              <a:rPr lang="el-GR" sz="1600" b="1" i="1" baseline="-25000" dirty="0">
                <a:solidFill>
                  <a:srgbClr val="00B050"/>
                </a:solidFill>
              </a:rPr>
              <a:t>ω</a:t>
            </a:r>
            <a:r>
              <a:rPr lang="en-US" sz="1600" b="1" dirty="0">
                <a:solidFill>
                  <a:srgbClr val="00B050"/>
                </a:solidFill>
              </a:rPr>
              <a:t>(t)</a:t>
            </a:r>
            <a:r>
              <a:rPr lang="en-US" sz="1600" b="1" baseline="30000" dirty="0">
                <a:solidFill>
                  <a:srgbClr val="00B050"/>
                </a:solidFill>
              </a:rPr>
              <a:t> 2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endParaRPr lang="en-US" sz="1600" b="1" i="1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05600" y="5943600"/>
            <a:ext cx="1676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~ </a:t>
            </a:r>
            <a:r>
              <a:rPr lang="en-US" sz="1600" b="1" i="1" dirty="0">
                <a:solidFill>
                  <a:srgbClr val="FF0000"/>
                </a:solidFill>
              </a:rPr>
              <a:t>I</a:t>
            </a:r>
            <a:r>
              <a:rPr lang="en-US" sz="1600" b="1" i="1" baseline="-25000" dirty="0">
                <a:solidFill>
                  <a:srgbClr val="FF0000"/>
                </a:solidFill>
              </a:rPr>
              <a:t>1</a:t>
            </a:r>
            <a:r>
              <a:rPr lang="el-GR" sz="1600" b="1" i="1" baseline="-25000" dirty="0">
                <a:solidFill>
                  <a:srgbClr val="FF0000"/>
                </a:solidFill>
              </a:rPr>
              <a:t>ω</a:t>
            </a:r>
            <a:r>
              <a:rPr lang="en-US" sz="1600" b="1" dirty="0">
                <a:solidFill>
                  <a:srgbClr val="FF0000"/>
                </a:solidFill>
              </a:rPr>
              <a:t>(t)</a:t>
            </a:r>
            <a:r>
              <a:rPr lang="en-US" sz="1600" b="1" baseline="30000" dirty="0">
                <a:solidFill>
                  <a:srgbClr val="FF0000"/>
                </a:solidFill>
              </a:rPr>
              <a:t> 3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0" y="3352800"/>
            <a:ext cx="9144000" cy="30480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5410200" cy="1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667000"/>
            <a:ext cx="15191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 t="50933" r="58332"/>
          <a:stretch>
            <a:fillRect/>
          </a:stretch>
        </p:blipFill>
        <p:spPr bwMode="auto">
          <a:xfrm rot="5400000">
            <a:off x="7391399" y="1295401"/>
            <a:ext cx="381002" cy="3124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791200" y="990600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arc cathode generates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ions from C target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5715000" y="1219200"/>
            <a:ext cx="228600" cy="76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248400" y="1600200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collecting, focusing 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duct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rot="10800000">
            <a:off x="5867400" y="175260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962400" y="1905000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biased silicon substrate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rot="10800000" flipV="1">
            <a:off x="4495800" y="1600200"/>
            <a:ext cx="609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V="1">
            <a:off x="4457700" y="2324100"/>
            <a:ext cx="4572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34000" y="3048000"/>
            <a:ext cx="26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DLC floated onto target stalk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562600" y="2819400"/>
            <a:ext cx="609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6200000" flipV="1">
            <a:off x="7848600" y="2971800"/>
            <a:ext cx="2286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984708" y="30480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0000"/>
                </a:solidFill>
              </a:rPr>
              <a:t>Φ</a:t>
            </a:r>
            <a:r>
              <a:rPr lang="en-US" sz="1400" b="1" dirty="0">
                <a:solidFill>
                  <a:srgbClr val="000000"/>
                </a:solidFill>
              </a:rPr>
              <a:t> 0.5-1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76600"/>
            <a:ext cx="4495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Optical parametric amplification </a:t>
            </a:r>
            <a:r>
              <a:rPr lang="en-US" sz="2000" b="1" dirty="0" err="1">
                <a:solidFill>
                  <a:srgbClr val="000000"/>
                </a:solidFill>
              </a:rPr>
              <a:t>prepulse</a:t>
            </a:r>
            <a:r>
              <a:rPr lang="en-US" sz="2000" b="1" dirty="0">
                <a:solidFill>
                  <a:srgbClr val="000000"/>
                </a:solidFill>
              </a:rPr>
              <a:t> eliminator (OPAPE)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Peak intensity at 10</a:t>
            </a:r>
            <a:r>
              <a:rPr lang="en-US" sz="1600" baseline="30000" dirty="0">
                <a:solidFill>
                  <a:srgbClr val="000000"/>
                </a:solidFill>
              </a:rPr>
              <a:t>20 </a:t>
            </a:r>
            <a:r>
              <a:rPr lang="en-US" sz="1600" dirty="0">
                <a:solidFill>
                  <a:srgbClr val="000000"/>
                </a:solidFill>
              </a:rPr>
              <a:t> -10</a:t>
            </a:r>
            <a:r>
              <a:rPr lang="en-US" sz="1600" baseline="30000" dirty="0">
                <a:solidFill>
                  <a:srgbClr val="000000"/>
                </a:solidFill>
              </a:rPr>
              <a:t>21 </a:t>
            </a:r>
            <a:r>
              <a:rPr lang="en-US" sz="1600" dirty="0">
                <a:solidFill>
                  <a:srgbClr val="000000"/>
                </a:solidFill>
              </a:rPr>
              <a:t> W/cm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; damage at 10</a:t>
            </a:r>
            <a:r>
              <a:rPr lang="en-US" sz="1600" baseline="30000" dirty="0">
                <a:solidFill>
                  <a:srgbClr val="000000"/>
                </a:solidFill>
              </a:rPr>
              <a:t>9  </a:t>
            </a:r>
            <a:r>
              <a:rPr lang="en-US" sz="1600" dirty="0">
                <a:solidFill>
                  <a:srgbClr val="000000"/>
                </a:solidFill>
              </a:rPr>
              <a:t> W/cm</a:t>
            </a:r>
            <a:r>
              <a:rPr lang="en-US" sz="1600" baseline="30000" dirty="0">
                <a:solidFill>
                  <a:srgbClr val="000000"/>
                </a:solidFill>
              </a:rPr>
              <a:t>2 </a:t>
            </a:r>
            <a:r>
              <a:rPr lang="en-US" sz="1600" dirty="0">
                <a:solidFill>
                  <a:srgbClr val="000000"/>
                </a:solidFill>
              </a:rPr>
              <a:t> at ns time scales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Amplified spontaneous emission proportional to gain stages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Remove ASE after initial 10</a:t>
            </a:r>
            <a:r>
              <a:rPr lang="en-US" sz="1600" baseline="30000" dirty="0">
                <a:solidFill>
                  <a:srgbClr val="000000"/>
                </a:solidFill>
              </a:rPr>
              <a:t> 7 </a:t>
            </a:r>
            <a:r>
              <a:rPr lang="en-US" sz="1600" dirty="0">
                <a:solidFill>
                  <a:srgbClr val="000000"/>
                </a:solidFill>
              </a:rPr>
              <a:t> gain using idler output of saturated OPA stage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066800"/>
            <a:ext cx="3733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Diamond-like-carbon (DLC)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DLC coats tools, razors, engines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Amorphous structure improves strength (no fracture planes)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3-30 nm, mm aperture (asp. ratio 1E6)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fabricated by </a:t>
            </a:r>
            <a:r>
              <a:rPr lang="en-US" sz="1600" dirty="0" err="1">
                <a:solidFill>
                  <a:srgbClr val="000000"/>
                </a:solidFill>
              </a:rPr>
              <a:t>cathodic</a:t>
            </a:r>
            <a:r>
              <a:rPr lang="en-US" sz="1600" dirty="0">
                <a:solidFill>
                  <a:srgbClr val="000000"/>
                </a:solidFill>
              </a:rPr>
              <a:t>-arc-deposition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at LMU, Munich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23520" y="2209800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LMU, Munich</a:t>
            </a:r>
          </a:p>
        </p:txBody>
      </p:sp>
      <p:sp>
        <p:nvSpPr>
          <p:cNvPr id="26" name="Title 35"/>
          <p:cNvSpPr>
            <a:spLocks noGrp="1"/>
          </p:cNvSpPr>
          <p:nvPr>
            <p:ph type="title"/>
          </p:nvPr>
        </p:nvSpPr>
        <p:spPr>
          <a:xfrm>
            <a:off x="0" y="0"/>
            <a:ext cx="9201150" cy="838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effectLst/>
              </a:rPr>
              <a:t>Interactions with ultra-thin sheets of solid-density plasma require </a:t>
            </a:r>
            <a:r>
              <a:rPr lang="en-US" sz="2400" dirty="0" err="1" smtClean="0">
                <a:solidFill>
                  <a:schemeClr val="accent2"/>
                </a:solidFill>
                <a:effectLst/>
              </a:rPr>
              <a:t>nano</a:t>
            </a:r>
            <a:r>
              <a:rPr lang="en-US" sz="2400" dirty="0" smtClean="0">
                <a:solidFill>
                  <a:schemeClr val="accent2"/>
                </a:solidFill>
                <a:effectLst/>
              </a:rPr>
              <a:t>-foil technology and temporally clean light pulses</a:t>
            </a:r>
            <a:endParaRPr lang="en-US" sz="2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5562600"/>
            <a:ext cx="533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Wang and </a:t>
            </a:r>
            <a:r>
              <a:rPr lang="en-US" sz="1400" dirty="0" err="1">
                <a:solidFill>
                  <a:srgbClr val="000000"/>
                </a:solidFill>
              </a:rPr>
              <a:t>B.Luther</a:t>
            </a:r>
            <a:r>
              <a:rPr lang="en-US" sz="1400" dirty="0">
                <a:solidFill>
                  <a:srgbClr val="000000"/>
                </a:solidFill>
              </a:rPr>
              <a:t>-Davies JOSA B, </a:t>
            </a:r>
            <a:r>
              <a:rPr lang="en-US" sz="1400" b="1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: 1531 (1994);  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Shah </a:t>
            </a:r>
            <a:r>
              <a:rPr lang="en-US" sz="1400" i="1" dirty="0">
                <a:solidFill>
                  <a:srgbClr val="000000"/>
                </a:solidFill>
              </a:rPr>
              <a:t>et al </a:t>
            </a:r>
            <a:r>
              <a:rPr lang="en-US" sz="1400" dirty="0">
                <a:solidFill>
                  <a:srgbClr val="000000"/>
                </a:solidFill>
              </a:rPr>
              <a:t>Opt. </a:t>
            </a:r>
            <a:r>
              <a:rPr lang="en-US" sz="1400" dirty="0" err="1">
                <a:solidFill>
                  <a:srgbClr val="000000"/>
                </a:solidFill>
              </a:rPr>
              <a:t>Lett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34</a:t>
            </a:r>
            <a:r>
              <a:rPr lang="en-US" sz="1400" dirty="0">
                <a:solidFill>
                  <a:srgbClr val="000000"/>
                </a:solidFill>
              </a:rPr>
              <a:t>: 2273 (2009);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Johnson </a:t>
            </a:r>
            <a:r>
              <a:rPr lang="en-US" sz="1400" i="1" dirty="0">
                <a:solidFill>
                  <a:srgbClr val="000000"/>
                </a:solidFill>
              </a:rPr>
              <a:t>et al. </a:t>
            </a:r>
            <a:r>
              <a:rPr lang="en-US" sz="1400" dirty="0">
                <a:solidFill>
                  <a:srgbClr val="000000"/>
                </a:solidFill>
              </a:rPr>
              <a:t>In preparation.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00600" y="3810000"/>
            <a:ext cx="4090784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After stretching and compressing: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better than 10</a:t>
            </a:r>
            <a:r>
              <a:rPr lang="en-US" baseline="30000" dirty="0">
                <a:solidFill>
                  <a:srgbClr val="FF0000"/>
                </a:solidFill>
              </a:rPr>
              <a:t> -11 </a:t>
            </a:r>
            <a:r>
              <a:rPr lang="en-US" dirty="0">
                <a:solidFill>
                  <a:srgbClr val="FF0000"/>
                </a:solidFill>
              </a:rPr>
              <a:t> at ns timescales based on damage studies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-9 </a:t>
            </a:r>
            <a:r>
              <a:rPr lang="en-US" dirty="0">
                <a:solidFill>
                  <a:srgbClr val="FF0000"/>
                </a:solidFill>
              </a:rPr>
              <a:t> at 100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r>
              <a:rPr lang="en-US" dirty="0">
                <a:solidFill>
                  <a:srgbClr val="FF0000"/>
                </a:solidFill>
              </a:rPr>
              <a:t> ; 10</a:t>
            </a:r>
            <a:r>
              <a:rPr lang="en-US" baseline="30000" dirty="0">
                <a:solidFill>
                  <a:srgbClr val="FF0000"/>
                </a:solidFill>
              </a:rPr>
              <a:t> -7 </a:t>
            </a:r>
            <a:r>
              <a:rPr lang="en-US" dirty="0">
                <a:solidFill>
                  <a:srgbClr val="FF0000"/>
                </a:solidFill>
              </a:rPr>
              <a:t> at 10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Now 10</a:t>
            </a:r>
            <a:r>
              <a:rPr lang="en-US" baseline="30000" dirty="0">
                <a:solidFill>
                  <a:srgbClr val="FF0000"/>
                </a:solidFill>
              </a:rPr>
              <a:t>-9 </a:t>
            </a:r>
            <a:r>
              <a:rPr lang="en-US" dirty="0">
                <a:solidFill>
                  <a:srgbClr val="FF0000"/>
                </a:solidFill>
              </a:rPr>
              <a:t> at 50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(from scanning measurements with low energy)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3352800"/>
            <a:ext cx="9144000" cy="30480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el 8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pPr eaLnBrk="1" hangingPunct="1"/>
            <a:r>
              <a:rPr lang="de-DE" sz="2400" dirty="0" smtClean="0">
                <a:effectLst/>
              </a:rPr>
              <a:t>Setup for autocorrelation and spectral measurement of transmitted pulse</a:t>
            </a:r>
          </a:p>
        </p:txBody>
      </p:sp>
      <p:pic>
        <p:nvPicPr>
          <p:cNvPr id="64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92" y="1395509"/>
            <a:ext cx="4479065" cy="45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572000" y="1447800"/>
            <a:ext cx="426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baseline="-25000" dirty="0" err="1">
                <a:solidFill>
                  <a:srgbClr val="000000"/>
                </a:solidFill>
              </a:rPr>
              <a:t>pk</a:t>
            </a:r>
            <a:r>
              <a:rPr lang="en-US" b="1" dirty="0">
                <a:solidFill>
                  <a:srgbClr val="000000"/>
                </a:solidFill>
              </a:rPr>
              <a:t> ~5 x10</a:t>
            </a:r>
            <a:r>
              <a:rPr lang="en-US" b="1" baseline="30000" dirty="0">
                <a:solidFill>
                  <a:srgbClr val="000000"/>
                </a:solidFill>
              </a:rPr>
              <a:t> 20 </a:t>
            </a:r>
            <a:r>
              <a:rPr lang="en-US" b="1" dirty="0">
                <a:solidFill>
                  <a:srgbClr val="000000"/>
                </a:solidFill>
              </a:rPr>
              <a:t> W/cm</a:t>
            </a:r>
            <a:r>
              <a:rPr lang="en-US" b="1" baseline="30000" dirty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 (</a:t>
            </a:r>
            <a:r>
              <a:rPr lang="el-GR" b="1" dirty="0">
                <a:solidFill>
                  <a:srgbClr val="000000"/>
                </a:solidFill>
              </a:rPr>
              <a:t>Φ</a:t>
            </a:r>
            <a:r>
              <a:rPr lang="en-US" b="1" baseline="-25000" dirty="0">
                <a:solidFill>
                  <a:srgbClr val="000000"/>
                </a:solidFill>
              </a:rPr>
              <a:t>FWHM</a:t>
            </a:r>
            <a:r>
              <a:rPr lang="en-US" b="1" dirty="0">
                <a:solidFill>
                  <a:srgbClr val="000000"/>
                </a:solidFill>
              </a:rPr>
              <a:t> =7 </a:t>
            </a:r>
            <a:r>
              <a:rPr lang="el-GR" b="1" dirty="0">
                <a:solidFill>
                  <a:srgbClr val="000000"/>
                </a:solidFill>
              </a:rPr>
              <a:t>μ</a:t>
            </a:r>
            <a:r>
              <a:rPr lang="en-US" b="1" dirty="0">
                <a:solidFill>
                  <a:srgbClr val="000000"/>
                </a:solidFill>
              </a:rPr>
              <a:t>m; 500 </a:t>
            </a:r>
            <a:r>
              <a:rPr lang="en-US" b="1" dirty="0" err="1">
                <a:solidFill>
                  <a:srgbClr val="000000"/>
                </a:solidFill>
              </a:rPr>
              <a:t>fs</a:t>
            </a:r>
            <a:r>
              <a:rPr lang="en-US" b="1" dirty="0">
                <a:solidFill>
                  <a:srgbClr val="000000"/>
                </a:solidFill>
              </a:rPr>
              <a:t>; 80 J on target with 10% in central 1 µm) ; </a:t>
            </a:r>
            <a:r>
              <a:rPr lang="el-GR" b="1" dirty="0">
                <a:solidFill>
                  <a:srgbClr val="000000"/>
                </a:solidFill>
              </a:rPr>
              <a:t>γ</a:t>
            </a:r>
            <a:r>
              <a:rPr lang="en-US" b="1" baseline="-25000" dirty="0">
                <a:solidFill>
                  <a:srgbClr val="000000"/>
                </a:solidFill>
              </a:rPr>
              <a:t>fluid</a:t>
            </a:r>
            <a:r>
              <a:rPr lang="en-US" b="1" dirty="0">
                <a:solidFill>
                  <a:srgbClr val="000000"/>
                </a:solidFill>
              </a:rPr>
              <a:t> ~ 20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Glass reflectors attenuate intensity to avoid non-linear effects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Beam collimated but not imaged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Autocorrelator</a:t>
            </a:r>
            <a:r>
              <a:rPr lang="en-US" b="1" dirty="0">
                <a:solidFill>
                  <a:srgbClr val="000000"/>
                </a:solidFill>
              </a:rPr>
              <a:t> aligned in front end and then single shot capable using apertures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Separate </a:t>
            </a:r>
            <a:r>
              <a:rPr lang="en-US" b="1" dirty="0" err="1">
                <a:solidFill>
                  <a:srgbClr val="000000"/>
                </a:solidFill>
              </a:rPr>
              <a:t>autocorrelator</a:t>
            </a:r>
            <a:r>
              <a:rPr lang="en-US" b="1" dirty="0">
                <a:solidFill>
                  <a:srgbClr val="000000"/>
                </a:solidFill>
              </a:rPr>
              <a:t> measures incident pulse</a:t>
            </a:r>
          </a:p>
        </p:txBody>
      </p:sp>
    </p:spTree>
    <p:extLst>
      <p:ext uri="{BB962C8B-B14F-4D97-AF65-F5344CB8AC3E}">
        <p14:creationId xmlns:p14="http://schemas.microsoft.com/office/powerpoint/2010/main" val="206904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fimeeting\autocorrelation\analysis\expautocorrelation\images\shortenedpulses\forfigure\21319c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38" y="1274219"/>
            <a:ext cx="15621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fimeeting\autocorrelation\analysis\expautocorrelation\images\shortenedpulses\forfigure\21321c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38" y="2705100"/>
            <a:ext cx="15621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fimeeting\autocorrelation\analysis\expautocorrelation\images\shortenedpulses\forfigure\21327c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38" y="4114800"/>
            <a:ext cx="15621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008779"/>
              </p:ext>
            </p:extLst>
          </p:nvPr>
        </p:nvGraphicFramePr>
        <p:xfrm>
          <a:off x="4183037" y="647592"/>
          <a:ext cx="4275163" cy="3567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Graph" r:id="rId7" imgW="864360" imgH="720360" progId="Origin50.Graph">
                  <p:embed/>
                </p:oleObj>
              </mc:Choice>
              <mc:Fallback>
                <p:oleObj name="Graph" r:id="rId7" imgW="864360" imgH="7203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37" y="647592"/>
                        <a:ext cx="4275163" cy="3567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27932" y="12742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5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27932" y="28194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17 nm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7931" y="411849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 nm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143000" y="5372100"/>
            <a:ext cx="1828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829670" y="5410200"/>
            <a:ext cx="60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GreekC"/>
                <a:cs typeface="GreekC"/>
              </a:rPr>
              <a:t>t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887924" y="2996952"/>
            <a:ext cx="828092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939955" y="2630269"/>
            <a:ext cx="226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Vertically averaged</a:t>
            </a:r>
          </a:p>
          <a:p>
            <a:r>
              <a:rPr lang="en-US" dirty="0">
                <a:solidFill>
                  <a:srgbClr val="000000"/>
                </a:solidFill>
              </a:rPr>
              <a:t>lineouts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79610"/>
              </p:ext>
            </p:extLst>
          </p:nvPr>
        </p:nvGraphicFramePr>
        <p:xfrm>
          <a:off x="3124200" y="4800600"/>
          <a:ext cx="5715000" cy="152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408"/>
                <a:gridCol w="1811092"/>
                <a:gridCol w="1028700"/>
                <a:gridCol w="1828800"/>
              </a:tblGrid>
              <a:tr h="2962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I/P duration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O/P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Rel.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change (%)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2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534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534±9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100±2 %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333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17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531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409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77 %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0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522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356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fs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68 %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itel 8"/>
          <p:cNvSpPr txBox="1">
            <a:spLocks/>
          </p:cNvSpPr>
          <p:nvPr/>
        </p:nvSpPr>
        <p:spPr bwMode="auto">
          <a:xfrm>
            <a:off x="0" y="8313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D2D8A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D2D8A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D2D8A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D2D8A"/>
                </a:solidFill>
                <a:latin typeface="Arial" pitchFamily="34" charset="0"/>
              </a:defRPr>
            </a:lvl5pPr>
            <a:lvl6pPr marL="456631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913264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1369896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1826526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 dirty="0" smtClean="0">
                <a:effectLst/>
              </a:rPr>
              <a:t>Autocorrelations show pulse shortening of transmitted pulse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4343400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Assuming Gaussian shape….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492896"/>
            <a:ext cx="1259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~4% efficiency in IR within 1” collection aperture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863588" y="3212976"/>
            <a:ext cx="396044" cy="360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0283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2119</Words>
  <Application>Microsoft Office PowerPoint</Application>
  <PresentationFormat>On-screen Show (4:3)</PresentationFormat>
  <Paragraphs>348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GreekC</vt:lpstr>
      <vt:lpstr>Calibri</vt:lpstr>
      <vt:lpstr>Arial Narrow</vt:lpstr>
      <vt:lpstr>Times New Roman</vt:lpstr>
      <vt:lpstr>Times</vt:lpstr>
      <vt:lpstr>1_Blank Presentation</vt:lpstr>
      <vt:lpstr>2_Blank Presentation</vt:lpstr>
      <vt:lpstr>3_Blank Presentation</vt:lpstr>
      <vt:lpstr>CorelDRAW</vt:lpstr>
      <vt:lpstr>Graph</vt:lpstr>
      <vt:lpstr>Equation</vt:lpstr>
      <vt:lpstr>PowerPoint Presentation</vt:lpstr>
      <vt:lpstr>Relativistic optics: plasmas shorten and shape ultra-intense fs pulses </vt:lpstr>
      <vt:lpstr>Relativistic optics: plasmas shorten and shape ultra-intense fs pulses </vt:lpstr>
      <vt:lpstr>Relativistic transparency could play key role in development of laser-based particle and radiation sources</vt:lpstr>
      <vt:lpstr>Interactions with ultra-thin sheets of solid-density plasma require nano-foil technology and temporally clean light pulses</vt:lpstr>
      <vt:lpstr>Interactions with ultra-thin sheets of solid-density plasma require nano-foil technology and temporally clean light pulses</vt:lpstr>
      <vt:lpstr>Interactions with ultra-thin sheets of solid-density plasma require nano-foil technology and temporally clean light pulses</vt:lpstr>
      <vt:lpstr>Setup for autocorrelation and spectral measurement of transmitted pulse</vt:lpstr>
      <vt:lpstr>PowerPoint Presentation</vt:lpstr>
      <vt:lpstr>Spectra show non-transform-limited broadening, predominantly blue</vt:lpstr>
      <vt:lpstr>1D-PIC of transmission thru foils shows pulse shortening &amp; spectral broadening with blue shift</vt:lpstr>
      <vt:lpstr>PIC shows blue-shift develops from light-speed target expansion</vt:lpstr>
      <vt:lpstr>PIC shows blue-shift develops from light-speed target expansion</vt:lpstr>
      <vt:lpstr>PIC shows blue-shift develops from light-speed target expansion</vt:lpstr>
      <vt:lpstr>PIC shows blue-shift develops from light-speed target expansion</vt:lpstr>
      <vt:lpstr>PowerPoint Presentation</vt:lpstr>
      <vt:lpstr>PowerPoint Presentation</vt:lpstr>
      <vt:lpstr>Diffraction Can Blur Sharp Rise and Distort Shape</vt:lpstr>
      <vt:lpstr>Loss of Rise Time due to Diffraction</vt:lpstr>
      <vt:lpstr>Pulse distortion due to diffraction when chirp included</vt:lpstr>
      <vt:lpstr>Summary: Optical signatures of relativistic transparency in nm foils using high-contrast Trident Laser</vt:lpstr>
      <vt:lpstr>Extra slides</vt:lpstr>
      <vt:lpstr>1D-PIC of transmission thru 30 nm and 50 nm foils shows pulse shortening &amp; spectral broadening with blue shift</vt:lpstr>
      <vt:lpstr>Underdense target leaves intensity envelope unchanged and generates red and blue colors from self-phase-modulation  </vt:lpstr>
      <vt:lpstr>Additional slide</vt:lpstr>
    </vt:vector>
  </TitlesOfParts>
  <Company>LANL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221589</dc:creator>
  <cp:lastModifiedBy>user</cp:lastModifiedBy>
  <cp:revision>19</cp:revision>
  <dcterms:created xsi:type="dcterms:W3CDTF">2010-09-24T22:11:25Z</dcterms:created>
  <dcterms:modified xsi:type="dcterms:W3CDTF">2010-09-30T01:38:56Z</dcterms:modified>
</cp:coreProperties>
</file>