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0" r:id="rId2"/>
    <p:sldId id="311" r:id="rId3"/>
    <p:sldId id="312" r:id="rId4"/>
    <p:sldId id="314" r:id="rId5"/>
    <p:sldId id="315" r:id="rId6"/>
    <p:sldId id="286" r:id="rId7"/>
    <p:sldId id="309" r:id="rId8"/>
    <p:sldId id="260" r:id="rId9"/>
    <p:sldId id="298" r:id="rId10"/>
    <p:sldId id="287" r:id="rId11"/>
    <p:sldId id="301" r:id="rId12"/>
    <p:sldId id="290" r:id="rId13"/>
    <p:sldId id="291" r:id="rId14"/>
    <p:sldId id="292" r:id="rId15"/>
    <p:sldId id="302" r:id="rId16"/>
    <p:sldId id="303" r:id="rId17"/>
    <p:sldId id="295" r:id="rId18"/>
    <p:sldId id="307" r:id="rId19"/>
    <p:sldId id="276" r:id="rId20"/>
    <p:sldId id="313" r:id="rId21"/>
    <p:sldId id="316" r:id="rId22"/>
  </p:sldIdLst>
  <p:sldSz cx="9144000" cy="6858000" type="screen4x3"/>
  <p:notesSz cx="6642100" cy="9779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FF00"/>
    <a:srgbClr val="663300"/>
    <a:srgbClr val="009900"/>
    <a:srgbClr val="FF0000"/>
    <a:srgbClr val="CCFFFF"/>
    <a:srgbClr val="FF9933"/>
    <a:srgbClr val="FF6600"/>
    <a:srgbClr val="C5C5C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테마 스타일 2 - 강조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4660" autoAdjust="0"/>
  </p:normalViewPr>
  <p:slideViewPr>
    <p:cSldViewPr>
      <p:cViewPr varScale="1">
        <p:scale>
          <a:sx n="78" d="100"/>
          <a:sy n="78" d="100"/>
        </p:scale>
        <p:origin x="-11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8" y="-90"/>
      </p:cViewPr>
      <p:guideLst>
        <p:guide orient="horz" pos="3080"/>
        <p:guide pos="209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7722" cy="48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6" tIns="45263" rIns="90526" bIns="4526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812" y="0"/>
            <a:ext cx="2877722" cy="48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6" tIns="45263" rIns="90526" bIns="4526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7609"/>
            <a:ext cx="2877722" cy="48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6" tIns="45263" rIns="90526" bIns="4526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812" y="9287609"/>
            <a:ext cx="2877722" cy="48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6" tIns="45263" rIns="90526" bIns="452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46BDD7-7929-42BF-B78B-6344B04643D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7722" cy="48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6" tIns="45263" rIns="90526" bIns="4526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2812" y="0"/>
            <a:ext cx="2877722" cy="48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6" tIns="45263" rIns="90526" bIns="4526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6300" y="733425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4210" y="4644592"/>
            <a:ext cx="5313680" cy="440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6" tIns="45263" rIns="90526" bIns="452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7609"/>
            <a:ext cx="2877722" cy="48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6" tIns="45263" rIns="90526" bIns="4526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812" y="9287609"/>
            <a:ext cx="2877722" cy="48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6" tIns="45263" rIns="90526" bIns="452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2FEF66-E581-4861-AFC1-02B1D9F9254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A3C9C-A67E-46E9-AABB-97EE3F65C2B2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dirty="0" smtClean="0"/>
              <a:t>What a long title!</a:t>
            </a:r>
            <a:r>
              <a:rPr lang="en-US" altLang="ko-KR" baseline="0" dirty="0" smtClean="0"/>
              <a:t> Simply speaking, we want amplify an x-ray pulse with good properties. Can the amplification in x-ray region be as successful as that in optical region? </a:t>
            </a:r>
            <a:r>
              <a:rPr lang="en-US" altLang="ko-KR" baseline="0" dirty="0" err="1" smtClean="0"/>
              <a:t>OrCan</a:t>
            </a:r>
            <a:r>
              <a:rPr lang="en-US" altLang="ko-KR" baseline="0" dirty="0" smtClean="0"/>
              <a:t> we proceed in the way we have done in optical region</a:t>
            </a:r>
            <a:endParaRPr lang="ko-KR" altLang="ko-K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FEF66-E581-4861-AFC1-02B1D9F9254E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735FE-972B-4A80-9771-AA2F1AFE379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7F4A9-3328-4E02-B4CE-DF94AA8B9CF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9588" y="908050"/>
            <a:ext cx="2033587" cy="52181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55650" y="908050"/>
            <a:ext cx="5951538" cy="52181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B5883-E5B6-4BE1-8E90-78C9CFF839E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E27E-C24E-4F01-87B5-332071D9467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EAB18-EA0E-4929-A990-9A4968F1F2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71550" y="1773238"/>
            <a:ext cx="3884613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08563" y="1773238"/>
            <a:ext cx="3884612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DD71A-C952-4940-B283-B7B9B0D8D6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B0699-1FC3-499E-85B8-AB9599B3FA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8BEAB-8ED7-4480-958A-AD8B8D04CCC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245EC-B7A2-400D-995F-1CE757A8C16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81287-7B14-4517-8541-3402A7A1DE7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9B1D8-916F-4ECD-87F7-A5AC8B205B2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1" y="0"/>
            <a:ext cx="9144000" cy="554038"/>
          </a:xfrm>
          <a:prstGeom prst="rect">
            <a:avLst/>
          </a:prstGeom>
          <a:solidFill>
            <a:srgbClr val="C5C5C5">
              <a:alpha val="6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pPr algn="ctr">
              <a:defRPr/>
            </a:pPr>
            <a:endParaRPr lang="ko-KR" altLang="ko-KR"/>
          </a:p>
        </p:txBody>
      </p:sp>
      <p:sp>
        <p:nvSpPr>
          <p:cNvPr id="1127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908050"/>
            <a:ext cx="813752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127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73238"/>
            <a:ext cx="79216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27550" y="6429375"/>
            <a:ext cx="5492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772D683-4F40-47A7-951B-7F751CD988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1274" name="Picture 28" descr="apri-logo-for-pp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7060" y="48128"/>
            <a:ext cx="19288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SzPct val="120000"/>
        <a:buBlip>
          <a:blip r:embed="rId14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Blip>
          <a:blip r:embed="rId15"/>
        </a:buBlip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Blip>
          <a:blip r:embed="rId16"/>
        </a:buBlip>
        <a:defRPr kumimoji="1"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Blip>
          <a:blip r:embed="rId17"/>
        </a:buBlip>
        <a:defRPr kumimoji="1"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66816" y="3929066"/>
            <a:ext cx="8001056" cy="11271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ko-KR" sz="1800" b="1" u="sng" dirty="0" err="1" smtClean="0">
                <a:latin typeface="맑은 고딕" pitchFamily="50" charset="-127"/>
                <a:ea typeface="맑은 고딕" pitchFamily="50" charset="-127"/>
              </a:rPr>
              <a:t>Chul</a:t>
            </a:r>
            <a:r>
              <a:rPr lang="en-US" altLang="ko-KR" sz="1800" b="1" u="sng" dirty="0" smtClean="0">
                <a:latin typeface="맑은 고딕" pitchFamily="50" charset="-127"/>
                <a:ea typeface="맑은 고딕" pitchFamily="50" charset="-127"/>
              </a:rPr>
              <a:t> Min Kim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, Karol A. </a:t>
            </a:r>
            <a:r>
              <a:rPr lang="en-US" altLang="ko-KR" sz="1800" b="1" dirty="0" err="1" smtClean="0">
                <a:latin typeface="맑은 고딕" pitchFamily="50" charset="-127"/>
                <a:ea typeface="맑은 고딕" pitchFamily="50" charset="-127"/>
              </a:rPr>
              <a:t>Janulewicz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, and </a:t>
            </a:r>
            <a:r>
              <a:rPr lang="en-US" altLang="ko-KR" sz="1800" b="1" dirty="0" err="1" smtClean="0">
                <a:latin typeface="맑은 고딕" pitchFamily="50" charset="-127"/>
                <a:ea typeface="맑은 고딕" pitchFamily="50" charset="-127"/>
              </a:rPr>
              <a:t>Jongmin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 Lee</a:t>
            </a:r>
          </a:p>
        </p:txBody>
      </p:sp>
      <p:sp>
        <p:nvSpPr>
          <p:cNvPr id="12291" name="Rectangle 10"/>
          <p:cNvSpPr>
            <a:spLocks noGrp="1" noChangeArrowheads="1"/>
          </p:cNvSpPr>
          <p:nvPr>
            <p:ph type="ctrTitle" idx="4294967295"/>
          </p:nvPr>
        </p:nvSpPr>
        <p:spPr>
          <a:xfrm>
            <a:off x="378114" y="1357298"/>
            <a:ext cx="8392446" cy="1470025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ko-KR" sz="3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Coherent Amplification of </a:t>
            </a:r>
            <a:r>
              <a:rPr lang="en-US" altLang="ko-KR" sz="3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Ultrashort</a:t>
            </a:r>
            <a:r>
              <a:rPr lang="en-US" altLang="ko-KR" sz="3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Pulses in a High-gain Medium: X-ray Lasers Seeded with High-Harmonic Pulses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080416" y="5316799"/>
            <a:ext cx="697230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  <a:spcBef>
                <a:spcPct val="20000"/>
              </a:spcBef>
              <a:buSzPct val="120000"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Advanced Photonics Research Institute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SzPct val="120000"/>
            </a:pPr>
            <a:r>
              <a:rPr lang="en-US" altLang="ko-KR" b="1" dirty="0" err="1" smtClean="0">
                <a:latin typeface="맑은 고딕" pitchFamily="50" charset="-127"/>
                <a:ea typeface="맑은 고딕" pitchFamily="50" charset="-127"/>
              </a:rPr>
              <a:t>Gwangju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Institute of Science and Technology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SzPct val="120000"/>
            </a:pP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  <a:buSzPct val="120000"/>
            </a:pP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0" y="401"/>
            <a:ext cx="6619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International Committee on Ultra Intense Lasers Conference</a:t>
            </a:r>
          </a:p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26 Sep. – 1 Oct. 2010, Watkins Glen, New York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7724" y="630002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Supported by UQBF program</a:t>
            </a:r>
            <a:endParaRPr lang="ko-KR" altLang="en-US" b="1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388534" y="571480"/>
            <a:ext cx="8143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Maxwell-Bloch equations</a:t>
            </a:r>
            <a:endParaRPr lang="ko-KR" altLang="en-US" b="1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2368579" y="3016834"/>
          <a:ext cx="6346825" cy="609600"/>
        </p:xfrm>
        <a:graphic>
          <a:graphicData uri="http://schemas.openxmlformats.org/presentationml/2006/ole">
            <p:oleObj spid="_x0000_s43018" name="Equation" r:id="rId3" imgW="3174840" imgH="304560" progId="Equation.DSMT4">
              <p:embed/>
            </p:oleObj>
          </a:graphicData>
        </a:graphic>
      </p:graphicFrame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3020" name="Object 12"/>
          <p:cNvGraphicFramePr>
            <a:graphicFrameLocks noChangeAspect="1"/>
          </p:cNvGraphicFramePr>
          <p:nvPr/>
        </p:nvGraphicFramePr>
        <p:xfrm>
          <a:off x="2319345" y="928670"/>
          <a:ext cx="4824413" cy="558800"/>
        </p:xfrm>
        <a:graphic>
          <a:graphicData uri="http://schemas.openxmlformats.org/presentationml/2006/ole">
            <p:oleObj spid="_x0000_s43020" name="Equation" r:id="rId4" imgW="2412720" imgH="279360" progId="Equation.DSMT4">
              <p:embed/>
            </p:oleObj>
          </a:graphicData>
        </a:graphic>
      </p:graphicFrame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3022" name="Object 14"/>
          <p:cNvGraphicFramePr>
            <a:graphicFrameLocks noChangeAspect="1"/>
          </p:cNvGraphicFramePr>
          <p:nvPr/>
        </p:nvGraphicFramePr>
        <p:xfrm>
          <a:off x="2357445" y="1428736"/>
          <a:ext cx="4545013" cy="558800"/>
        </p:xfrm>
        <a:graphic>
          <a:graphicData uri="http://schemas.openxmlformats.org/presentationml/2006/ole">
            <p:oleObj spid="_x0000_s43022" name="Equation" r:id="rId5" imgW="2273040" imgH="279360" progId="Equation.DSMT4">
              <p:embed/>
            </p:oleObj>
          </a:graphicData>
        </a:graphic>
      </p:graphicFrame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3024" name="Object 16"/>
          <p:cNvGraphicFramePr>
            <a:graphicFrameLocks noChangeAspect="1"/>
          </p:cNvGraphicFramePr>
          <p:nvPr/>
        </p:nvGraphicFramePr>
        <p:xfrm>
          <a:off x="2379680" y="4149080"/>
          <a:ext cx="4621212" cy="558800"/>
        </p:xfrm>
        <a:graphic>
          <a:graphicData uri="http://schemas.openxmlformats.org/presentationml/2006/ole">
            <p:oleObj spid="_x0000_s43024" name="Equation" r:id="rId6" imgW="2311200" imgH="279360" progId="Equation.DSMT4">
              <p:embed/>
            </p:oleObj>
          </a:graphicData>
        </a:graphic>
      </p:graphicFrame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" name="Object 17"/>
          <p:cNvGraphicFramePr>
            <a:graphicFrameLocks noChangeAspect="1"/>
          </p:cNvGraphicFramePr>
          <p:nvPr/>
        </p:nvGraphicFramePr>
        <p:xfrm>
          <a:off x="539552" y="5805264"/>
          <a:ext cx="1357313" cy="482600"/>
        </p:xfrm>
        <a:graphic>
          <a:graphicData uri="http://schemas.openxmlformats.org/presentationml/2006/ole">
            <p:oleObj spid="_x0000_s43025" name="Equation" r:id="rId7" imgW="711000" imgH="241200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979712" y="5695615"/>
            <a:ext cx="4521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random source of spontaneous emission; succession of independent wavelets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3030" name="Object 22"/>
          <p:cNvGraphicFramePr>
            <a:graphicFrameLocks noChangeAspect="1"/>
          </p:cNvGraphicFramePr>
          <p:nvPr/>
        </p:nvGraphicFramePr>
        <p:xfrm>
          <a:off x="2375603" y="4627136"/>
          <a:ext cx="4672013" cy="558800"/>
        </p:xfrm>
        <a:graphic>
          <a:graphicData uri="http://schemas.openxmlformats.org/presentationml/2006/ole">
            <p:oleObj spid="_x0000_s43030" name="Equation" r:id="rId8" imgW="2336760" imgH="279360" progId="Equation.DSMT4">
              <p:embed/>
            </p:oleObj>
          </a:graphicData>
        </a:graphic>
      </p:graphicFrame>
      <p:graphicFrame>
        <p:nvGraphicFramePr>
          <p:cNvPr id="43032" name="Object 24"/>
          <p:cNvGraphicFramePr>
            <a:graphicFrameLocks noChangeAspect="1"/>
          </p:cNvGraphicFramePr>
          <p:nvPr/>
        </p:nvGraphicFramePr>
        <p:xfrm>
          <a:off x="2365394" y="2000240"/>
          <a:ext cx="4849812" cy="558800"/>
        </p:xfrm>
        <a:graphic>
          <a:graphicData uri="http://schemas.openxmlformats.org/presentationml/2006/ole">
            <p:oleObj spid="_x0000_s43032" name="Equation" r:id="rId9" imgW="2425680" imgH="279360" progId="Equation.DSMT4">
              <p:embed/>
            </p:oleObj>
          </a:graphicData>
        </a:graphic>
      </p:graphicFrame>
      <p:graphicFrame>
        <p:nvGraphicFramePr>
          <p:cNvPr id="43033" name="Object 25"/>
          <p:cNvGraphicFramePr>
            <a:graphicFrameLocks noChangeAspect="1"/>
          </p:cNvGraphicFramePr>
          <p:nvPr/>
        </p:nvGraphicFramePr>
        <p:xfrm>
          <a:off x="2382845" y="2530842"/>
          <a:ext cx="6219825" cy="558800"/>
        </p:xfrm>
        <a:graphic>
          <a:graphicData uri="http://schemas.openxmlformats.org/presentationml/2006/ole">
            <p:oleObj spid="_x0000_s43033" name="Equation" r:id="rId10" imgW="3111480" imgH="279360" progId="Equation.DSMT4">
              <p:embed/>
            </p:oleObj>
          </a:graphicData>
        </a:graphic>
      </p:graphicFrame>
      <p:graphicFrame>
        <p:nvGraphicFramePr>
          <p:cNvPr id="43034" name="Object 26"/>
          <p:cNvGraphicFramePr>
            <a:graphicFrameLocks noChangeAspect="1"/>
          </p:cNvGraphicFramePr>
          <p:nvPr/>
        </p:nvGraphicFramePr>
        <p:xfrm>
          <a:off x="2357422" y="3518272"/>
          <a:ext cx="4949825" cy="558800"/>
        </p:xfrm>
        <a:graphic>
          <a:graphicData uri="http://schemas.openxmlformats.org/presentationml/2006/ole">
            <p:oleObj spid="_x0000_s43034" name="Equation" r:id="rId11" imgW="2476440" imgH="27936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95536" y="1424983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Eq. for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populations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893" y="3137247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Eq. for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dipole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2607" y="4310577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Eq. for electric fields 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035" name="Object 27"/>
          <p:cNvGraphicFramePr>
            <a:graphicFrameLocks noChangeAspect="1"/>
          </p:cNvGraphicFramePr>
          <p:nvPr/>
        </p:nvGraphicFramePr>
        <p:xfrm>
          <a:off x="527360" y="5229200"/>
          <a:ext cx="763587" cy="458787"/>
        </p:xfrm>
        <a:graphic>
          <a:graphicData uri="http://schemas.openxmlformats.org/presentationml/2006/ole">
            <p:oleObj spid="_x0000_s43035" name="Equation" r:id="rId12" imgW="380880" imgH="228600" progId="Equation.DSMT4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979712" y="522920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pumping to the upper level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51672" y="6334804"/>
            <a:ext cx="40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latin typeface="Arial" pitchFamily="34" charset="0"/>
                <a:cs typeface="Arial" pitchFamily="34" charset="0"/>
              </a:rPr>
              <a:t>Larroche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et al., Phys. Rev. A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62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, 043815 (2000)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Shore, The Theory of Coherent Atomic Excitation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왼쪽 중괄호 25"/>
          <p:cNvSpPr/>
          <p:nvPr/>
        </p:nvSpPr>
        <p:spPr>
          <a:xfrm>
            <a:off x="2123728" y="1052736"/>
            <a:ext cx="144016" cy="122413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 중괄호 26"/>
          <p:cNvSpPr/>
          <p:nvPr/>
        </p:nvSpPr>
        <p:spPr>
          <a:xfrm>
            <a:off x="2123728" y="2708920"/>
            <a:ext cx="144016" cy="122413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왼쪽 중괄호 27"/>
          <p:cNvSpPr/>
          <p:nvPr/>
        </p:nvSpPr>
        <p:spPr>
          <a:xfrm>
            <a:off x="2123728" y="4293096"/>
            <a:ext cx="144016" cy="72008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1000100" y="1583754"/>
            <a:ext cx="450057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0000"/>
                </a:solidFill>
                <a:latin typeface="Arial"/>
                <a:ea typeface="굴림"/>
                <a:cs typeface="Arial" charset="0"/>
              </a:rPr>
              <a:t>From EHYBRID (laser-plasma simulation)</a:t>
            </a:r>
            <a:endParaRPr lang="ko-KR" altLang="en-US" dirty="0">
              <a:solidFill>
                <a:srgbClr val="000000"/>
              </a:solidFill>
              <a:latin typeface="Arial"/>
              <a:ea typeface="굴림"/>
              <a:cs typeface="Arial" charset="0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1357290" y="1940953"/>
          <a:ext cx="4445000" cy="482600"/>
        </p:xfrm>
        <a:graphic>
          <a:graphicData uri="http://schemas.openxmlformats.org/presentationml/2006/ole">
            <p:oleObj spid="_x0000_s112642" name="Equation" r:id="rId3" imgW="2222280" imgH="241200" progId="Equation.DSMT4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1357290" y="5292166"/>
          <a:ext cx="6578600" cy="481012"/>
        </p:xfrm>
        <a:graphic>
          <a:graphicData uri="http://schemas.openxmlformats.org/presentationml/2006/ole">
            <p:oleObj spid="_x0000_s112643" name="Equation" r:id="rId4" imgW="3288960" imgH="241200" progId="Equation.DSMT4">
              <p:embed/>
            </p:oleObj>
          </a:graphicData>
        </a:graphic>
      </p:graphicFrame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1009585" y="3726894"/>
            <a:ext cx="4786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>
                <a:solidFill>
                  <a:srgbClr val="000000"/>
                </a:solidFill>
                <a:latin typeface="Arial"/>
                <a:ea typeface="굴림"/>
                <a:cs typeface="Arial" charset="0"/>
              </a:rPr>
              <a:t>From MCDFGME (atomic calculation)</a:t>
            </a:r>
            <a:endParaRPr lang="ko-KR" altLang="en-US" dirty="0">
              <a:solidFill>
                <a:srgbClr val="000000"/>
              </a:solidFill>
              <a:latin typeface="Arial"/>
              <a:ea typeface="굴림"/>
              <a:cs typeface="Arial" charset="0"/>
            </a:endParaRP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2474890" y="2941070"/>
          <a:ext cx="228600" cy="355600"/>
        </p:xfrm>
        <a:graphic>
          <a:graphicData uri="http://schemas.openxmlformats.org/presentationml/2006/ole">
            <p:oleObj spid="_x0000_s112644" name="Equation" r:id="rId5" imgW="114120" imgH="177480" progId="Equation.DSMT4">
              <p:embed/>
            </p:oleObj>
          </a:graphicData>
        </a:graphic>
      </p:graphicFrame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1071538" y="4954040"/>
            <a:ext cx="3643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>
                <a:solidFill>
                  <a:srgbClr val="000000"/>
                </a:solidFill>
                <a:latin typeface="Arial"/>
                <a:ea typeface="굴림"/>
                <a:cs typeface="Arial" charset="0"/>
              </a:rPr>
              <a:t>From typical experimental report</a:t>
            </a:r>
            <a:endParaRPr lang="ko-KR" altLang="en-US" dirty="0">
              <a:solidFill>
                <a:srgbClr val="000000"/>
              </a:solidFill>
              <a:latin typeface="Arial"/>
              <a:ea typeface="굴림"/>
              <a:cs typeface="Arial" charset="0"/>
            </a:endParaRP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642910" y="642918"/>
            <a:ext cx="8143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00B050"/>
                </a:solidFill>
                <a:latin typeface="Arial"/>
                <a:ea typeface="굴림"/>
                <a:cs typeface="Arial" charset="0"/>
              </a:rPr>
              <a:t>Parameters</a:t>
            </a:r>
            <a:endParaRPr lang="ko-KR" altLang="en-US" b="1" dirty="0">
              <a:solidFill>
                <a:srgbClr val="00B050"/>
              </a:solidFill>
              <a:latin typeface="Arial"/>
              <a:ea typeface="굴림"/>
              <a:cs typeface="Arial" charset="0"/>
            </a:endParaRP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1369970" y="2785500"/>
          <a:ext cx="2336800" cy="482600"/>
        </p:xfrm>
        <a:graphic>
          <a:graphicData uri="http://schemas.openxmlformats.org/presentationml/2006/ole">
            <p:oleObj spid="_x0000_s112645" name="Equation" r:id="rId6" imgW="1168200" imgH="241200" progId="Equation.DSMT4">
              <p:embed/>
            </p:oleObj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/>
        </p:nvGraphicFramePr>
        <p:xfrm>
          <a:off x="1444647" y="4485715"/>
          <a:ext cx="1774825" cy="457200"/>
        </p:xfrm>
        <a:graphic>
          <a:graphicData uri="http://schemas.openxmlformats.org/presentationml/2006/ole">
            <p:oleObj spid="_x0000_s112646" name="Equation" r:id="rId7" imgW="888840" imgH="228600" progId="Equation.DSMT4">
              <p:embed/>
            </p:oleObj>
          </a:graphicData>
        </a:graphic>
      </p:graphicFrame>
      <p:graphicFrame>
        <p:nvGraphicFramePr>
          <p:cNvPr id="2054" name="Object 9"/>
          <p:cNvGraphicFramePr>
            <a:graphicFrameLocks noChangeAspect="1"/>
          </p:cNvGraphicFramePr>
          <p:nvPr/>
        </p:nvGraphicFramePr>
        <p:xfrm>
          <a:off x="1376340" y="2369578"/>
          <a:ext cx="4419600" cy="482600"/>
        </p:xfrm>
        <a:graphic>
          <a:graphicData uri="http://schemas.openxmlformats.org/presentationml/2006/ole">
            <p:oleObj spid="_x0000_s112647" name="Equation" r:id="rId8" imgW="2209680" imgH="241200" progId="Equation.DSMT4">
              <p:embed/>
            </p:oleObj>
          </a:graphicData>
        </a:graphic>
      </p:graphicFrame>
      <p:graphicFrame>
        <p:nvGraphicFramePr>
          <p:cNvPr id="72714" name="Object 10"/>
          <p:cNvGraphicFramePr>
            <a:graphicFrameLocks noChangeAspect="1"/>
          </p:cNvGraphicFramePr>
          <p:nvPr/>
        </p:nvGraphicFramePr>
        <p:xfrm>
          <a:off x="1336024" y="1083688"/>
          <a:ext cx="3606800" cy="457200"/>
        </p:xfrm>
        <a:graphic>
          <a:graphicData uri="http://schemas.openxmlformats.org/presentationml/2006/ole">
            <p:oleObj spid="_x0000_s112648" name="Equation" r:id="rId9" imgW="1803240" imgH="228600" progId="Equation.DSMT4">
              <p:embed/>
            </p:oleObj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/>
        </p:nvGraphicFramePr>
        <p:xfrm>
          <a:off x="1433522" y="4036453"/>
          <a:ext cx="4495800" cy="482600"/>
        </p:xfrm>
        <a:graphic>
          <a:graphicData uri="http://schemas.openxmlformats.org/presentationml/2006/ole">
            <p:oleObj spid="_x0000_s112649" name="Equation" r:id="rId10" imgW="2247840" imgH="241200" progId="Equation.DSMT4">
              <p:embed/>
            </p:oleObj>
          </a:graphicData>
        </a:graphic>
      </p:graphicFrame>
      <p:graphicFrame>
        <p:nvGraphicFramePr>
          <p:cNvPr id="72716" name="Object 12"/>
          <p:cNvGraphicFramePr>
            <a:graphicFrameLocks noChangeAspect="1"/>
          </p:cNvGraphicFramePr>
          <p:nvPr/>
        </p:nvGraphicFramePr>
        <p:xfrm>
          <a:off x="1369970" y="3193491"/>
          <a:ext cx="5175250" cy="508000"/>
        </p:xfrm>
        <a:graphic>
          <a:graphicData uri="http://schemas.openxmlformats.org/presentationml/2006/ole">
            <p:oleObj spid="_x0000_s112650" name="Equation" r:id="rId11" imgW="2590560" imgH="25380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19961" y="6309320"/>
            <a:ext cx="6704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Arial"/>
                <a:ea typeface="굴림"/>
                <a:cs typeface="Arial" pitchFamily="34" charset="0"/>
              </a:rPr>
              <a:t>Relaxation rates &gt; HH </a:t>
            </a:r>
            <a:r>
              <a:rPr lang="en-US" altLang="ko-KR" sz="2000" dirty="0" err="1" smtClean="0">
                <a:solidFill>
                  <a:srgbClr val="FF0000"/>
                </a:solidFill>
                <a:latin typeface="Arial"/>
                <a:ea typeface="굴림"/>
                <a:cs typeface="Arial" pitchFamily="34" charset="0"/>
              </a:rPr>
              <a:t>pulsewidth</a:t>
            </a:r>
            <a:r>
              <a:rPr lang="en-US" altLang="ko-KR" sz="2000" dirty="0" smtClean="0">
                <a:latin typeface="Arial"/>
                <a:ea typeface="굴림"/>
                <a:cs typeface="Arial" pitchFamily="34" charset="0"/>
              </a:rPr>
              <a:t>: coherent amplification</a:t>
            </a:r>
            <a:endParaRPr lang="ko-KR" altLang="en-US" sz="2000" dirty="0">
              <a:latin typeface="Arial"/>
              <a:ea typeface="굴림"/>
              <a:cs typeface="Arial" pitchFamily="34" charset="0"/>
            </a:endParaRPr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357290" y="5708670"/>
          <a:ext cx="7797800" cy="506412"/>
        </p:xfrm>
        <a:graphic>
          <a:graphicData uri="http://schemas.openxmlformats.org/presentationml/2006/ole">
            <p:oleObj spid="_x0000_s112651" name="Equation" r:id="rId12" imgW="3898800" imgH="253800" progId="Equation.DSMT4">
              <p:embed/>
            </p:oleObj>
          </a:graphicData>
        </a:graphic>
      </p:graphicFrame>
      <p:sp>
        <p:nvSpPr>
          <p:cNvPr id="17" name="모서리가 둥근 직사각형 16"/>
          <p:cNvSpPr/>
          <p:nvPr/>
        </p:nvSpPr>
        <p:spPr>
          <a:xfrm>
            <a:off x="1307256" y="3225168"/>
            <a:ext cx="2016224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2714625" y="71438"/>
            <a:ext cx="3714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400" b="1" dirty="0" smtClean="0">
                <a:latin typeface="Arial" charset="0"/>
                <a:cs typeface="Arial" charset="0"/>
              </a:rPr>
              <a:t>ASE XRL Pulse</a:t>
            </a:r>
            <a:endParaRPr lang="ko-KR" altLang="en-US" sz="2400" b="1" dirty="0"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4071" y="5385990"/>
            <a:ext cx="3971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No input harmonic pulse; pure ASE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Propagation length = 5 mm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Time-dependent gain from EHYBRID</a:t>
            </a:r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-36512" y="692696"/>
          <a:ext cx="5976664" cy="4617849"/>
        </p:xfrm>
        <a:graphic>
          <a:graphicData uri="http://schemas.openxmlformats.org/presentationml/2006/ole">
            <p:oleObj spid="_x0000_s73732" name="Graph" r:id="rId3" imgW="4023360" imgH="3108960" progId="Origin50.Graph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6096" y="5397600"/>
            <a:ext cx="349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Larotonda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et al., Opt.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Lett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31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3043 (2006)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6564" y="1235582"/>
            <a:ext cx="3515916" cy="384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544616" y="908720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cf. Experimental Measurement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2708920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FWHM = 5 </a:t>
            </a:r>
            <a:r>
              <a:rPr lang="en-US" altLang="ko-K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ps</a:t>
            </a:r>
            <a:endParaRPr lang="ko-KR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84" y="642918"/>
            <a:ext cx="7620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0224" y="6049929"/>
            <a:ext cx="235745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Input harmonic pulse</a:t>
            </a:r>
          </a:p>
          <a:p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gaussian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25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fs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1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nJ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1862721" y="71438"/>
            <a:ext cx="53857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latin typeface="Arial" charset="0"/>
                <a:cs typeface="Arial" charset="0"/>
              </a:rPr>
              <a:t>Key Result: HH-seeded XRL Pulse</a:t>
            </a:r>
            <a:endParaRPr lang="ko-KR" altLang="en-US" sz="2400" b="1" dirty="0"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290" y="4797152"/>
            <a:ext cx="3214710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Trailing polarization decay, its amplification, and Rabi oscillation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Linearly polarized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Low divergence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818" y="1071546"/>
            <a:ext cx="1851789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ASE</a:t>
            </a:r>
          </a:p>
          <a:p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Unpolarized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High divergence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직선 화살표 연결선 12"/>
          <p:cNvCxnSpPr>
            <a:endCxn id="5" idx="0"/>
          </p:cNvCxnSpPr>
          <p:nvPr/>
        </p:nvCxnSpPr>
        <p:spPr>
          <a:xfrm rot="5400000">
            <a:off x="1637838" y="5308874"/>
            <a:ext cx="1192169" cy="28994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endCxn id="9" idx="0"/>
          </p:cNvCxnSpPr>
          <p:nvPr/>
        </p:nvCxnSpPr>
        <p:spPr>
          <a:xfrm>
            <a:off x="3131840" y="4293096"/>
            <a:ext cx="4404805" cy="50405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endCxn id="10" idx="2"/>
          </p:cNvCxnSpPr>
          <p:nvPr/>
        </p:nvCxnSpPr>
        <p:spPr>
          <a:xfrm rot="16200000" flipV="1">
            <a:off x="1446117" y="2210472"/>
            <a:ext cx="1791314" cy="136012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>
            <a:endCxn id="9" idx="0"/>
          </p:cNvCxnSpPr>
          <p:nvPr/>
        </p:nvCxnSpPr>
        <p:spPr>
          <a:xfrm>
            <a:off x="2843808" y="4581128"/>
            <a:ext cx="4692837" cy="21602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endCxn id="9" idx="0"/>
          </p:cNvCxnSpPr>
          <p:nvPr/>
        </p:nvCxnSpPr>
        <p:spPr>
          <a:xfrm>
            <a:off x="3491880" y="3933056"/>
            <a:ext cx="4044765" cy="86409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36728" y="6334804"/>
            <a:ext cx="4283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C. M. Kim et al., Phys. Rev. A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80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, 053811 (2009)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C. M. Kim et al., Phys. Rev. </a:t>
            </a:r>
            <a:r>
              <a:rPr lang="en-US" altLang="ko-KR" sz="1400" dirty="0" err="1" smtClean="0">
                <a:latin typeface="Arial" pitchFamily="34" charset="0"/>
                <a:cs typeface="Arial" pitchFamily="34" charset="0"/>
              </a:rPr>
              <a:t>Lett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104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, 053901 (2010)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1860300" y="71438"/>
            <a:ext cx="5411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latin typeface="Arial" charset="0"/>
                <a:cs typeface="Arial" charset="0"/>
              </a:rPr>
              <a:t>Rabi Oscillation </a:t>
            </a:r>
            <a:r>
              <a:rPr lang="en-US" altLang="ko-KR" sz="2400" b="1" dirty="0" smtClean="0">
                <a:latin typeface="Arial" charset="0"/>
                <a:cs typeface="Arial" charset="0"/>
              </a:rPr>
              <a:t>(upon saturation</a:t>
            </a:r>
            <a:r>
              <a:rPr lang="en-US" altLang="ko-KR" sz="2400" b="1" dirty="0" smtClean="0">
                <a:latin typeface="Arial" charset="0"/>
                <a:cs typeface="Arial" charset="0"/>
              </a:rPr>
              <a:t>)</a:t>
            </a:r>
            <a:endParaRPr lang="ko-KR" altLang="en-US" sz="2400" b="1" dirty="0"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032" y="6165304"/>
            <a:ext cx="6263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Energy of amplified HH &lt;&lt; Energy of trailing coherent pulse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pulse width &gt;= </a:t>
            </a:r>
            <a:r>
              <a:rPr lang="en-US" altLang="ko-K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ps</a:t>
            </a:r>
            <a:endParaRPr lang="ko-KR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560586" y="188640"/>
          <a:ext cx="8043862" cy="6215062"/>
        </p:xfrm>
        <a:graphic>
          <a:graphicData uri="http://schemas.openxmlformats.org/presentationml/2006/ole">
            <p:oleObj spid="_x0000_s78853" name="Graph" r:id="rId3" imgW="4023360" imgH="310896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56230" y="71438"/>
            <a:ext cx="4214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latin typeface="Arial" charset="0"/>
                <a:cs typeface="Arial" charset="0"/>
              </a:rPr>
              <a:t>Amplification</a:t>
            </a:r>
            <a:endParaRPr lang="ko-KR" altLang="en-US" sz="2400" b="1" dirty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1610" y="5949280"/>
            <a:ext cx="690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saturations: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one from coherent part and the other from ASE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384" y="714356"/>
            <a:ext cx="76485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75856" y="6550247"/>
            <a:ext cx="5868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For definition of saturation onset point, </a:t>
            </a:r>
            <a:r>
              <a:rPr lang="en-US" altLang="ko-KR" sz="1400" dirty="0" err="1" smtClean="0">
                <a:latin typeface="Arial" pitchFamily="34" charset="0"/>
                <a:cs typeface="Arial" pitchFamily="34" charset="0"/>
              </a:rPr>
              <a:t>Imesch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et al., X-Ray Lasers 2008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56230" y="71438"/>
            <a:ext cx="4214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latin typeface="Arial" charset="0"/>
                <a:cs typeface="Arial" charset="0"/>
              </a:rPr>
              <a:t>Degree of Polarization</a:t>
            </a:r>
            <a:endParaRPr lang="ko-KR" altLang="en-US" sz="2400" b="1" dirty="0"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9077" y="6093296"/>
            <a:ext cx="6365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+mn-lt"/>
              </a:rPr>
              <a:t>Within a limited medium length, almost completely polarized.</a:t>
            </a:r>
          </a:p>
          <a:p>
            <a:r>
              <a:rPr lang="en-US" altLang="ko-KR" dirty="0" smtClean="0">
                <a:latin typeface="+mn-lt"/>
              </a:rPr>
              <a:t>ASE reduces degree of polarization.</a:t>
            </a:r>
            <a:endParaRPr lang="ko-KR" altLang="en-US" dirty="0">
              <a:latin typeface="+mn-lt"/>
            </a:endParaRP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764" y="885825"/>
            <a:ext cx="69818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Graph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-1984"/>
            <a:ext cx="6084168" cy="46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7952" y="71438"/>
            <a:ext cx="5500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latin typeface="Arial" charset="0"/>
                <a:cs typeface="Arial" charset="0"/>
              </a:rPr>
              <a:t>Amplification </a:t>
            </a:r>
            <a:r>
              <a:rPr lang="en-US" altLang="ko-KR" sz="2400" b="1" dirty="0" err="1" smtClean="0">
                <a:latin typeface="Arial" charset="0"/>
                <a:cs typeface="Arial" charset="0"/>
              </a:rPr>
              <a:t>vs</a:t>
            </a:r>
            <a:r>
              <a:rPr lang="en-US" altLang="ko-KR" sz="2400" b="1" dirty="0" smtClean="0">
                <a:latin typeface="Arial" charset="0"/>
                <a:cs typeface="Arial" charset="0"/>
              </a:rPr>
              <a:t> Harmonic Energy</a:t>
            </a:r>
            <a:endParaRPr lang="ko-KR" altLang="en-US" sz="24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550069" y="214334"/>
          <a:ext cx="8043862" cy="6215062"/>
        </p:xfrm>
        <a:graphic>
          <a:graphicData uri="http://schemas.openxmlformats.org/presentationml/2006/ole">
            <p:oleObj spid="_x0000_s80900" name="Graph" r:id="rId3" imgW="4023360" imgH="3108960" progId="Origin50.Graph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9632" y="630002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+mn-lt"/>
              </a:rPr>
              <a:t>Once saturated, no significant difference in energy extraction</a:t>
            </a:r>
            <a:endParaRPr lang="en-US" altLang="ko-KR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324" y="714356"/>
            <a:ext cx="76581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3491880" y="908720"/>
            <a:ext cx="432048" cy="4104456"/>
          </a:xfrm>
          <a:prstGeom prst="rect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45402" y="71438"/>
            <a:ext cx="4214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latin typeface="Arial" charset="0"/>
                <a:cs typeface="Arial" charset="0"/>
              </a:rPr>
              <a:t>Injection Time Optimization</a:t>
            </a:r>
            <a:endParaRPr lang="ko-KR" altLang="en-US" sz="2400" b="1" dirty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1048" y="6014674"/>
            <a:ext cx="6819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+mn-lt"/>
              </a:rPr>
              <a:t>Adjustment of injection time brings stronger and more polarized radiation.</a:t>
            </a:r>
            <a:endParaRPr lang="ko-KR" alt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407707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  <a:latin typeface="+mn-lt"/>
              </a:rPr>
              <a:t>Gain(</a:t>
            </a:r>
            <a:r>
              <a:rPr lang="el-GR" altLang="ko-KR" dirty="0" smtClean="0">
                <a:solidFill>
                  <a:srgbClr val="0000FF"/>
                </a:solidFill>
                <a:latin typeface="+mn-ea"/>
                <a:ea typeface="+mn-ea"/>
              </a:rPr>
              <a:t>τ</a:t>
            </a:r>
            <a:r>
              <a:rPr lang="en-US" altLang="ko-KR" dirty="0" smtClean="0">
                <a:solidFill>
                  <a:srgbClr val="0000FF"/>
                </a:solidFill>
                <a:latin typeface="+mn-lt"/>
              </a:rPr>
              <a:t>)</a:t>
            </a:r>
            <a:endParaRPr lang="ko-KR" altLang="en-US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302 0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2"/>
          <p:cNvSpPr txBox="1">
            <a:spLocks noChangeArrowheads="1"/>
          </p:cNvSpPr>
          <p:nvPr/>
        </p:nvSpPr>
        <p:spPr bwMode="auto">
          <a:xfrm>
            <a:off x="1889125" y="71438"/>
            <a:ext cx="5357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400" b="1" dirty="0" smtClean="0">
                <a:latin typeface="Arial" charset="0"/>
                <a:cs typeface="Arial" charset="0"/>
              </a:rPr>
              <a:t>Conclusion</a:t>
            </a:r>
            <a:endParaRPr lang="ko-KR" altLang="en-US" sz="2400" b="1" dirty="0"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9158" y="148478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Not for energy but for intensity</a:t>
            </a:r>
            <a:endParaRPr lang="ko-KR" altLang="en-US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5440" y="1916832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&lt; </a:t>
            </a:r>
            <a:r>
              <a:rPr lang="en-US" altLang="ko-KR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ps</a:t>
            </a:r>
            <a:r>
              <a:rPr lang="en-US" altLang="ko-KR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for main peak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07904" y="270892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expected</a:t>
            </a:r>
            <a:endParaRPr lang="ko-KR" altLang="en-US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1800" y="227687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expected</a:t>
            </a:r>
            <a:endParaRPr lang="ko-KR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9356" y="3861048"/>
            <a:ext cx="7683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Strong ASE and narrow gain bandwidth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restricts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pulsewidth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coherence, and polarization.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1580" y="764704"/>
            <a:ext cx="637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ko-KR" b="1" u="sng" dirty="0" smtClean="0">
                <a:latin typeface="Arial" pitchFamily="34" charset="0"/>
                <a:cs typeface="Arial" pitchFamily="34" charset="0"/>
              </a:rPr>
              <a:t> HH seeding of </a:t>
            </a:r>
            <a:r>
              <a:rPr lang="en-US" altLang="ko-KR" b="1" u="sng" dirty="0" smtClean="0">
                <a:latin typeface="Arial" pitchFamily="34" charset="0"/>
                <a:cs typeface="Arial" pitchFamily="34" charset="0"/>
              </a:rPr>
              <a:t>XRL </a:t>
            </a:r>
            <a:r>
              <a:rPr lang="en-US" altLang="ko-KR" b="1" u="sng" dirty="0" smtClean="0">
                <a:latin typeface="Arial" pitchFamily="34" charset="0"/>
                <a:cs typeface="Arial" pitchFamily="34" charset="0"/>
              </a:rPr>
              <a:t>for</a:t>
            </a:r>
          </a:p>
          <a:p>
            <a:r>
              <a:rPr lang="en-US" altLang="ko-KR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strong</a:t>
            </a:r>
            <a:r>
              <a:rPr lang="en-US" altLang="ko-KR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u="sng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ultrashort</a:t>
            </a:r>
            <a:r>
              <a:rPr lang="en-US" altLang="ko-KR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coherent </a:t>
            </a:r>
            <a:r>
              <a:rPr lang="en-US" altLang="ko-KR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polarized</a:t>
            </a:r>
            <a:r>
              <a:rPr lang="en-US" altLang="ko-KR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x-ray/EUV</a:t>
            </a:r>
            <a:r>
              <a:rPr lang="en-US" altLang="ko-KR" b="1" u="sng" dirty="0" smtClean="0">
                <a:latin typeface="Arial" pitchFamily="34" charset="0"/>
                <a:cs typeface="Arial" pitchFamily="34" charset="0"/>
              </a:rPr>
              <a:t> source?</a:t>
            </a:r>
            <a:endParaRPr lang="ko-KR" altLang="en-US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342900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ko-KR" b="1" u="sng" dirty="0" smtClean="0">
                <a:latin typeface="Arial" pitchFamily="34" charset="0"/>
                <a:cs typeface="Arial" pitchFamily="34" charset="0"/>
              </a:rPr>
              <a:t> How is HH amplification different from optical amplification?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4276" y="494116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ko-KR" b="1" u="sng" dirty="0" smtClean="0">
                <a:latin typeface="Arial" pitchFamily="34" charset="0"/>
                <a:cs typeface="Arial" pitchFamily="34" charset="0"/>
              </a:rPr>
              <a:t> How can we mitigate the restriction?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4276" y="5318786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Make the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interaction coherent as long as possible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Use of a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ps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-long HH pulse (unpractical)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Adjustment of HH injection time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Multiple HH injection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8" grpId="0"/>
      <p:bldP spid="13" grpId="0"/>
      <p:bldP spid="14" grpId="0"/>
      <p:bldP spid="15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175432" y="71438"/>
            <a:ext cx="6786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latin typeface="Arial" charset="0"/>
                <a:cs typeface="Arial" charset="0"/>
              </a:rPr>
              <a:t>Motivation</a:t>
            </a:r>
            <a:endParaRPr lang="ko-KR" altLang="en-US" sz="2400" b="1" dirty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7314" y="335699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Desirable pulse properties for the frontier science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6434" y="3789040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Strong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		for SNR and nonlinear optics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3473" y="4205883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Ultrashort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	for temporal resolution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7418" y="4598884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Coherent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	for phase control and ultimate resolution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6434" y="5003884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Polarized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	for quantum state specification 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6434" y="5435932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X-ray/EUV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	for spatial resolution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1196752"/>
            <a:ext cx="680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Time-resolved spectroscopy/microscopy: a frontier science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24338" y="1688034"/>
            <a:ext cx="6540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Investigation of material structure/dynamics at (sub)</a:t>
            </a:r>
            <a:r>
              <a:rPr lang="en-US" altLang="ko-K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fs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nm, i.e. almost at its finest scales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Ex).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Attoscience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coherent diffraction imaging,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1889125" y="71438"/>
            <a:ext cx="5357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400" b="1" dirty="0" smtClean="0">
                <a:latin typeface="Arial" charset="0"/>
                <a:cs typeface="Arial" charset="0"/>
              </a:rPr>
              <a:t>Multistage Amplification</a:t>
            </a:r>
            <a:endParaRPr lang="ko-KR" altLang="en-US" sz="2400" b="1" dirty="0">
              <a:latin typeface="Arial" charset="0"/>
              <a:cs typeface="Arial" charset="0"/>
            </a:endParaRPr>
          </a:p>
        </p:txBody>
      </p:sp>
      <p:pic>
        <p:nvPicPr>
          <p:cNvPr id="8" name="Picture 5" descr="manip4"/>
          <p:cNvPicPr>
            <a:picLocks noChangeAspect="1" noChangeArrowheads="1"/>
          </p:cNvPicPr>
          <p:nvPr/>
        </p:nvPicPr>
        <p:blipFill>
          <a:blip r:embed="rId2" cstate="print"/>
          <a:srcRect l="5038" t="19058" r="3358" b="4765"/>
          <a:stretch>
            <a:fillRect/>
          </a:stretch>
        </p:blipFill>
        <p:spPr bwMode="auto">
          <a:xfrm>
            <a:off x="0" y="764705"/>
            <a:ext cx="9143999" cy="534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93586" y="6156012"/>
            <a:ext cx="2450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Courtesy of P.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Zeitoun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1889125" y="71438"/>
            <a:ext cx="5357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400" b="1" dirty="0" smtClean="0">
                <a:latin typeface="Arial" charset="0"/>
                <a:cs typeface="Arial" charset="0"/>
              </a:rPr>
              <a:t>HH-seeded XFEL</a:t>
            </a:r>
            <a:endParaRPr lang="ko-KR" altLang="en-US" sz="2400" b="1" dirty="0">
              <a:latin typeface="Arial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19536"/>
            <a:ext cx="70770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93772" y="648866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Lambert et al., Nature Phys.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297 (2008) 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105273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HH seed pulse may improve longitudinal coherence and pulse energy.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957" y="620688"/>
            <a:ext cx="319104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77672" y="1988840"/>
            <a:ext cx="312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Separation problem (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altLang="ko-KR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&lt; c)?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170594" y="71438"/>
            <a:ext cx="6786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latin typeface="Arial" charset="0"/>
                <a:cs typeface="Arial" charset="0"/>
              </a:rPr>
              <a:t>Practical X-ray Sources</a:t>
            </a:r>
            <a:endParaRPr lang="ko-KR" altLang="en-US" sz="24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55366" y="941723"/>
          <a:ext cx="8496943" cy="536759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296142"/>
                <a:gridCol w="1318303"/>
                <a:gridCol w="1379845"/>
                <a:gridCol w="2803264"/>
                <a:gridCol w="1699389"/>
              </a:tblGrid>
              <a:tr h="3993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Source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Scheme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Coherence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Characteristics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Reference</a:t>
                      </a:r>
                      <a:endParaRPr lang="ko-KR" altLang="en-US" dirty="0"/>
                    </a:p>
                  </a:txBody>
                  <a:tcPr/>
                </a:tc>
              </a:tr>
              <a:tr h="96109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</a:rPr>
                        <a:t>X-ray laser (XRL)</a:t>
                      </a:r>
                      <a:endParaRPr lang="ko-KR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Laser plasma, discharge plasma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Y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5 </a:t>
                      </a:r>
                      <a:r>
                        <a:rPr lang="en-US" altLang="ko-KR" sz="1600" dirty="0" err="1" smtClean="0"/>
                        <a:t>ps</a:t>
                      </a:r>
                      <a:r>
                        <a:rPr lang="en-US" altLang="ko-KR" sz="1600" dirty="0" smtClean="0"/>
                        <a:t>, 10-50 nm, narrowband,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l-G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J, laser rep. rate or kHz</a:t>
                      </a:r>
                    </a:p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Suckewer</a:t>
                      </a:r>
                      <a:r>
                        <a:rPr lang="en-US" altLang="ko-KR" sz="1200" dirty="0" smtClean="0"/>
                        <a:t>, Laser Phys. </a:t>
                      </a:r>
                      <a:r>
                        <a:rPr lang="en-US" altLang="ko-KR" sz="1200" dirty="0" err="1" smtClean="0"/>
                        <a:t>Lett</a:t>
                      </a:r>
                      <a:r>
                        <a:rPr lang="en-US" altLang="ko-KR" sz="1200" dirty="0" smtClean="0"/>
                        <a:t>. </a:t>
                      </a:r>
                      <a:r>
                        <a:rPr lang="en-US" altLang="ko-KR" sz="1200" b="1" dirty="0" smtClean="0"/>
                        <a:t>6</a:t>
                      </a:r>
                      <a:r>
                        <a:rPr lang="en-US" altLang="ko-KR" sz="1200" dirty="0" smtClean="0"/>
                        <a:t>, 411 (2009)</a:t>
                      </a:r>
                      <a:endParaRPr lang="ko-KR" altLang="en-US" sz="1200" dirty="0"/>
                    </a:p>
                  </a:txBody>
                  <a:tcPr/>
                </a:tc>
              </a:tr>
              <a:tr h="74141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</a:rPr>
                        <a:t>Atomic high</a:t>
                      </a:r>
                      <a:r>
                        <a:rPr lang="en-US" altLang="ko-KR" sz="1600" baseline="0" dirty="0" smtClean="0">
                          <a:solidFill>
                            <a:srgbClr val="FF0000"/>
                          </a:solidFill>
                        </a:rPr>
                        <a:t> harmonics (HH)</a:t>
                      </a:r>
                      <a:endParaRPr lang="ko-KR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Laser plasma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Y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&lt;100 </a:t>
                      </a:r>
                      <a:r>
                        <a:rPr lang="en-US" altLang="ko-KR" sz="1600" dirty="0" err="1" smtClean="0"/>
                        <a:t>fs</a:t>
                      </a:r>
                      <a:r>
                        <a:rPr lang="en-US" altLang="ko-KR" sz="1600" dirty="0" smtClean="0"/>
                        <a:t>, 10-60 nm, broadband,</a:t>
                      </a:r>
                    </a:p>
                    <a:p>
                      <a:pPr latinLnBrk="1"/>
                      <a:r>
                        <a:rPr lang="en-US" altLang="ko-KR" sz="1600" dirty="0" smtClean="0"/>
                        <a:t>&lt;</a:t>
                      </a:r>
                      <a:r>
                        <a:rPr kumimoji="1" lang="el-G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J, laser rep. rate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Krausz</a:t>
                      </a:r>
                      <a:r>
                        <a:rPr lang="en-US" altLang="ko-KR" sz="1200" dirty="0" smtClean="0"/>
                        <a:t>, Rev. Mod. Phys. </a:t>
                      </a:r>
                      <a:r>
                        <a:rPr lang="en-US" altLang="ko-KR" sz="1200" b="1" dirty="0" smtClean="0"/>
                        <a:t>81</a:t>
                      </a:r>
                      <a:r>
                        <a:rPr lang="en-US" altLang="ko-KR" sz="1200" dirty="0" smtClean="0"/>
                        <a:t>, 163 (2009)</a:t>
                      </a:r>
                      <a:endParaRPr lang="ko-KR" altLang="en-US" sz="1200" dirty="0"/>
                    </a:p>
                  </a:txBody>
                  <a:tcPr/>
                </a:tc>
              </a:tr>
              <a:tr h="52173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solidFill>
                            <a:srgbClr val="FFFF00"/>
                          </a:solidFill>
                        </a:rPr>
                        <a:t>X-ray</a:t>
                      </a:r>
                      <a:r>
                        <a:rPr lang="en-US" altLang="ko-KR" sz="1600" baseline="0" dirty="0" smtClean="0">
                          <a:solidFill>
                            <a:srgbClr val="FFFF00"/>
                          </a:solidFill>
                        </a:rPr>
                        <a:t> free electron laser (XFEL)</a:t>
                      </a:r>
                      <a:endParaRPr lang="ko-KR" alt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Accelerator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Y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10-500 </a:t>
                      </a:r>
                      <a:r>
                        <a:rPr lang="en-US" altLang="ko-KR" sz="1600" dirty="0" err="1" smtClean="0"/>
                        <a:t>fs</a:t>
                      </a:r>
                      <a:r>
                        <a:rPr lang="en-US" altLang="ko-KR" sz="1600" dirty="0" smtClean="0"/>
                        <a:t>, ~ nm, </a:t>
                      </a:r>
                    </a:p>
                    <a:p>
                      <a:pPr latinLnBrk="1"/>
                      <a:r>
                        <a:rPr lang="en-US" altLang="ko-KR" sz="1600" dirty="0" err="1" smtClean="0"/>
                        <a:t>mJ</a:t>
                      </a:r>
                      <a:r>
                        <a:rPr lang="en-US" altLang="ko-KR" sz="1600" dirty="0" smtClean="0"/>
                        <a:t>, 100 Hz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Websites of European</a:t>
                      </a:r>
                      <a:r>
                        <a:rPr lang="en-US" altLang="ko-KR" sz="1200" baseline="0" dirty="0" smtClean="0"/>
                        <a:t> XFEL and LCLS </a:t>
                      </a:r>
                    </a:p>
                    <a:p>
                      <a:pPr latinLnBrk="1"/>
                      <a:r>
                        <a:rPr lang="en-US" altLang="ko-KR" sz="1200" baseline="0" dirty="0" err="1" smtClean="0"/>
                        <a:t>Schmueser</a:t>
                      </a:r>
                      <a:r>
                        <a:rPr lang="en-US" altLang="ko-KR" sz="1200" baseline="0" dirty="0" smtClean="0"/>
                        <a:t> et al., Ultraviolet and Soft X-Ray Free-Electron Lasers (2008)</a:t>
                      </a:r>
                      <a:endParaRPr lang="ko-KR" altLang="en-US" sz="1200" dirty="0"/>
                    </a:p>
                  </a:txBody>
                  <a:tcPr/>
                </a:tc>
              </a:tr>
              <a:tr h="96109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Hard x-ray from cluster/liquid/solid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Laser plasma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N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&lt;</a:t>
                      </a:r>
                      <a:r>
                        <a:rPr lang="en-US" altLang="ko-KR" sz="1600" dirty="0" err="1" smtClean="0"/>
                        <a:t>ps</a:t>
                      </a:r>
                      <a:r>
                        <a:rPr lang="en-US" altLang="ko-KR" sz="1600" dirty="0" smtClean="0"/>
                        <a:t>, 0.1 nm,</a:t>
                      </a:r>
                    </a:p>
                    <a:p>
                      <a:pPr latinLnBrk="1"/>
                      <a:r>
                        <a:rPr lang="en-US" altLang="ko-KR" sz="1600" dirty="0" smtClean="0"/>
                        <a:t>10</a:t>
                      </a:r>
                      <a:r>
                        <a:rPr lang="en-US" altLang="ko-KR" sz="1600" baseline="30000" dirty="0" smtClean="0"/>
                        <a:t>10</a:t>
                      </a:r>
                      <a:r>
                        <a:rPr lang="en-US" altLang="ko-KR" sz="1600" dirty="0" smtClean="0"/>
                        <a:t> photons (4</a:t>
                      </a:r>
                      <a:r>
                        <a:rPr lang="el-GR" altLang="ko-KR" sz="1600" dirty="0" smtClean="0"/>
                        <a:t>π</a:t>
                      </a:r>
                      <a:r>
                        <a:rPr lang="en-US" altLang="ko-KR" sz="1600" dirty="0" smtClean="0"/>
                        <a:t> </a:t>
                      </a:r>
                      <a:r>
                        <a:rPr lang="en-US" altLang="ko-KR" sz="1600" dirty="0" err="1" smtClean="0"/>
                        <a:t>sterad</a:t>
                      </a:r>
                      <a:r>
                        <a:rPr lang="en-US" altLang="ko-KR" sz="1600" dirty="0" smtClean="0"/>
                        <a:t>),</a:t>
                      </a:r>
                    </a:p>
                    <a:p>
                      <a:pPr latinLnBrk="1"/>
                      <a:r>
                        <a:rPr lang="en-US" altLang="ko-KR" sz="1600" dirty="0" smtClean="0"/>
                        <a:t>kHz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Attwood, Soft X-rays and Extreme Ultraviolet Radiation (1999)</a:t>
                      </a:r>
                      <a:endParaRPr lang="ko-KR" altLang="en-US" sz="1200" dirty="0"/>
                    </a:p>
                  </a:txBody>
                  <a:tcPr/>
                </a:tc>
              </a:tr>
              <a:tr h="74141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Synchrotron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Accelerator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N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100 </a:t>
                      </a:r>
                      <a:r>
                        <a:rPr lang="en-US" altLang="ko-KR" sz="1600" dirty="0" err="1" smtClean="0"/>
                        <a:t>ps</a:t>
                      </a:r>
                      <a:r>
                        <a:rPr lang="en-US" altLang="ko-KR" sz="1600" dirty="0" smtClean="0"/>
                        <a:t>, &gt;0.1</a:t>
                      </a:r>
                      <a:r>
                        <a:rPr lang="en-US" altLang="ko-KR" sz="1600" baseline="0" dirty="0" smtClean="0"/>
                        <a:t> nm,</a:t>
                      </a:r>
                    </a:p>
                    <a:p>
                      <a:pPr latinLnBrk="1"/>
                      <a:r>
                        <a:rPr lang="en-US" altLang="ko-KR" sz="1600" baseline="0" dirty="0" smtClean="0"/>
                        <a:t>100 MHz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Attwood, Soft X-rays and Extreme Ultraviolet Radiation (1999)</a:t>
                      </a:r>
                      <a:endParaRPr lang="ko-KR" altLang="en-U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442016" y="674460"/>
          <a:ext cx="8280918" cy="5641848"/>
        </p:xfrm>
        <a:graphic>
          <a:graphicData uri="http://schemas.openxmlformats.org/drawingml/2006/table">
            <a:tbl>
              <a:tblPr/>
              <a:tblGrid>
                <a:gridCol w="1296144"/>
                <a:gridCol w="2328258"/>
                <a:gridCol w="2328258"/>
                <a:gridCol w="2328258"/>
              </a:tblGrid>
              <a:tr h="390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ko-KR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High harmonics (HH)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X-ray laser (XRL)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X-ray free electron laser (XFEL)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631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Wavelength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10 ~ 60 nm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(broad frequency comb)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10 ~ 50 nm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(narrow spectrum △</a:t>
                      </a:r>
                      <a:r>
                        <a:rPr kumimoji="1" lang="el-G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λ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/</a:t>
                      </a:r>
                      <a:r>
                        <a:rPr kumimoji="1" lang="el-G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λ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~10</a:t>
                      </a:r>
                      <a:r>
                        <a:rPr kumimoji="1" lang="en-US" altLang="ko-K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-5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&gt; 0.1 nm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(broad frequency comb)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33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Energy/pulse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pJ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~ sub </a:t>
                      </a:r>
                      <a:r>
                        <a:rPr kumimoji="1" lang="el-G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μ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J/order</a:t>
                      </a:r>
                      <a:b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</a:b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(10</a:t>
                      </a:r>
                      <a:r>
                        <a:rPr kumimoji="1" lang="en-US" altLang="ko-K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6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~ 10</a:t>
                      </a:r>
                      <a:r>
                        <a:rPr kumimoji="1" lang="en-US" altLang="ko-K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9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photons/shot)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l-G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μ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J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(10</a:t>
                      </a:r>
                      <a:r>
                        <a:rPr kumimoji="1" lang="en-US" altLang="ko-K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10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~ 10</a:t>
                      </a:r>
                      <a:r>
                        <a:rPr kumimoji="1" lang="en-US" altLang="ko-K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12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photons/shot)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mJ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34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Pulse duration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&lt;= 30 </a:t>
                      </a:r>
                      <a:r>
                        <a:rPr kumimoji="1" lang="en-US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fs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&gt;  </a:t>
                      </a:r>
                      <a:r>
                        <a:rPr kumimoji="1" lang="en-US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ps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10-500 </a:t>
                      </a:r>
                      <a:r>
                        <a:rPr kumimoji="1" lang="en-US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fs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64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Coherence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Highly coherent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Limited spatial coherence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Limited temporal coherence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64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Polarization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Linearly polarized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Randomly polarized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Linearly polarized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898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Generation mechanism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Nonlinear oscillation forced by optical laser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Quantum laser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with bound electrons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ASE (laser plasma): out of random spontaneous emission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Classical laser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with free electrons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SASE (accelerator): out of noise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3345" name="TextBox 5"/>
          <p:cNvSpPr txBox="1">
            <a:spLocks noChangeArrowheads="1"/>
          </p:cNvSpPr>
          <p:nvPr/>
        </p:nvSpPr>
        <p:spPr bwMode="auto">
          <a:xfrm>
            <a:off x="1403648" y="71438"/>
            <a:ext cx="626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latin typeface="Arial" charset="0"/>
                <a:cs typeface="Arial" charset="0"/>
              </a:rPr>
              <a:t>Coherent X-ray/EUV Sources</a:t>
            </a:r>
            <a:endParaRPr lang="ko-KR" altLang="en-US" sz="2400" b="1" dirty="0"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8160" y="6309320"/>
            <a:ext cx="23042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Seed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5546" y="6317784"/>
            <a:ext cx="460851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X-ray/EUV amplifier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666152" y="548680"/>
            <a:ext cx="4824536" cy="6192688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034304" y="578738"/>
            <a:ext cx="20882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Topic of this talk</a:t>
            </a:r>
            <a:endParaRPr lang="ko-KR" alt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39080" y="71438"/>
            <a:ext cx="626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latin typeface="Arial" charset="0"/>
                <a:cs typeface="Arial" charset="0"/>
              </a:rPr>
              <a:t>HH-Seeding of XRL</a:t>
            </a:r>
            <a:endParaRPr lang="ko-KR" altLang="en-US" sz="2400" b="1" dirty="0"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1490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Experimental reports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4581128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Zeitoun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et al., Nature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431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426 (2004).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- With gas-target XRL, demonstration of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successful amplification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Wang et al., Nature Photon.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94 (2008).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- With solid-target XRL, demonstration of amplification and 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  coherence enhancement 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9828" y="11967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Research 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83668" y="1628800"/>
            <a:ext cx="637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How promising is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HHseeding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of XRL for</a:t>
            </a:r>
          </a:p>
          <a:p>
            <a:r>
              <a:rPr lang="en-US" altLang="ko-KR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strong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ultrashort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coherent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polarized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x-ray/EUV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sources?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7900" y="2555612"/>
            <a:ext cx="6862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How is it different from optical amplification?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– physics of amplification of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ultrashort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x-ray/EUV pulses in a high-gain medium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23528" y="71438"/>
            <a:ext cx="7105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latin typeface="Arial" charset="0"/>
                <a:cs typeface="Arial" charset="0"/>
              </a:rPr>
              <a:t>Optical Amplification </a:t>
            </a:r>
            <a:r>
              <a:rPr lang="en-US" altLang="ko-KR" sz="2400" b="1" dirty="0" err="1" smtClean="0">
                <a:latin typeface="Arial" charset="0"/>
                <a:cs typeface="Arial" charset="0"/>
              </a:rPr>
              <a:t>vs</a:t>
            </a:r>
            <a:r>
              <a:rPr lang="en-US" altLang="ko-KR" sz="2400" b="1" dirty="0" smtClean="0">
                <a:latin typeface="Arial" charset="0"/>
                <a:cs typeface="Arial" charset="0"/>
              </a:rPr>
              <a:t> HH Amplification</a:t>
            </a:r>
            <a:endParaRPr lang="ko-KR" altLang="en-US" sz="2400" b="1" dirty="0">
              <a:latin typeface="Arial" charset="0"/>
              <a:cs typeface="Arial" charset="0"/>
            </a:endParaRPr>
          </a:p>
        </p:txBody>
      </p: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1480896" y="1484784"/>
            <a:ext cx="2118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Ti:Al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@ 820 nm</a:t>
            </a:r>
            <a:endParaRPr lang="ko-KR" altLang="en-US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80" y="185736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i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~</a:t>
            </a:r>
            <a:r>
              <a:rPr lang="el-GR" altLang="ko-KR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 ,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~ps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9222" y="292494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ko-KR" i="1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n-US" altLang="ko-KR" i="1" baseline="-250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~ns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9632" y="764704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Optical amplification</a:t>
            </a:r>
            <a:endParaRPr lang="ko-KR" alt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8"/>
          <p:cNvSpPr>
            <a:spLocks noChangeAspect="1"/>
          </p:cNvSpPr>
          <p:nvPr/>
        </p:nvSpPr>
        <p:spPr bwMode="auto">
          <a:xfrm>
            <a:off x="827584" y="2571744"/>
            <a:ext cx="786748" cy="276225"/>
          </a:xfrm>
          <a:custGeom>
            <a:avLst/>
            <a:gdLst/>
            <a:ahLst/>
            <a:cxnLst>
              <a:cxn ang="0">
                <a:pos x="29" y="1739"/>
              </a:cxn>
              <a:cxn ang="0">
                <a:pos x="67" y="1739"/>
              </a:cxn>
              <a:cxn ang="0">
                <a:pos x="104" y="1737"/>
              </a:cxn>
              <a:cxn ang="0">
                <a:pos x="144" y="1735"/>
              </a:cxn>
              <a:cxn ang="0">
                <a:pos x="182" y="1734"/>
              </a:cxn>
              <a:cxn ang="0">
                <a:pos x="221" y="1730"/>
              </a:cxn>
              <a:cxn ang="0">
                <a:pos x="259" y="1728"/>
              </a:cxn>
              <a:cxn ang="0">
                <a:pos x="299" y="1725"/>
              </a:cxn>
              <a:cxn ang="0">
                <a:pos x="336" y="1723"/>
              </a:cxn>
              <a:cxn ang="0">
                <a:pos x="376" y="1719"/>
              </a:cxn>
              <a:cxn ang="0">
                <a:pos x="414" y="1714"/>
              </a:cxn>
              <a:cxn ang="0">
                <a:pos x="453" y="1708"/>
              </a:cxn>
              <a:cxn ang="0">
                <a:pos x="491" y="1703"/>
              </a:cxn>
              <a:cxn ang="0">
                <a:pos x="530" y="1696"/>
              </a:cxn>
              <a:cxn ang="0">
                <a:pos x="568" y="1687"/>
              </a:cxn>
              <a:cxn ang="0">
                <a:pos x="608" y="1674"/>
              </a:cxn>
              <a:cxn ang="0">
                <a:pos x="645" y="1662"/>
              </a:cxn>
              <a:cxn ang="0">
                <a:pos x="685" y="1644"/>
              </a:cxn>
              <a:cxn ang="0">
                <a:pos x="723" y="1622"/>
              </a:cxn>
              <a:cxn ang="0">
                <a:pos x="762" y="1591"/>
              </a:cxn>
              <a:cxn ang="0">
                <a:pos x="800" y="1552"/>
              </a:cxn>
              <a:cxn ang="0">
                <a:pos x="840" y="1498"/>
              </a:cxn>
              <a:cxn ang="0">
                <a:pos x="877" y="1421"/>
              </a:cxn>
              <a:cxn ang="0">
                <a:pos x="917" y="1306"/>
              </a:cxn>
              <a:cxn ang="0">
                <a:pos x="955" y="1135"/>
              </a:cxn>
              <a:cxn ang="0">
                <a:pos x="992" y="880"/>
              </a:cxn>
              <a:cxn ang="0">
                <a:pos x="1032" y="522"/>
              </a:cxn>
              <a:cxn ang="0">
                <a:pos x="1070" y="146"/>
              </a:cxn>
              <a:cxn ang="0">
                <a:pos x="1109" y="6"/>
              </a:cxn>
              <a:cxn ang="0">
                <a:pos x="1147" y="243"/>
              </a:cxn>
              <a:cxn ang="0">
                <a:pos x="1187" y="633"/>
              </a:cxn>
              <a:cxn ang="0">
                <a:pos x="1224" y="962"/>
              </a:cxn>
              <a:cxn ang="0">
                <a:pos x="1264" y="1191"/>
              </a:cxn>
              <a:cxn ang="0">
                <a:pos x="1302" y="1343"/>
              </a:cxn>
              <a:cxn ang="0">
                <a:pos x="1341" y="1446"/>
              </a:cxn>
              <a:cxn ang="0">
                <a:pos x="1379" y="1516"/>
              </a:cxn>
              <a:cxn ang="0">
                <a:pos x="1418" y="1565"/>
              </a:cxn>
              <a:cxn ang="0">
                <a:pos x="1456" y="1600"/>
              </a:cxn>
              <a:cxn ang="0">
                <a:pos x="1496" y="1629"/>
              </a:cxn>
              <a:cxn ang="0">
                <a:pos x="1533" y="1649"/>
              </a:cxn>
              <a:cxn ang="0">
                <a:pos x="1573" y="1665"/>
              </a:cxn>
              <a:cxn ang="0">
                <a:pos x="1611" y="1678"/>
              </a:cxn>
              <a:cxn ang="0">
                <a:pos x="1650" y="1689"/>
              </a:cxn>
              <a:cxn ang="0">
                <a:pos x="1688" y="1698"/>
              </a:cxn>
              <a:cxn ang="0">
                <a:pos x="1728" y="1705"/>
              </a:cxn>
              <a:cxn ang="0">
                <a:pos x="1765" y="1710"/>
              </a:cxn>
              <a:cxn ang="0">
                <a:pos x="1805" y="1716"/>
              </a:cxn>
              <a:cxn ang="0">
                <a:pos x="1843" y="1719"/>
              </a:cxn>
              <a:cxn ang="0">
                <a:pos x="1882" y="1723"/>
              </a:cxn>
              <a:cxn ang="0">
                <a:pos x="1920" y="1726"/>
              </a:cxn>
              <a:cxn ang="0">
                <a:pos x="1958" y="1728"/>
              </a:cxn>
              <a:cxn ang="0">
                <a:pos x="1997" y="1732"/>
              </a:cxn>
              <a:cxn ang="0">
                <a:pos x="2035" y="1734"/>
              </a:cxn>
              <a:cxn ang="0">
                <a:pos x="2075" y="1735"/>
              </a:cxn>
              <a:cxn ang="0">
                <a:pos x="2112" y="1737"/>
              </a:cxn>
              <a:cxn ang="0">
                <a:pos x="2152" y="1739"/>
              </a:cxn>
              <a:cxn ang="0">
                <a:pos x="2190" y="1739"/>
              </a:cxn>
            </a:cxnLst>
            <a:rect l="0" t="0" r="r" b="b"/>
            <a:pathLst>
              <a:path w="2200" h="1741">
                <a:moveTo>
                  <a:pt x="2200" y="1741"/>
                </a:moveTo>
                <a:lnTo>
                  <a:pt x="0" y="1741"/>
                </a:lnTo>
                <a:lnTo>
                  <a:pt x="5" y="1741"/>
                </a:lnTo>
                <a:lnTo>
                  <a:pt x="11" y="1741"/>
                </a:lnTo>
                <a:lnTo>
                  <a:pt x="16" y="1739"/>
                </a:lnTo>
                <a:lnTo>
                  <a:pt x="22" y="1739"/>
                </a:lnTo>
                <a:lnTo>
                  <a:pt x="29" y="1739"/>
                </a:lnTo>
                <a:lnTo>
                  <a:pt x="34" y="1739"/>
                </a:lnTo>
                <a:lnTo>
                  <a:pt x="40" y="1739"/>
                </a:lnTo>
                <a:lnTo>
                  <a:pt x="45" y="1739"/>
                </a:lnTo>
                <a:lnTo>
                  <a:pt x="50" y="1739"/>
                </a:lnTo>
                <a:lnTo>
                  <a:pt x="56" y="1739"/>
                </a:lnTo>
                <a:lnTo>
                  <a:pt x="61" y="1739"/>
                </a:lnTo>
                <a:lnTo>
                  <a:pt x="67" y="1739"/>
                </a:lnTo>
                <a:lnTo>
                  <a:pt x="72" y="1737"/>
                </a:lnTo>
                <a:lnTo>
                  <a:pt x="77" y="1737"/>
                </a:lnTo>
                <a:lnTo>
                  <a:pt x="83" y="1737"/>
                </a:lnTo>
                <a:lnTo>
                  <a:pt x="88" y="1737"/>
                </a:lnTo>
                <a:lnTo>
                  <a:pt x="94" y="1737"/>
                </a:lnTo>
                <a:lnTo>
                  <a:pt x="99" y="1737"/>
                </a:lnTo>
                <a:lnTo>
                  <a:pt x="104" y="1737"/>
                </a:lnTo>
                <a:lnTo>
                  <a:pt x="112" y="1737"/>
                </a:lnTo>
                <a:lnTo>
                  <a:pt x="117" y="1735"/>
                </a:lnTo>
                <a:lnTo>
                  <a:pt x="122" y="1735"/>
                </a:lnTo>
                <a:lnTo>
                  <a:pt x="128" y="1735"/>
                </a:lnTo>
                <a:lnTo>
                  <a:pt x="133" y="1735"/>
                </a:lnTo>
                <a:lnTo>
                  <a:pt x="139" y="1735"/>
                </a:lnTo>
                <a:lnTo>
                  <a:pt x="144" y="1735"/>
                </a:lnTo>
                <a:lnTo>
                  <a:pt x="149" y="1735"/>
                </a:lnTo>
                <a:lnTo>
                  <a:pt x="155" y="1734"/>
                </a:lnTo>
                <a:lnTo>
                  <a:pt x="160" y="1734"/>
                </a:lnTo>
                <a:lnTo>
                  <a:pt x="165" y="1734"/>
                </a:lnTo>
                <a:lnTo>
                  <a:pt x="171" y="1734"/>
                </a:lnTo>
                <a:lnTo>
                  <a:pt x="176" y="1734"/>
                </a:lnTo>
                <a:lnTo>
                  <a:pt x="182" y="1734"/>
                </a:lnTo>
                <a:lnTo>
                  <a:pt x="189" y="1732"/>
                </a:lnTo>
                <a:lnTo>
                  <a:pt x="194" y="1732"/>
                </a:lnTo>
                <a:lnTo>
                  <a:pt x="200" y="1732"/>
                </a:lnTo>
                <a:lnTo>
                  <a:pt x="205" y="1732"/>
                </a:lnTo>
                <a:lnTo>
                  <a:pt x="210" y="1732"/>
                </a:lnTo>
                <a:lnTo>
                  <a:pt x="216" y="1732"/>
                </a:lnTo>
                <a:lnTo>
                  <a:pt x="221" y="1730"/>
                </a:lnTo>
                <a:lnTo>
                  <a:pt x="227" y="1730"/>
                </a:lnTo>
                <a:lnTo>
                  <a:pt x="232" y="1730"/>
                </a:lnTo>
                <a:lnTo>
                  <a:pt x="237" y="1730"/>
                </a:lnTo>
                <a:lnTo>
                  <a:pt x="243" y="1730"/>
                </a:lnTo>
                <a:lnTo>
                  <a:pt x="248" y="1728"/>
                </a:lnTo>
                <a:lnTo>
                  <a:pt x="254" y="1728"/>
                </a:lnTo>
                <a:lnTo>
                  <a:pt x="259" y="1728"/>
                </a:lnTo>
                <a:lnTo>
                  <a:pt x="264" y="1728"/>
                </a:lnTo>
                <a:lnTo>
                  <a:pt x="272" y="1728"/>
                </a:lnTo>
                <a:lnTo>
                  <a:pt x="277" y="1726"/>
                </a:lnTo>
                <a:lnTo>
                  <a:pt x="282" y="1726"/>
                </a:lnTo>
                <a:lnTo>
                  <a:pt x="288" y="1726"/>
                </a:lnTo>
                <a:lnTo>
                  <a:pt x="293" y="1726"/>
                </a:lnTo>
                <a:lnTo>
                  <a:pt x="299" y="1725"/>
                </a:lnTo>
                <a:lnTo>
                  <a:pt x="304" y="1725"/>
                </a:lnTo>
                <a:lnTo>
                  <a:pt x="309" y="1725"/>
                </a:lnTo>
                <a:lnTo>
                  <a:pt x="315" y="1725"/>
                </a:lnTo>
                <a:lnTo>
                  <a:pt x="320" y="1723"/>
                </a:lnTo>
                <a:lnTo>
                  <a:pt x="325" y="1723"/>
                </a:lnTo>
                <a:lnTo>
                  <a:pt x="331" y="1723"/>
                </a:lnTo>
                <a:lnTo>
                  <a:pt x="336" y="1723"/>
                </a:lnTo>
                <a:lnTo>
                  <a:pt x="342" y="1721"/>
                </a:lnTo>
                <a:lnTo>
                  <a:pt x="347" y="1721"/>
                </a:lnTo>
                <a:lnTo>
                  <a:pt x="354" y="1721"/>
                </a:lnTo>
                <a:lnTo>
                  <a:pt x="360" y="1719"/>
                </a:lnTo>
                <a:lnTo>
                  <a:pt x="365" y="1719"/>
                </a:lnTo>
                <a:lnTo>
                  <a:pt x="370" y="1719"/>
                </a:lnTo>
                <a:lnTo>
                  <a:pt x="376" y="1719"/>
                </a:lnTo>
                <a:lnTo>
                  <a:pt x="381" y="1717"/>
                </a:lnTo>
                <a:lnTo>
                  <a:pt x="387" y="1717"/>
                </a:lnTo>
                <a:lnTo>
                  <a:pt x="392" y="1717"/>
                </a:lnTo>
                <a:lnTo>
                  <a:pt x="397" y="1716"/>
                </a:lnTo>
                <a:lnTo>
                  <a:pt x="403" y="1716"/>
                </a:lnTo>
                <a:lnTo>
                  <a:pt x="408" y="1714"/>
                </a:lnTo>
                <a:lnTo>
                  <a:pt x="414" y="1714"/>
                </a:lnTo>
                <a:lnTo>
                  <a:pt x="419" y="1714"/>
                </a:lnTo>
                <a:lnTo>
                  <a:pt x="424" y="1712"/>
                </a:lnTo>
                <a:lnTo>
                  <a:pt x="432" y="1712"/>
                </a:lnTo>
                <a:lnTo>
                  <a:pt x="437" y="1710"/>
                </a:lnTo>
                <a:lnTo>
                  <a:pt x="442" y="1710"/>
                </a:lnTo>
                <a:lnTo>
                  <a:pt x="448" y="1710"/>
                </a:lnTo>
                <a:lnTo>
                  <a:pt x="453" y="1708"/>
                </a:lnTo>
                <a:lnTo>
                  <a:pt x="458" y="1708"/>
                </a:lnTo>
                <a:lnTo>
                  <a:pt x="464" y="1707"/>
                </a:lnTo>
                <a:lnTo>
                  <a:pt x="469" y="1707"/>
                </a:lnTo>
                <a:lnTo>
                  <a:pt x="475" y="1705"/>
                </a:lnTo>
                <a:lnTo>
                  <a:pt x="480" y="1705"/>
                </a:lnTo>
                <a:lnTo>
                  <a:pt x="485" y="1703"/>
                </a:lnTo>
                <a:lnTo>
                  <a:pt x="491" y="1703"/>
                </a:lnTo>
                <a:lnTo>
                  <a:pt x="496" y="1701"/>
                </a:lnTo>
                <a:lnTo>
                  <a:pt x="502" y="1701"/>
                </a:lnTo>
                <a:lnTo>
                  <a:pt x="507" y="1699"/>
                </a:lnTo>
                <a:lnTo>
                  <a:pt x="514" y="1698"/>
                </a:lnTo>
                <a:lnTo>
                  <a:pt x="520" y="1698"/>
                </a:lnTo>
                <a:lnTo>
                  <a:pt x="525" y="1696"/>
                </a:lnTo>
                <a:lnTo>
                  <a:pt x="530" y="1696"/>
                </a:lnTo>
                <a:lnTo>
                  <a:pt x="536" y="1694"/>
                </a:lnTo>
                <a:lnTo>
                  <a:pt x="541" y="1692"/>
                </a:lnTo>
                <a:lnTo>
                  <a:pt x="547" y="1692"/>
                </a:lnTo>
                <a:lnTo>
                  <a:pt x="552" y="1690"/>
                </a:lnTo>
                <a:lnTo>
                  <a:pt x="557" y="1689"/>
                </a:lnTo>
                <a:lnTo>
                  <a:pt x="563" y="1687"/>
                </a:lnTo>
                <a:lnTo>
                  <a:pt x="568" y="1687"/>
                </a:lnTo>
                <a:lnTo>
                  <a:pt x="574" y="1685"/>
                </a:lnTo>
                <a:lnTo>
                  <a:pt x="579" y="1683"/>
                </a:lnTo>
                <a:lnTo>
                  <a:pt x="584" y="1681"/>
                </a:lnTo>
                <a:lnTo>
                  <a:pt x="590" y="1680"/>
                </a:lnTo>
                <a:lnTo>
                  <a:pt x="597" y="1678"/>
                </a:lnTo>
                <a:lnTo>
                  <a:pt x="602" y="1676"/>
                </a:lnTo>
                <a:lnTo>
                  <a:pt x="608" y="1674"/>
                </a:lnTo>
                <a:lnTo>
                  <a:pt x="613" y="1672"/>
                </a:lnTo>
                <a:lnTo>
                  <a:pt x="618" y="1671"/>
                </a:lnTo>
                <a:lnTo>
                  <a:pt x="624" y="1669"/>
                </a:lnTo>
                <a:lnTo>
                  <a:pt x="629" y="1667"/>
                </a:lnTo>
                <a:lnTo>
                  <a:pt x="635" y="1665"/>
                </a:lnTo>
                <a:lnTo>
                  <a:pt x="640" y="1663"/>
                </a:lnTo>
                <a:lnTo>
                  <a:pt x="645" y="1662"/>
                </a:lnTo>
                <a:lnTo>
                  <a:pt x="651" y="1660"/>
                </a:lnTo>
                <a:lnTo>
                  <a:pt x="656" y="1656"/>
                </a:lnTo>
                <a:lnTo>
                  <a:pt x="662" y="1654"/>
                </a:lnTo>
                <a:lnTo>
                  <a:pt x="667" y="1653"/>
                </a:lnTo>
                <a:lnTo>
                  <a:pt x="674" y="1649"/>
                </a:lnTo>
                <a:lnTo>
                  <a:pt x="680" y="1647"/>
                </a:lnTo>
                <a:lnTo>
                  <a:pt x="685" y="1644"/>
                </a:lnTo>
                <a:lnTo>
                  <a:pt x="690" y="1642"/>
                </a:lnTo>
                <a:lnTo>
                  <a:pt x="696" y="1638"/>
                </a:lnTo>
                <a:lnTo>
                  <a:pt x="701" y="1635"/>
                </a:lnTo>
                <a:lnTo>
                  <a:pt x="707" y="1631"/>
                </a:lnTo>
                <a:lnTo>
                  <a:pt x="712" y="1629"/>
                </a:lnTo>
                <a:lnTo>
                  <a:pt x="717" y="1626"/>
                </a:lnTo>
                <a:lnTo>
                  <a:pt x="723" y="1622"/>
                </a:lnTo>
                <a:lnTo>
                  <a:pt x="728" y="1618"/>
                </a:lnTo>
                <a:lnTo>
                  <a:pt x="734" y="1613"/>
                </a:lnTo>
                <a:lnTo>
                  <a:pt x="739" y="1609"/>
                </a:lnTo>
                <a:lnTo>
                  <a:pt x="744" y="1606"/>
                </a:lnTo>
                <a:lnTo>
                  <a:pt x="750" y="1600"/>
                </a:lnTo>
                <a:lnTo>
                  <a:pt x="757" y="1597"/>
                </a:lnTo>
                <a:lnTo>
                  <a:pt x="762" y="1591"/>
                </a:lnTo>
                <a:lnTo>
                  <a:pt x="768" y="1588"/>
                </a:lnTo>
                <a:lnTo>
                  <a:pt x="773" y="1582"/>
                </a:lnTo>
                <a:lnTo>
                  <a:pt x="778" y="1577"/>
                </a:lnTo>
                <a:lnTo>
                  <a:pt x="784" y="1572"/>
                </a:lnTo>
                <a:lnTo>
                  <a:pt x="789" y="1565"/>
                </a:lnTo>
                <a:lnTo>
                  <a:pt x="795" y="1559"/>
                </a:lnTo>
                <a:lnTo>
                  <a:pt x="800" y="1552"/>
                </a:lnTo>
                <a:lnTo>
                  <a:pt x="805" y="1547"/>
                </a:lnTo>
                <a:lnTo>
                  <a:pt x="811" y="1539"/>
                </a:lnTo>
                <a:lnTo>
                  <a:pt x="816" y="1532"/>
                </a:lnTo>
                <a:lnTo>
                  <a:pt x="822" y="1523"/>
                </a:lnTo>
                <a:lnTo>
                  <a:pt x="827" y="1516"/>
                </a:lnTo>
                <a:lnTo>
                  <a:pt x="834" y="1507"/>
                </a:lnTo>
                <a:lnTo>
                  <a:pt x="840" y="1498"/>
                </a:lnTo>
                <a:lnTo>
                  <a:pt x="845" y="1489"/>
                </a:lnTo>
                <a:lnTo>
                  <a:pt x="850" y="1478"/>
                </a:lnTo>
                <a:lnTo>
                  <a:pt x="856" y="1467"/>
                </a:lnTo>
                <a:lnTo>
                  <a:pt x="861" y="1457"/>
                </a:lnTo>
                <a:lnTo>
                  <a:pt x="867" y="1446"/>
                </a:lnTo>
                <a:lnTo>
                  <a:pt x="872" y="1433"/>
                </a:lnTo>
                <a:lnTo>
                  <a:pt x="877" y="1421"/>
                </a:lnTo>
                <a:lnTo>
                  <a:pt x="883" y="1406"/>
                </a:lnTo>
                <a:lnTo>
                  <a:pt x="888" y="1392"/>
                </a:lnTo>
                <a:lnTo>
                  <a:pt x="894" y="1376"/>
                </a:lnTo>
                <a:lnTo>
                  <a:pt x="899" y="1360"/>
                </a:lnTo>
                <a:lnTo>
                  <a:pt x="904" y="1343"/>
                </a:lnTo>
                <a:lnTo>
                  <a:pt x="910" y="1325"/>
                </a:lnTo>
                <a:lnTo>
                  <a:pt x="917" y="1306"/>
                </a:lnTo>
                <a:lnTo>
                  <a:pt x="922" y="1286"/>
                </a:lnTo>
                <a:lnTo>
                  <a:pt x="928" y="1264"/>
                </a:lnTo>
                <a:lnTo>
                  <a:pt x="933" y="1241"/>
                </a:lnTo>
                <a:lnTo>
                  <a:pt x="938" y="1218"/>
                </a:lnTo>
                <a:lnTo>
                  <a:pt x="944" y="1191"/>
                </a:lnTo>
                <a:lnTo>
                  <a:pt x="949" y="1164"/>
                </a:lnTo>
                <a:lnTo>
                  <a:pt x="955" y="1135"/>
                </a:lnTo>
                <a:lnTo>
                  <a:pt x="960" y="1104"/>
                </a:lnTo>
                <a:lnTo>
                  <a:pt x="965" y="1072"/>
                </a:lnTo>
                <a:lnTo>
                  <a:pt x="971" y="1038"/>
                </a:lnTo>
                <a:lnTo>
                  <a:pt x="976" y="1002"/>
                </a:lnTo>
                <a:lnTo>
                  <a:pt x="982" y="962"/>
                </a:lnTo>
                <a:lnTo>
                  <a:pt x="987" y="923"/>
                </a:lnTo>
                <a:lnTo>
                  <a:pt x="992" y="880"/>
                </a:lnTo>
                <a:lnTo>
                  <a:pt x="1000" y="835"/>
                </a:lnTo>
                <a:lnTo>
                  <a:pt x="1005" y="788"/>
                </a:lnTo>
                <a:lnTo>
                  <a:pt x="1010" y="738"/>
                </a:lnTo>
                <a:lnTo>
                  <a:pt x="1016" y="687"/>
                </a:lnTo>
                <a:lnTo>
                  <a:pt x="1021" y="633"/>
                </a:lnTo>
                <a:lnTo>
                  <a:pt x="1027" y="579"/>
                </a:lnTo>
                <a:lnTo>
                  <a:pt x="1032" y="522"/>
                </a:lnTo>
                <a:lnTo>
                  <a:pt x="1037" y="466"/>
                </a:lnTo>
                <a:lnTo>
                  <a:pt x="1043" y="409"/>
                </a:lnTo>
                <a:lnTo>
                  <a:pt x="1048" y="353"/>
                </a:lnTo>
                <a:lnTo>
                  <a:pt x="1054" y="297"/>
                </a:lnTo>
                <a:lnTo>
                  <a:pt x="1059" y="243"/>
                </a:lnTo>
                <a:lnTo>
                  <a:pt x="1064" y="193"/>
                </a:lnTo>
                <a:lnTo>
                  <a:pt x="1070" y="146"/>
                </a:lnTo>
                <a:lnTo>
                  <a:pt x="1077" y="105"/>
                </a:lnTo>
                <a:lnTo>
                  <a:pt x="1082" y="69"/>
                </a:lnTo>
                <a:lnTo>
                  <a:pt x="1088" y="40"/>
                </a:lnTo>
                <a:lnTo>
                  <a:pt x="1093" y="18"/>
                </a:lnTo>
                <a:lnTo>
                  <a:pt x="1098" y="6"/>
                </a:lnTo>
                <a:lnTo>
                  <a:pt x="1104" y="0"/>
                </a:lnTo>
                <a:lnTo>
                  <a:pt x="1109" y="6"/>
                </a:lnTo>
                <a:lnTo>
                  <a:pt x="1115" y="18"/>
                </a:lnTo>
                <a:lnTo>
                  <a:pt x="1120" y="40"/>
                </a:lnTo>
                <a:lnTo>
                  <a:pt x="1125" y="69"/>
                </a:lnTo>
                <a:lnTo>
                  <a:pt x="1131" y="105"/>
                </a:lnTo>
                <a:lnTo>
                  <a:pt x="1136" y="146"/>
                </a:lnTo>
                <a:lnTo>
                  <a:pt x="1142" y="193"/>
                </a:lnTo>
                <a:lnTo>
                  <a:pt x="1147" y="243"/>
                </a:lnTo>
                <a:lnTo>
                  <a:pt x="1152" y="297"/>
                </a:lnTo>
                <a:lnTo>
                  <a:pt x="1160" y="353"/>
                </a:lnTo>
                <a:lnTo>
                  <a:pt x="1165" y="409"/>
                </a:lnTo>
                <a:lnTo>
                  <a:pt x="1170" y="466"/>
                </a:lnTo>
                <a:lnTo>
                  <a:pt x="1176" y="522"/>
                </a:lnTo>
                <a:lnTo>
                  <a:pt x="1181" y="579"/>
                </a:lnTo>
                <a:lnTo>
                  <a:pt x="1187" y="633"/>
                </a:lnTo>
                <a:lnTo>
                  <a:pt x="1192" y="687"/>
                </a:lnTo>
                <a:lnTo>
                  <a:pt x="1197" y="738"/>
                </a:lnTo>
                <a:lnTo>
                  <a:pt x="1203" y="788"/>
                </a:lnTo>
                <a:lnTo>
                  <a:pt x="1208" y="835"/>
                </a:lnTo>
                <a:lnTo>
                  <a:pt x="1213" y="880"/>
                </a:lnTo>
                <a:lnTo>
                  <a:pt x="1219" y="923"/>
                </a:lnTo>
                <a:lnTo>
                  <a:pt x="1224" y="962"/>
                </a:lnTo>
                <a:lnTo>
                  <a:pt x="1230" y="1002"/>
                </a:lnTo>
                <a:lnTo>
                  <a:pt x="1235" y="1038"/>
                </a:lnTo>
                <a:lnTo>
                  <a:pt x="1242" y="1072"/>
                </a:lnTo>
                <a:lnTo>
                  <a:pt x="1248" y="1104"/>
                </a:lnTo>
                <a:lnTo>
                  <a:pt x="1253" y="1135"/>
                </a:lnTo>
                <a:lnTo>
                  <a:pt x="1258" y="1164"/>
                </a:lnTo>
                <a:lnTo>
                  <a:pt x="1264" y="1191"/>
                </a:lnTo>
                <a:lnTo>
                  <a:pt x="1269" y="1218"/>
                </a:lnTo>
                <a:lnTo>
                  <a:pt x="1275" y="1241"/>
                </a:lnTo>
                <a:lnTo>
                  <a:pt x="1280" y="1264"/>
                </a:lnTo>
                <a:lnTo>
                  <a:pt x="1285" y="1286"/>
                </a:lnTo>
                <a:lnTo>
                  <a:pt x="1291" y="1306"/>
                </a:lnTo>
                <a:lnTo>
                  <a:pt x="1296" y="1325"/>
                </a:lnTo>
                <a:lnTo>
                  <a:pt x="1302" y="1343"/>
                </a:lnTo>
                <a:lnTo>
                  <a:pt x="1307" y="1360"/>
                </a:lnTo>
                <a:lnTo>
                  <a:pt x="1312" y="1376"/>
                </a:lnTo>
                <a:lnTo>
                  <a:pt x="1320" y="1392"/>
                </a:lnTo>
                <a:lnTo>
                  <a:pt x="1325" y="1406"/>
                </a:lnTo>
                <a:lnTo>
                  <a:pt x="1330" y="1421"/>
                </a:lnTo>
                <a:lnTo>
                  <a:pt x="1336" y="1433"/>
                </a:lnTo>
                <a:lnTo>
                  <a:pt x="1341" y="1446"/>
                </a:lnTo>
                <a:lnTo>
                  <a:pt x="1347" y="1457"/>
                </a:lnTo>
                <a:lnTo>
                  <a:pt x="1352" y="1467"/>
                </a:lnTo>
                <a:lnTo>
                  <a:pt x="1357" y="1478"/>
                </a:lnTo>
                <a:lnTo>
                  <a:pt x="1363" y="1489"/>
                </a:lnTo>
                <a:lnTo>
                  <a:pt x="1368" y="1498"/>
                </a:lnTo>
                <a:lnTo>
                  <a:pt x="1373" y="1507"/>
                </a:lnTo>
                <a:lnTo>
                  <a:pt x="1379" y="1516"/>
                </a:lnTo>
                <a:lnTo>
                  <a:pt x="1384" y="1523"/>
                </a:lnTo>
                <a:lnTo>
                  <a:pt x="1390" y="1532"/>
                </a:lnTo>
                <a:lnTo>
                  <a:pt x="1395" y="1539"/>
                </a:lnTo>
                <a:lnTo>
                  <a:pt x="1402" y="1547"/>
                </a:lnTo>
                <a:lnTo>
                  <a:pt x="1408" y="1552"/>
                </a:lnTo>
                <a:lnTo>
                  <a:pt x="1413" y="1559"/>
                </a:lnTo>
                <a:lnTo>
                  <a:pt x="1418" y="1565"/>
                </a:lnTo>
                <a:lnTo>
                  <a:pt x="1424" y="1572"/>
                </a:lnTo>
                <a:lnTo>
                  <a:pt x="1429" y="1577"/>
                </a:lnTo>
                <a:lnTo>
                  <a:pt x="1435" y="1582"/>
                </a:lnTo>
                <a:lnTo>
                  <a:pt x="1440" y="1588"/>
                </a:lnTo>
                <a:lnTo>
                  <a:pt x="1445" y="1591"/>
                </a:lnTo>
                <a:lnTo>
                  <a:pt x="1451" y="1597"/>
                </a:lnTo>
                <a:lnTo>
                  <a:pt x="1456" y="1600"/>
                </a:lnTo>
                <a:lnTo>
                  <a:pt x="1462" y="1606"/>
                </a:lnTo>
                <a:lnTo>
                  <a:pt x="1467" y="1609"/>
                </a:lnTo>
                <a:lnTo>
                  <a:pt x="1472" y="1613"/>
                </a:lnTo>
                <a:lnTo>
                  <a:pt x="1480" y="1618"/>
                </a:lnTo>
                <a:lnTo>
                  <a:pt x="1485" y="1622"/>
                </a:lnTo>
                <a:lnTo>
                  <a:pt x="1490" y="1626"/>
                </a:lnTo>
                <a:lnTo>
                  <a:pt x="1496" y="1629"/>
                </a:lnTo>
                <a:lnTo>
                  <a:pt x="1501" y="1631"/>
                </a:lnTo>
                <a:lnTo>
                  <a:pt x="1507" y="1635"/>
                </a:lnTo>
                <a:lnTo>
                  <a:pt x="1512" y="1638"/>
                </a:lnTo>
                <a:lnTo>
                  <a:pt x="1517" y="1642"/>
                </a:lnTo>
                <a:lnTo>
                  <a:pt x="1523" y="1644"/>
                </a:lnTo>
                <a:lnTo>
                  <a:pt x="1528" y="1647"/>
                </a:lnTo>
                <a:lnTo>
                  <a:pt x="1533" y="1649"/>
                </a:lnTo>
                <a:lnTo>
                  <a:pt x="1539" y="1653"/>
                </a:lnTo>
                <a:lnTo>
                  <a:pt x="1544" y="1654"/>
                </a:lnTo>
                <a:lnTo>
                  <a:pt x="1550" y="1656"/>
                </a:lnTo>
                <a:lnTo>
                  <a:pt x="1555" y="1660"/>
                </a:lnTo>
                <a:lnTo>
                  <a:pt x="1562" y="1662"/>
                </a:lnTo>
                <a:lnTo>
                  <a:pt x="1568" y="1663"/>
                </a:lnTo>
                <a:lnTo>
                  <a:pt x="1573" y="1665"/>
                </a:lnTo>
                <a:lnTo>
                  <a:pt x="1578" y="1667"/>
                </a:lnTo>
                <a:lnTo>
                  <a:pt x="1584" y="1669"/>
                </a:lnTo>
                <a:lnTo>
                  <a:pt x="1589" y="1671"/>
                </a:lnTo>
                <a:lnTo>
                  <a:pt x="1595" y="1672"/>
                </a:lnTo>
                <a:lnTo>
                  <a:pt x="1600" y="1674"/>
                </a:lnTo>
                <a:lnTo>
                  <a:pt x="1605" y="1676"/>
                </a:lnTo>
                <a:lnTo>
                  <a:pt x="1611" y="1678"/>
                </a:lnTo>
                <a:lnTo>
                  <a:pt x="1616" y="1680"/>
                </a:lnTo>
                <a:lnTo>
                  <a:pt x="1622" y="1681"/>
                </a:lnTo>
                <a:lnTo>
                  <a:pt x="1627" y="1683"/>
                </a:lnTo>
                <a:lnTo>
                  <a:pt x="1632" y="1685"/>
                </a:lnTo>
                <a:lnTo>
                  <a:pt x="1638" y="1687"/>
                </a:lnTo>
                <a:lnTo>
                  <a:pt x="1645" y="1687"/>
                </a:lnTo>
                <a:lnTo>
                  <a:pt x="1650" y="1689"/>
                </a:lnTo>
                <a:lnTo>
                  <a:pt x="1656" y="1690"/>
                </a:lnTo>
                <a:lnTo>
                  <a:pt x="1661" y="1692"/>
                </a:lnTo>
                <a:lnTo>
                  <a:pt x="1666" y="1692"/>
                </a:lnTo>
                <a:lnTo>
                  <a:pt x="1672" y="1694"/>
                </a:lnTo>
                <a:lnTo>
                  <a:pt x="1677" y="1696"/>
                </a:lnTo>
                <a:lnTo>
                  <a:pt x="1683" y="1696"/>
                </a:lnTo>
                <a:lnTo>
                  <a:pt x="1688" y="1698"/>
                </a:lnTo>
                <a:lnTo>
                  <a:pt x="1693" y="1698"/>
                </a:lnTo>
                <a:lnTo>
                  <a:pt x="1699" y="1699"/>
                </a:lnTo>
                <a:lnTo>
                  <a:pt x="1704" y="1701"/>
                </a:lnTo>
                <a:lnTo>
                  <a:pt x="1710" y="1701"/>
                </a:lnTo>
                <a:lnTo>
                  <a:pt x="1715" y="1703"/>
                </a:lnTo>
                <a:lnTo>
                  <a:pt x="1722" y="1703"/>
                </a:lnTo>
                <a:lnTo>
                  <a:pt x="1728" y="1705"/>
                </a:lnTo>
                <a:lnTo>
                  <a:pt x="1733" y="1705"/>
                </a:lnTo>
                <a:lnTo>
                  <a:pt x="1738" y="1707"/>
                </a:lnTo>
                <a:lnTo>
                  <a:pt x="1744" y="1707"/>
                </a:lnTo>
                <a:lnTo>
                  <a:pt x="1749" y="1708"/>
                </a:lnTo>
                <a:lnTo>
                  <a:pt x="1755" y="1708"/>
                </a:lnTo>
                <a:lnTo>
                  <a:pt x="1760" y="1710"/>
                </a:lnTo>
                <a:lnTo>
                  <a:pt x="1765" y="1710"/>
                </a:lnTo>
                <a:lnTo>
                  <a:pt x="1771" y="1710"/>
                </a:lnTo>
                <a:lnTo>
                  <a:pt x="1776" y="1712"/>
                </a:lnTo>
                <a:lnTo>
                  <a:pt x="1782" y="1712"/>
                </a:lnTo>
                <a:lnTo>
                  <a:pt x="1787" y="1714"/>
                </a:lnTo>
                <a:lnTo>
                  <a:pt x="1792" y="1714"/>
                </a:lnTo>
                <a:lnTo>
                  <a:pt x="1798" y="1714"/>
                </a:lnTo>
                <a:lnTo>
                  <a:pt x="1805" y="1716"/>
                </a:lnTo>
                <a:lnTo>
                  <a:pt x="1810" y="1716"/>
                </a:lnTo>
                <a:lnTo>
                  <a:pt x="1816" y="1717"/>
                </a:lnTo>
                <a:lnTo>
                  <a:pt x="1821" y="1717"/>
                </a:lnTo>
                <a:lnTo>
                  <a:pt x="1826" y="1717"/>
                </a:lnTo>
                <a:lnTo>
                  <a:pt x="1832" y="1719"/>
                </a:lnTo>
                <a:lnTo>
                  <a:pt x="1837" y="1719"/>
                </a:lnTo>
                <a:lnTo>
                  <a:pt x="1843" y="1719"/>
                </a:lnTo>
                <a:lnTo>
                  <a:pt x="1848" y="1719"/>
                </a:lnTo>
                <a:lnTo>
                  <a:pt x="1853" y="1721"/>
                </a:lnTo>
                <a:lnTo>
                  <a:pt x="1859" y="1721"/>
                </a:lnTo>
                <a:lnTo>
                  <a:pt x="1864" y="1721"/>
                </a:lnTo>
                <a:lnTo>
                  <a:pt x="1870" y="1723"/>
                </a:lnTo>
                <a:lnTo>
                  <a:pt x="1875" y="1723"/>
                </a:lnTo>
                <a:lnTo>
                  <a:pt x="1882" y="1723"/>
                </a:lnTo>
                <a:lnTo>
                  <a:pt x="1888" y="1723"/>
                </a:lnTo>
                <a:lnTo>
                  <a:pt x="1893" y="1725"/>
                </a:lnTo>
                <a:lnTo>
                  <a:pt x="1898" y="1725"/>
                </a:lnTo>
                <a:lnTo>
                  <a:pt x="1904" y="1725"/>
                </a:lnTo>
                <a:lnTo>
                  <a:pt x="1909" y="1725"/>
                </a:lnTo>
                <a:lnTo>
                  <a:pt x="1915" y="1726"/>
                </a:lnTo>
                <a:lnTo>
                  <a:pt x="1920" y="1726"/>
                </a:lnTo>
                <a:lnTo>
                  <a:pt x="1925" y="1726"/>
                </a:lnTo>
                <a:lnTo>
                  <a:pt x="1931" y="1726"/>
                </a:lnTo>
                <a:lnTo>
                  <a:pt x="1936" y="1728"/>
                </a:lnTo>
                <a:lnTo>
                  <a:pt x="1942" y="1728"/>
                </a:lnTo>
                <a:lnTo>
                  <a:pt x="1947" y="1728"/>
                </a:lnTo>
                <a:lnTo>
                  <a:pt x="1952" y="1728"/>
                </a:lnTo>
                <a:lnTo>
                  <a:pt x="1958" y="1728"/>
                </a:lnTo>
                <a:lnTo>
                  <a:pt x="1965" y="1730"/>
                </a:lnTo>
                <a:lnTo>
                  <a:pt x="1970" y="1730"/>
                </a:lnTo>
                <a:lnTo>
                  <a:pt x="1976" y="1730"/>
                </a:lnTo>
                <a:lnTo>
                  <a:pt x="1981" y="1730"/>
                </a:lnTo>
                <a:lnTo>
                  <a:pt x="1986" y="1730"/>
                </a:lnTo>
                <a:lnTo>
                  <a:pt x="1992" y="1732"/>
                </a:lnTo>
                <a:lnTo>
                  <a:pt x="1997" y="1732"/>
                </a:lnTo>
                <a:lnTo>
                  <a:pt x="2003" y="1732"/>
                </a:lnTo>
                <a:lnTo>
                  <a:pt x="2008" y="1732"/>
                </a:lnTo>
                <a:lnTo>
                  <a:pt x="2013" y="1732"/>
                </a:lnTo>
                <a:lnTo>
                  <a:pt x="2019" y="1732"/>
                </a:lnTo>
                <a:lnTo>
                  <a:pt x="2024" y="1734"/>
                </a:lnTo>
                <a:lnTo>
                  <a:pt x="2030" y="1734"/>
                </a:lnTo>
                <a:lnTo>
                  <a:pt x="2035" y="1734"/>
                </a:lnTo>
                <a:lnTo>
                  <a:pt x="2040" y="1734"/>
                </a:lnTo>
                <a:lnTo>
                  <a:pt x="2048" y="1734"/>
                </a:lnTo>
                <a:lnTo>
                  <a:pt x="2053" y="1734"/>
                </a:lnTo>
                <a:lnTo>
                  <a:pt x="2058" y="1735"/>
                </a:lnTo>
                <a:lnTo>
                  <a:pt x="2064" y="1735"/>
                </a:lnTo>
                <a:lnTo>
                  <a:pt x="2069" y="1735"/>
                </a:lnTo>
                <a:lnTo>
                  <a:pt x="2075" y="1735"/>
                </a:lnTo>
                <a:lnTo>
                  <a:pt x="2080" y="1735"/>
                </a:lnTo>
                <a:lnTo>
                  <a:pt x="2085" y="1735"/>
                </a:lnTo>
                <a:lnTo>
                  <a:pt x="2091" y="1735"/>
                </a:lnTo>
                <a:lnTo>
                  <a:pt x="2096" y="1737"/>
                </a:lnTo>
                <a:lnTo>
                  <a:pt x="2102" y="1737"/>
                </a:lnTo>
                <a:lnTo>
                  <a:pt x="2107" y="1737"/>
                </a:lnTo>
                <a:lnTo>
                  <a:pt x="2112" y="1737"/>
                </a:lnTo>
                <a:lnTo>
                  <a:pt x="2118" y="1737"/>
                </a:lnTo>
                <a:lnTo>
                  <a:pt x="2125" y="1737"/>
                </a:lnTo>
                <a:lnTo>
                  <a:pt x="2130" y="1737"/>
                </a:lnTo>
                <a:lnTo>
                  <a:pt x="2136" y="1737"/>
                </a:lnTo>
                <a:lnTo>
                  <a:pt x="2141" y="1739"/>
                </a:lnTo>
                <a:lnTo>
                  <a:pt x="2146" y="1739"/>
                </a:lnTo>
                <a:lnTo>
                  <a:pt x="2152" y="1739"/>
                </a:lnTo>
                <a:lnTo>
                  <a:pt x="2157" y="1739"/>
                </a:lnTo>
                <a:lnTo>
                  <a:pt x="2163" y="1739"/>
                </a:lnTo>
                <a:lnTo>
                  <a:pt x="2168" y="1739"/>
                </a:lnTo>
                <a:lnTo>
                  <a:pt x="2173" y="1739"/>
                </a:lnTo>
                <a:lnTo>
                  <a:pt x="2179" y="1739"/>
                </a:lnTo>
                <a:lnTo>
                  <a:pt x="2184" y="1739"/>
                </a:lnTo>
                <a:lnTo>
                  <a:pt x="2190" y="1739"/>
                </a:lnTo>
                <a:lnTo>
                  <a:pt x="2195" y="1741"/>
                </a:lnTo>
                <a:lnTo>
                  <a:pt x="2200" y="1741"/>
                </a:lnTo>
                <a:close/>
              </a:path>
            </a:pathLst>
          </a:custGeom>
          <a:solidFill>
            <a:srgbClr val="FF0000"/>
          </a:solidFill>
          <a:ln w="3175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개체 26"/>
          <p:cNvGraphicFramePr>
            <a:graphicFrameLocks noChangeAspect="1"/>
          </p:cNvGraphicFramePr>
          <p:nvPr/>
        </p:nvGraphicFramePr>
        <p:xfrm>
          <a:off x="3010697" y="5252244"/>
          <a:ext cx="1622425" cy="481012"/>
        </p:xfrm>
        <a:graphic>
          <a:graphicData uri="http://schemas.openxmlformats.org/presentationml/2006/ole">
            <p:oleObj spid="_x0000_s41986" name="Equation" r:id="rId4" imgW="812520" imgH="241200" progId="Equation.DSMT4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67544" y="5283630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Incoherent amplification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31510" y="292494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ko-KR" i="1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n-US" altLang="ko-KR" i="1" baseline="-250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~ns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reeform 8"/>
          <p:cNvSpPr>
            <a:spLocks noChangeAspect="1"/>
          </p:cNvSpPr>
          <p:nvPr/>
        </p:nvSpPr>
        <p:spPr bwMode="auto">
          <a:xfrm>
            <a:off x="3474530" y="1928802"/>
            <a:ext cx="786748" cy="942537"/>
          </a:xfrm>
          <a:custGeom>
            <a:avLst/>
            <a:gdLst/>
            <a:ahLst/>
            <a:cxnLst>
              <a:cxn ang="0">
                <a:pos x="29" y="1739"/>
              </a:cxn>
              <a:cxn ang="0">
                <a:pos x="67" y="1739"/>
              </a:cxn>
              <a:cxn ang="0">
                <a:pos x="104" y="1737"/>
              </a:cxn>
              <a:cxn ang="0">
                <a:pos x="144" y="1735"/>
              </a:cxn>
              <a:cxn ang="0">
                <a:pos x="182" y="1734"/>
              </a:cxn>
              <a:cxn ang="0">
                <a:pos x="221" y="1730"/>
              </a:cxn>
              <a:cxn ang="0">
                <a:pos x="259" y="1728"/>
              </a:cxn>
              <a:cxn ang="0">
                <a:pos x="299" y="1725"/>
              </a:cxn>
              <a:cxn ang="0">
                <a:pos x="336" y="1723"/>
              </a:cxn>
              <a:cxn ang="0">
                <a:pos x="376" y="1719"/>
              </a:cxn>
              <a:cxn ang="0">
                <a:pos x="414" y="1714"/>
              </a:cxn>
              <a:cxn ang="0">
                <a:pos x="453" y="1708"/>
              </a:cxn>
              <a:cxn ang="0">
                <a:pos x="491" y="1703"/>
              </a:cxn>
              <a:cxn ang="0">
                <a:pos x="530" y="1696"/>
              </a:cxn>
              <a:cxn ang="0">
                <a:pos x="568" y="1687"/>
              </a:cxn>
              <a:cxn ang="0">
                <a:pos x="608" y="1674"/>
              </a:cxn>
              <a:cxn ang="0">
                <a:pos x="645" y="1662"/>
              </a:cxn>
              <a:cxn ang="0">
                <a:pos x="685" y="1644"/>
              </a:cxn>
              <a:cxn ang="0">
                <a:pos x="723" y="1622"/>
              </a:cxn>
              <a:cxn ang="0">
                <a:pos x="762" y="1591"/>
              </a:cxn>
              <a:cxn ang="0">
                <a:pos x="800" y="1552"/>
              </a:cxn>
              <a:cxn ang="0">
                <a:pos x="840" y="1498"/>
              </a:cxn>
              <a:cxn ang="0">
                <a:pos x="877" y="1421"/>
              </a:cxn>
              <a:cxn ang="0">
                <a:pos x="917" y="1306"/>
              </a:cxn>
              <a:cxn ang="0">
                <a:pos x="955" y="1135"/>
              </a:cxn>
              <a:cxn ang="0">
                <a:pos x="992" y="880"/>
              </a:cxn>
              <a:cxn ang="0">
                <a:pos x="1032" y="522"/>
              </a:cxn>
              <a:cxn ang="0">
                <a:pos x="1070" y="146"/>
              </a:cxn>
              <a:cxn ang="0">
                <a:pos x="1109" y="6"/>
              </a:cxn>
              <a:cxn ang="0">
                <a:pos x="1147" y="243"/>
              </a:cxn>
              <a:cxn ang="0">
                <a:pos x="1187" y="633"/>
              </a:cxn>
              <a:cxn ang="0">
                <a:pos x="1224" y="962"/>
              </a:cxn>
              <a:cxn ang="0">
                <a:pos x="1264" y="1191"/>
              </a:cxn>
              <a:cxn ang="0">
                <a:pos x="1302" y="1343"/>
              </a:cxn>
              <a:cxn ang="0">
                <a:pos x="1341" y="1446"/>
              </a:cxn>
              <a:cxn ang="0">
                <a:pos x="1379" y="1516"/>
              </a:cxn>
              <a:cxn ang="0">
                <a:pos x="1418" y="1565"/>
              </a:cxn>
              <a:cxn ang="0">
                <a:pos x="1456" y="1600"/>
              </a:cxn>
              <a:cxn ang="0">
                <a:pos x="1496" y="1629"/>
              </a:cxn>
              <a:cxn ang="0">
                <a:pos x="1533" y="1649"/>
              </a:cxn>
              <a:cxn ang="0">
                <a:pos x="1573" y="1665"/>
              </a:cxn>
              <a:cxn ang="0">
                <a:pos x="1611" y="1678"/>
              </a:cxn>
              <a:cxn ang="0">
                <a:pos x="1650" y="1689"/>
              </a:cxn>
              <a:cxn ang="0">
                <a:pos x="1688" y="1698"/>
              </a:cxn>
              <a:cxn ang="0">
                <a:pos x="1728" y="1705"/>
              </a:cxn>
              <a:cxn ang="0">
                <a:pos x="1765" y="1710"/>
              </a:cxn>
              <a:cxn ang="0">
                <a:pos x="1805" y="1716"/>
              </a:cxn>
              <a:cxn ang="0">
                <a:pos x="1843" y="1719"/>
              </a:cxn>
              <a:cxn ang="0">
                <a:pos x="1882" y="1723"/>
              </a:cxn>
              <a:cxn ang="0">
                <a:pos x="1920" y="1726"/>
              </a:cxn>
              <a:cxn ang="0">
                <a:pos x="1958" y="1728"/>
              </a:cxn>
              <a:cxn ang="0">
                <a:pos x="1997" y="1732"/>
              </a:cxn>
              <a:cxn ang="0">
                <a:pos x="2035" y="1734"/>
              </a:cxn>
              <a:cxn ang="0">
                <a:pos x="2075" y="1735"/>
              </a:cxn>
              <a:cxn ang="0">
                <a:pos x="2112" y="1737"/>
              </a:cxn>
              <a:cxn ang="0">
                <a:pos x="2152" y="1739"/>
              </a:cxn>
              <a:cxn ang="0">
                <a:pos x="2190" y="1739"/>
              </a:cxn>
            </a:cxnLst>
            <a:rect l="0" t="0" r="r" b="b"/>
            <a:pathLst>
              <a:path w="2200" h="1741">
                <a:moveTo>
                  <a:pt x="2200" y="1741"/>
                </a:moveTo>
                <a:lnTo>
                  <a:pt x="0" y="1741"/>
                </a:lnTo>
                <a:lnTo>
                  <a:pt x="5" y="1741"/>
                </a:lnTo>
                <a:lnTo>
                  <a:pt x="11" y="1741"/>
                </a:lnTo>
                <a:lnTo>
                  <a:pt x="16" y="1739"/>
                </a:lnTo>
                <a:lnTo>
                  <a:pt x="22" y="1739"/>
                </a:lnTo>
                <a:lnTo>
                  <a:pt x="29" y="1739"/>
                </a:lnTo>
                <a:lnTo>
                  <a:pt x="34" y="1739"/>
                </a:lnTo>
                <a:lnTo>
                  <a:pt x="40" y="1739"/>
                </a:lnTo>
                <a:lnTo>
                  <a:pt x="45" y="1739"/>
                </a:lnTo>
                <a:lnTo>
                  <a:pt x="50" y="1739"/>
                </a:lnTo>
                <a:lnTo>
                  <a:pt x="56" y="1739"/>
                </a:lnTo>
                <a:lnTo>
                  <a:pt x="61" y="1739"/>
                </a:lnTo>
                <a:lnTo>
                  <a:pt x="67" y="1739"/>
                </a:lnTo>
                <a:lnTo>
                  <a:pt x="72" y="1737"/>
                </a:lnTo>
                <a:lnTo>
                  <a:pt x="77" y="1737"/>
                </a:lnTo>
                <a:lnTo>
                  <a:pt x="83" y="1737"/>
                </a:lnTo>
                <a:lnTo>
                  <a:pt x="88" y="1737"/>
                </a:lnTo>
                <a:lnTo>
                  <a:pt x="94" y="1737"/>
                </a:lnTo>
                <a:lnTo>
                  <a:pt x="99" y="1737"/>
                </a:lnTo>
                <a:lnTo>
                  <a:pt x="104" y="1737"/>
                </a:lnTo>
                <a:lnTo>
                  <a:pt x="112" y="1737"/>
                </a:lnTo>
                <a:lnTo>
                  <a:pt x="117" y="1735"/>
                </a:lnTo>
                <a:lnTo>
                  <a:pt x="122" y="1735"/>
                </a:lnTo>
                <a:lnTo>
                  <a:pt x="128" y="1735"/>
                </a:lnTo>
                <a:lnTo>
                  <a:pt x="133" y="1735"/>
                </a:lnTo>
                <a:lnTo>
                  <a:pt x="139" y="1735"/>
                </a:lnTo>
                <a:lnTo>
                  <a:pt x="144" y="1735"/>
                </a:lnTo>
                <a:lnTo>
                  <a:pt x="149" y="1735"/>
                </a:lnTo>
                <a:lnTo>
                  <a:pt x="155" y="1734"/>
                </a:lnTo>
                <a:lnTo>
                  <a:pt x="160" y="1734"/>
                </a:lnTo>
                <a:lnTo>
                  <a:pt x="165" y="1734"/>
                </a:lnTo>
                <a:lnTo>
                  <a:pt x="171" y="1734"/>
                </a:lnTo>
                <a:lnTo>
                  <a:pt x="176" y="1734"/>
                </a:lnTo>
                <a:lnTo>
                  <a:pt x="182" y="1734"/>
                </a:lnTo>
                <a:lnTo>
                  <a:pt x="189" y="1732"/>
                </a:lnTo>
                <a:lnTo>
                  <a:pt x="194" y="1732"/>
                </a:lnTo>
                <a:lnTo>
                  <a:pt x="200" y="1732"/>
                </a:lnTo>
                <a:lnTo>
                  <a:pt x="205" y="1732"/>
                </a:lnTo>
                <a:lnTo>
                  <a:pt x="210" y="1732"/>
                </a:lnTo>
                <a:lnTo>
                  <a:pt x="216" y="1732"/>
                </a:lnTo>
                <a:lnTo>
                  <a:pt x="221" y="1730"/>
                </a:lnTo>
                <a:lnTo>
                  <a:pt x="227" y="1730"/>
                </a:lnTo>
                <a:lnTo>
                  <a:pt x="232" y="1730"/>
                </a:lnTo>
                <a:lnTo>
                  <a:pt x="237" y="1730"/>
                </a:lnTo>
                <a:lnTo>
                  <a:pt x="243" y="1730"/>
                </a:lnTo>
                <a:lnTo>
                  <a:pt x="248" y="1728"/>
                </a:lnTo>
                <a:lnTo>
                  <a:pt x="254" y="1728"/>
                </a:lnTo>
                <a:lnTo>
                  <a:pt x="259" y="1728"/>
                </a:lnTo>
                <a:lnTo>
                  <a:pt x="264" y="1728"/>
                </a:lnTo>
                <a:lnTo>
                  <a:pt x="272" y="1728"/>
                </a:lnTo>
                <a:lnTo>
                  <a:pt x="277" y="1726"/>
                </a:lnTo>
                <a:lnTo>
                  <a:pt x="282" y="1726"/>
                </a:lnTo>
                <a:lnTo>
                  <a:pt x="288" y="1726"/>
                </a:lnTo>
                <a:lnTo>
                  <a:pt x="293" y="1726"/>
                </a:lnTo>
                <a:lnTo>
                  <a:pt x="299" y="1725"/>
                </a:lnTo>
                <a:lnTo>
                  <a:pt x="304" y="1725"/>
                </a:lnTo>
                <a:lnTo>
                  <a:pt x="309" y="1725"/>
                </a:lnTo>
                <a:lnTo>
                  <a:pt x="315" y="1725"/>
                </a:lnTo>
                <a:lnTo>
                  <a:pt x="320" y="1723"/>
                </a:lnTo>
                <a:lnTo>
                  <a:pt x="325" y="1723"/>
                </a:lnTo>
                <a:lnTo>
                  <a:pt x="331" y="1723"/>
                </a:lnTo>
                <a:lnTo>
                  <a:pt x="336" y="1723"/>
                </a:lnTo>
                <a:lnTo>
                  <a:pt x="342" y="1721"/>
                </a:lnTo>
                <a:lnTo>
                  <a:pt x="347" y="1721"/>
                </a:lnTo>
                <a:lnTo>
                  <a:pt x="354" y="1721"/>
                </a:lnTo>
                <a:lnTo>
                  <a:pt x="360" y="1719"/>
                </a:lnTo>
                <a:lnTo>
                  <a:pt x="365" y="1719"/>
                </a:lnTo>
                <a:lnTo>
                  <a:pt x="370" y="1719"/>
                </a:lnTo>
                <a:lnTo>
                  <a:pt x="376" y="1719"/>
                </a:lnTo>
                <a:lnTo>
                  <a:pt x="381" y="1717"/>
                </a:lnTo>
                <a:lnTo>
                  <a:pt x="387" y="1717"/>
                </a:lnTo>
                <a:lnTo>
                  <a:pt x="392" y="1717"/>
                </a:lnTo>
                <a:lnTo>
                  <a:pt x="397" y="1716"/>
                </a:lnTo>
                <a:lnTo>
                  <a:pt x="403" y="1716"/>
                </a:lnTo>
                <a:lnTo>
                  <a:pt x="408" y="1714"/>
                </a:lnTo>
                <a:lnTo>
                  <a:pt x="414" y="1714"/>
                </a:lnTo>
                <a:lnTo>
                  <a:pt x="419" y="1714"/>
                </a:lnTo>
                <a:lnTo>
                  <a:pt x="424" y="1712"/>
                </a:lnTo>
                <a:lnTo>
                  <a:pt x="432" y="1712"/>
                </a:lnTo>
                <a:lnTo>
                  <a:pt x="437" y="1710"/>
                </a:lnTo>
                <a:lnTo>
                  <a:pt x="442" y="1710"/>
                </a:lnTo>
                <a:lnTo>
                  <a:pt x="448" y="1710"/>
                </a:lnTo>
                <a:lnTo>
                  <a:pt x="453" y="1708"/>
                </a:lnTo>
                <a:lnTo>
                  <a:pt x="458" y="1708"/>
                </a:lnTo>
                <a:lnTo>
                  <a:pt x="464" y="1707"/>
                </a:lnTo>
                <a:lnTo>
                  <a:pt x="469" y="1707"/>
                </a:lnTo>
                <a:lnTo>
                  <a:pt x="475" y="1705"/>
                </a:lnTo>
                <a:lnTo>
                  <a:pt x="480" y="1705"/>
                </a:lnTo>
                <a:lnTo>
                  <a:pt x="485" y="1703"/>
                </a:lnTo>
                <a:lnTo>
                  <a:pt x="491" y="1703"/>
                </a:lnTo>
                <a:lnTo>
                  <a:pt x="496" y="1701"/>
                </a:lnTo>
                <a:lnTo>
                  <a:pt x="502" y="1701"/>
                </a:lnTo>
                <a:lnTo>
                  <a:pt x="507" y="1699"/>
                </a:lnTo>
                <a:lnTo>
                  <a:pt x="514" y="1698"/>
                </a:lnTo>
                <a:lnTo>
                  <a:pt x="520" y="1698"/>
                </a:lnTo>
                <a:lnTo>
                  <a:pt x="525" y="1696"/>
                </a:lnTo>
                <a:lnTo>
                  <a:pt x="530" y="1696"/>
                </a:lnTo>
                <a:lnTo>
                  <a:pt x="536" y="1694"/>
                </a:lnTo>
                <a:lnTo>
                  <a:pt x="541" y="1692"/>
                </a:lnTo>
                <a:lnTo>
                  <a:pt x="547" y="1692"/>
                </a:lnTo>
                <a:lnTo>
                  <a:pt x="552" y="1690"/>
                </a:lnTo>
                <a:lnTo>
                  <a:pt x="557" y="1689"/>
                </a:lnTo>
                <a:lnTo>
                  <a:pt x="563" y="1687"/>
                </a:lnTo>
                <a:lnTo>
                  <a:pt x="568" y="1687"/>
                </a:lnTo>
                <a:lnTo>
                  <a:pt x="574" y="1685"/>
                </a:lnTo>
                <a:lnTo>
                  <a:pt x="579" y="1683"/>
                </a:lnTo>
                <a:lnTo>
                  <a:pt x="584" y="1681"/>
                </a:lnTo>
                <a:lnTo>
                  <a:pt x="590" y="1680"/>
                </a:lnTo>
                <a:lnTo>
                  <a:pt x="597" y="1678"/>
                </a:lnTo>
                <a:lnTo>
                  <a:pt x="602" y="1676"/>
                </a:lnTo>
                <a:lnTo>
                  <a:pt x="608" y="1674"/>
                </a:lnTo>
                <a:lnTo>
                  <a:pt x="613" y="1672"/>
                </a:lnTo>
                <a:lnTo>
                  <a:pt x="618" y="1671"/>
                </a:lnTo>
                <a:lnTo>
                  <a:pt x="624" y="1669"/>
                </a:lnTo>
                <a:lnTo>
                  <a:pt x="629" y="1667"/>
                </a:lnTo>
                <a:lnTo>
                  <a:pt x="635" y="1665"/>
                </a:lnTo>
                <a:lnTo>
                  <a:pt x="640" y="1663"/>
                </a:lnTo>
                <a:lnTo>
                  <a:pt x="645" y="1662"/>
                </a:lnTo>
                <a:lnTo>
                  <a:pt x="651" y="1660"/>
                </a:lnTo>
                <a:lnTo>
                  <a:pt x="656" y="1656"/>
                </a:lnTo>
                <a:lnTo>
                  <a:pt x="662" y="1654"/>
                </a:lnTo>
                <a:lnTo>
                  <a:pt x="667" y="1653"/>
                </a:lnTo>
                <a:lnTo>
                  <a:pt x="674" y="1649"/>
                </a:lnTo>
                <a:lnTo>
                  <a:pt x="680" y="1647"/>
                </a:lnTo>
                <a:lnTo>
                  <a:pt x="685" y="1644"/>
                </a:lnTo>
                <a:lnTo>
                  <a:pt x="690" y="1642"/>
                </a:lnTo>
                <a:lnTo>
                  <a:pt x="696" y="1638"/>
                </a:lnTo>
                <a:lnTo>
                  <a:pt x="701" y="1635"/>
                </a:lnTo>
                <a:lnTo>
                  <a:pt x="707" y="1631"/>
                </a:lnTo>
                <a:lnTo>
                  <a:pt x="712" y="1629"/>
                </a:lnTo>
                <a:lnTo>
                  <a:pt x="717" y="1626"/>
                </a:lnTo>
                <a:lnTo>
                  <a:pt x="723" y="1622"/>
                </a:lnTo>
                <a:lnTo>
                  <a:pt x="728" y="1618"/>
                </a:lnTo>
                <a:lnTo>
                  <a:pt x="734" y="1613"/>
                </a:lnTo>
                <a:lnTo>
                  <a:pt x="739" y="1609"/>
                </a:lnTo>
                <a:lnTo>
                  <a:pt x="744" y="1606"/>
                </a:lnTo>
                <a:lnTo>
                  <a:pt x="750" y="1600"/>
                </a:lnTo>
                <a:lnTo>
                  <a:pt x="757" y="1597"/>
                </a:lnTo>
                <a:lnTo>
                  <a:pt x="762" y="1591"/>
                </a:lnTo>
                <a:lnTo>
                  <a:pt x="768" y="1588"/>
                </a:lnTo>
                <a:lnTo>
                  <a:pt x="773" y="1582"/>
                </a:lnTo>
                <a:lnTo>
                  <a:pt x="778" y="1577"/>
                </a:lnTo>
                <a:lnTo>
                  <a:pt x="784" y="1572"/>
                </a:lnTo>
                <a:lnTo>
                  <a:pt x="789" y="1565"/>
                </a:lnTo>
                <a:lnTo>
                  <a:pt x="795" y="1559"/>
                </a:lnTo>
                <a:lnTo>
                  <a:pt x="800" y="1552"/>
                </a:lnTo>
                <a:lnTo>
                  <a:pt x="805" y="1547"/>
                </a:lnTo>
                <a:lnTo>
                  <a:pt x="811" y="1539"/>
                </a:lnTo>
                <a:lnTo>
                  <a:pt x="816" y="1532"/>
                </a:lnTo>
                <a:lnTo>
                  <a:pt x="822" y="1523"/>
                </a:lnTo>
                <a:lnTo>
                  <a:pt x="827" y="1516"/>
                </a:lnTo>
                <a:lnTo>
                  <a:pt x="834" y="1507"/>
                </a:lnTo>
                <a:lnTo>
                  <a:pt x="840" y="1498"/>
                </a:lnTo>
                <a:lnTo>
                  <a:pt x="845" y="1489"/>
                </a:lnTo>
                <a:lnTo>
                  <a:pt x="850" y="1478"/>
                </a:lnTo>
                <a:lnTo>
                  <a:pt x="856" y="1467"/>
                </a:lnTo>
                <a:lnTo>
                  <a:pt x="861" y="1457"/>
                </a:lnTo>
                <a:lnTo>
                  <a:pt x="867" y="1446"/>
                </a:lnTo>
                <a:lnTo>
                  <a:pt x="872" y="1433"/>
                </a:lnTo>
                <a:lnTo>
                  <a:pt x="877" y="1421"/>
                </a:lnTo>
                <a:lnTo>
                  <a:pt x="883" y="1406"/>
                </a:lnTo>
                <a:lnTo>
                  <a:pt x="888" y="1392"/>
                </a:lnTo>
                <a:lnTo>
                  <a:pt x="894" y="1376"/>
                </a:lnTo>
                <a:lnTo>
                  <a:pt x="899" y="1360"/>
                </a:lnTo>
                <a:lnTo>
                  <a:pt x="904" y="1343"/>
                </a:lnTo>
                <a:lnTo>
                  <a:pt x="910" y="1325"/>
                </a:lnTo>
                <a:lnTo>
                  <a:pt x="917" y="1306"/>
                </a:lnTo>
                <a:lnTo>
                  <a:pt x="922" y="1286"/>
                </a:lnTo>
                <a:lnTo>
                  <a:pt x="928" y="1264"/>
                </a:lnTo>
                <a:lnTo>
                  <a:pt x="933" y="1241"/>
                </a:lnTo>
                <a:lnTo>
                  <a:pt x="938" y="1218"/>
                </a:lnTo>
                <a:lnTo>
                  <a:pt x="944" y="1191"/>
                </a:lnTo>
                <a:lnTo>
                  <a:pt x="949" y="1164"/>
                </a:lnTo>
                <a:lnTo>
                  <a:pt x="955" y="1135"/>
                </a:lnTo>
                <a:lnTo>
                  <a:pt x="960" y="1104"/>
                </a:lnTo>
                <a:lnTo>
                  <a:pt x="965" y="1072"/>
                </a:lnTo>
                <a:lnTo>
                  <a:pt x="971" y="1038"/>
                </a:lnTo>
                <a:lnTo>
                  <a:pt x="976" y="1002"/>
                </a:lnTo>
                <a:lnTo>
                  <a:pt x="982" y="962"/>
                </a:lnTo>
                <a:lnTo>
                  <a:pt x="987" y="923"/>
                </a:lnTo>
                <a:lnTo>
                  <a:pt x="992" y="880"/>
                </a:lnTo>
                <a:lnTo>
                  <a:pt x="1000" y="835"/>
                </a:lnTo>
                <a:lnTo>
                  <a:pt x="1005" y="788"/>
                </a:lnTo>
                <a:lnTo>
                  <a:pt x="1010" y="738"/>
                </a:lnTo>
                <a:lnTo>
                  <a:pt x="1016" y="687"/>
                </a:lnTo>
                <a:lnTo>
                  <a:pt x="1021" y="633"/>
                </a:lnTo>
                <a:lnTo>
                  <a:pt x="1027" y="579"/>
                </a:lnTo>
                <a:lnTo>
                  <a:pt x="1032" y="522"/>
                </a:lnTo>
                <a:lnTo>
                  <a:pt x="1037" y="466"/>
                </a:lnTo>
                <a:lnTo>
                  <a:pt x="1043" y="409"/>
                </a:lnTo>
                <a:lnTo>
                  <a:pt x="1048" y="353"/>
                </a:lnTo>
                <a:lnTo>
                  <a:pt x="1054" y="297"/>
                </a:lnTo>
                <a:lnTo>
                  <a:pt x="1059" y="243"/>
                </a:lnTo>
                <a:lnTo>
                  <a:pt x="1064" y="193"/>
                </a:lnTo>
                <a:lnTo>
                  <a:pt x="1070" y="146"/>
                </a:lnTo>
                <a:lnTo>
                  <a:pt x="1077" y="105"/>
                </a:lnTo>
                <a:lnTo>
                  <a:pt x="1082" y="69"/>
                </a:lnTo>
                <a:lnTo>
                  <a:pt x="1088" y="40"/>
                </a:lnTo>
                <a:lnTo>
                  <a:pt x="1093" y="18"/>
                </a:lnTo>
                <a:lnTo>
                  <a:pt x="1098" y="6"/>
                </a:lnTo>
                <a:lnTo>
                  <a:pt x="1104" y="0"/>
                </a:lnTo>
                <a:lnTo>
                  <a:pt x="1109" y="6"/>
                </a:lnTo>
                <a:lnTo>
                  <a:pt x="1115" y="18"/>
                </a:lnTo>
                <a:lnTo>
                  <a:pt x="1120" y="40"/>
                </a:lnTo>
                <a:lnTo>
                  <a:pt x="1125" y="69"/>
                </a:lnTo>
                <a:lnTo>
                  <a:pt x="1131" y="105"/>
                </a:lnTo>
                <a:lnTo>
                  <a:pt x="1136" y="146"/>
                </a:lnTo>
                <a:lnTo>
                  <a:pt x="1142" y="193"/>
                </a:lnTo>
                <a:lnTo>
                  <a:pt x="1147" y="243"/>
                </a:lnTo>
                <a:lnTo>
                  <a:pt x="1152" y="297"/>
                </a:lnTo>
                <a:lnTo>
                  <a:pt x="1160" y="353"/>
                </a:lnTo>
                <a:lnTo>
                  <a:pt x="1165" y="409"/>
                </a:lnTo>
                <a:lnTo>
                  <a:pt x="1170" y="466"/>
                </a:lnTo>
                <a:lnTo>
                  <a:pt x="1176" y="522"/>
                </a:lnTo>
                <a:lnTo>
                  <a:pt x="1181" y="579"/>
                </a:lnTo>
                <a:lnTo>
                  <a:pt x="1187" y="633"/>
                </a:lnTo>
                <a:lnTo>
                  <a:pt x="1192" y="687"/>
                </a:lnTo>
                <a:lnTo>
                  <a:pt x="1197" y="738"/>
                </a:lnTo>
                <a:lnTo>
                  <a:pt x="1203" y="788"/>
                </a:lnTo>
                <a:lnTo>
                  <a:pt x="1208" y="835"/>
                </a:lnTo>
                <a:lnTo>
                  <a:pt x="1213" y="880"/>
                </a:lnTo>
                <a:lnTo>
                  <a:pt x="1219" y="923"/>
                </a:lnTo>
                <a:lnTo>
                  <a:pt x="1224" y="962"/>
                </a:lnTo>
                <a:lnTo>
                  <a:pt x="1230" y="1002"/>
                </a:lnTo>
                <a:lnTo>
                  <a:pt x="1235" y="1038"/>
                </a:lnTo>
                <a:lnTo>
                  <a:pt x="1242" y="1072"/>
                </a:lnTo>
                <a:lnTo>
                  <a:pt x="1248" y="1104"/>
                </a:lnTo>
                <a:lnTo>
                  <a:pt x="1253" y="1135"/>
                </a:lnTo>
                <a:lnTo>
                  <a:pt x="1258" y="1164"/>
                </a:lnTo>
                <a:lnTo>
                  <a:pt x="1264" y="1191"/>
                </a:lnTo>
                <a:lnTo>
                  <a:pt x="1269" y="1218"/>
                </a:lnTo>
                <a:lnTo>
                  <a:pt x="1275" y="1241"/>
                </a:lnTo>
                <a:lnTo>
                  <a:pt x="1280" y="1264"/>
                </a:lnTo>
                <a:lnTo>
                  <a:pt x="1285" y="1286"/>
                </a:lnTo>
                <a:lnTo>
                  <a:pt x="1291" y="1306"/>
                </a:lnTo>
                <a:lnTo>
                  <a:pt x="1296" y="1325"/>
                </a:lnTo>
                <a:lnTo>
                  <a:pt x="1302" y="1343"/>
                </a:lnTo>
                <a:lnTo>
                  <a:pt x="1307" y="1360"/>
                </a:lnTo>
                <a:lnTo>
                  <a:pt x="1312" y="1376"/>
                </a:lnTo>
                <a:lnTo>
                  <a:pt x="1320" y="1392"/>
                </a:lnTo>
                <a:lnTo>
                  <a:pt x="1325" y="1406"/>
                </a:lnTo>
                <a:lnTo>
                  <a:pt x="1330" y="1421"/>
                </a:lnTo>
                <a:lnTo>
                  <a:pt x="1336" y="1433"/>
                </a:lnTo>
                <a:lnTo>
                  <a:pt x="1341" y="1446"/>
                </a:lnTo>
                <a:lnTo>
                  <a:pt x="1347" y="1457"/>
                </a:lnTo>
                <a:lnTo>
                  <a:pt x="1352" y="1467"/>
                </a:lnTo>
                <a:lnTo>
                  <a:pt x="1357" y="1478"/>
                </a:lnTo>
                <a:lnTo>
                  <a:pt x="1363" y="1489"/>
                </a:lnTo>
                <a:lnTo>
                  <a:pt x="1368" y="1498"/>
                </a:lnTo>
                <a:lnTo>
                  <a:pt x="1373" y="1507"/>
                </a:lnTo>
                <a:lnTo>
                  <a:pt x="1379" y="1516"/>
                </a:lnTo>
                <a:lnTo>
                  <a:pt x="1384" y="1523"/>
                </a:lnTo>
                <a:lnTo>
                  <a:pt x="1390" y="1532"/>
                </a:lnTo>
                <a:lnTo>
                  <a:pt x="1395" y="1539"/>
                </a:lnTo>
                <a:lnTo>
                  <a:pt x="1402" y="1547"/>
                </a:lnTo>
                <a:lnTo>
                  <a:pt x="1408" y="1552"/>
                </a:lnTo>
                <a:lnTo>
                  <a:pt x="1413" y="1559"/>
                </a:lnTo>
                <a:lnTo>
                  <a:pt x="1418" y="1565"/>
                </a:lnTo>
                <a:lnTo>
                  <a:pt x="1424" y="1572"/>
                </a:lnTo>
                <a:lnTo>
                  <a:pt x="1429" y="1577"/>
                </a:lnTo>
                <a:lnTo>
                  <a:pt x="1435" y="1582"/>
                </a:lnTo>
                <a:lnTo>
                  <a:pt x="1440" y="1588"/>
                </a:lnTo>
                <a:lnTo>
                  <a:pt x="1445" y="1591"/>
                </a:lnTo>
                <a:lnTo>
                  <a:pt x="1451" y="1597"/>
                </a:lnTo>
                <a:lnTo>
                  <a:pt x="1456" y="1600"/>
                </a:lnTo>
                <a:lnTo>
                  <a:pt x="1462" y="1606"/>
                </a:lnTo>
                <a:lnTo>
                  <a:pt x="1467" y="1609"/>
                </a:lnTo>
                <a:lnTo>
                  <a:pt x="1472" y="1613"/>
                </a:lnTo>
                <a:lnTo>
                  <a:pt x="1480" y="1618"/>
                </a:lnTo>
                <a:lnTo>
                  <a:pt x="1485" y="1622"/>
                </a:lnTo>
                <a:lnTo>
                  <a:pt x="1490" y="1626"/>
                </a:lnTo>
                <a:lnTo>
                  <a:pt x="1496" y="1629"/>
                </a:lnTo>
                <a:lnTo>
                  <a:pt x="1501" y="1631"/>
                </a:lnTo>
                <a:lnTo>
                  <a:pt x="1507" y="1635"/>
                </a:lnTo>
                <a:lnTo>
                  <a:pt x="1512" y="1638"/>
                </a:lnTo>
                <a:lnTo>
                  <a:pt x="1517" y="1642"/>
                </a:lnTo>
                <a:lnTo>
                  <a:pt x="1523" y="1644"/>
                </a:lnTo>
                <a:lnTo>
                  <a:pt x="1528" y="1647"/>
                </a:lnTo>
                <a:lnTo>
                  <a:pt x="1533" y="1649"/>
                </a:lnTo>
                <a:lnTo>
                  <a:pt x="1539" y="1653"/>
                </a:lnTo>
                <a:lnTo>
                  <a:pt x="1544" y="1654"/>
                </a:lnTo>
                <a:lnTo>
                  <a:pt x="1550" y="1656"/>
                </a:lnTo>
                <a:lnTo>
                  <a:pt x="1555" y="1660"/>
                </a:lnTo>
                <a:lnTo>
                  <a:pt x="1562" y="1662"/>
                </a:lnTo>
                <a:lnTo>
                  <a:pt x="1568" y="1663"/>
                </a:lnTo>
                <a:lnTo>
                  <a:pt x="1573" y="1665"/>
                </a:lnTo>
                <a:lnTo>
                  <a:pt x="1578" y="1667"/>
                </a:lnTo>
                <a:lnTo>
                  <a:pt x="1584" y="1669"/>
                </a:lnTo>
                <a:lnTo>
                  <a:pt x="1589" y="1671"/>
                </a:lnTo>
                <a:lnTo>
                  <a:pt x="1595" y="1672"/>
                </a:lnTo>
                <a:lnTo>
                  <a:pt x="1600" y="1674"/>
                </a:lnTo>
                <a:lnTo>
                  <a:pt x="1605" y="1676"/>
                </a:lnTo>
                <a:lnTo>
                  <a:pt x="1611" y="1678"/>
                </a:lnTo>
                <a:lnTo>
                  <a:pt x="1616" y="1680"/>
                </a:lnTo>
                <a:lnTo>
                  <a:pt x="1622" y="1681"/>
                </a:lnTo>
                <a:lnTo>
                  <a:pt x="1627" y="1683"/>
                </a:lnTo>
                <a:lnTo>
                  <a:pt x="1632" y="1685"/>
                </a:lnTo>
                <a:lnTo>
                  <a:pt x="1638" y="1687"/>
                </a:lnTo>
                <a:lnTo>
                  <a:pt x="1645" y="1687"/>
                </a:lnTo>
                <a:lnTo>
                  <a:pt x="1650" y="1689"/>
                </a:lnTo>
                <a:lnTo>
                  <a:pt x="1656" y="1690"/>
                </a:lnTo>
                <a:lnTo>
                  <a:pt x="1661" y="1692"/>
                </a:lnTo>
                <a:lnTo>
                  <a:pt x="1666" y="1692"/>
                </a:lnTo>
                <a:lnTo>
                  <a:pt x="1672" y="1694"/>
                </a:lnTo>
                <a:lnTo>
                  <a:pt x="1677" y="1696"/>
                </a:lnTo>
                <a:lnTo>
                  <a:pt x="1683" y="1696"/>
                </a:lnTo>
                <a:lnTo>
                  <a:pt x="1688" y="1698"/>
                </a:lnTo>
                <a:lnTo>
                  <a:pt x="1693" y="1698"/>
                </a:lnTo>
                <a:lnTo>
                  <a:pt x="1699" y="1699"/>
                </a:lnTo>
                <a:lnTo>
                  <a:pt x="1704" y="1701"/>
                </a:lnTo>
                <a:lnTo>
                  <a:pt x="1710" y="1701"/>
                </a:lnTo>
                <a:lnTo>
                  <a:pt x="1715" y="1703"/>
                </a:lnTo>
                <a:lnTo>
                  <a:pt x="1722" y="1703"/>
                </a:lnTo>
                <a:lnTo>
                  <a:pt x="1728" y="1705"/>
                </a:lnTo>
                <a:lnTo>
                  <a:pt x="1733" y="1705"/>
                </a:lnTo>
                <a:lnTo>
                  <a:pt x="1738" y="1707"/>
                </a:lnTo>
                <a:lnTo>
                  <a:pt x="1744" y="1707"/>
                </a:lnTo>
                <a:lnTo>
                  <a:pt x="1749" y="1708"/>
                </a:lnTo>
                <a:lnTo>
                  <a:pt x="1755" y="1708"/>
                </a:lnTo>
                <a:lnTo>
                  <a:pt x="1760" y="1710"/>
                </a:lnTo>
                <a:lnTo>
                  <a:pt x="1765" y="1710"/>
                </a:lnTo>
                <a:lnTo>
                  <a:pt x="1771" y="1710"/>
                </a:lnTo>
                <a:lnTo>
                  <a:pt x="1776" y="1712"/>
                </a:lnTo>
                <a:lnTo>
                  <a:pt x="1782" y="1712"/>
                </a:lnTo>
                <a:lnTo>
                  <a:pt x="1787" y="1714"/>
                </a:lnTo>
                <a:lnTo>
                  <a:pt x="1792" y="1714"/>
                </a:lnTo>
                <a:lnTo>
                  <a:pt x="1798" y="1714"/>
                </a:lnTo>
                <a:lnTo>
                  <a:pt x="1805" y="1716"/>
                </a:lnTo>
                <a:lnTo>
                  <a:pt x="1810" y="1716"/>
                </a:lnTo>
                <a:lnTo>
                  <a:pt x="1816" y="1717"/>
                </a:lnTo>
                <a:lnTo>
                  <a:pt x="1821" y="1717"/>
                </a:lnTo>
                <a:lnTo>
                  <a:pt x="1826" y="1717"/>
                </a:lnTo>
                <a:lnTo>
                  <a:pt x="1832" y="1719"/>
                </a:lnTo>
                <a:lnTo>
                  <a:pt x="1837" y="1719"/>
                </a:lnTo>
                <a:lnTo>
                  <a:pt x="1843" y="1719"/>
                </a:lnTo>
                <a:lnTo>
                  <a:pt x="1848" y="1719"/>
                </a:lnTo>
                <a:lnTo>
                  <a:pt x="1853" y="1721"/>
                </a:lnTo>
                <a:lnTo>
                  <a:pt x="1859" y="1721"/>
                </a:lnTo>
                <a:lnTo>
                  <a:pt x="1864" y="1721"/>
                </a:lnTo>
                <a:lnTo>
                  <a:pt x="1870" y="1723"/>
                </a:lnTo>
                <a:lnTo>
                  <a:pt x="1875" y="1723"/>
                </a:lnTo>
                <a:lnTo>
                  <a:pt x="1882" y="1723"/>
                </a:lnTo>
                <a:lnTo>
                  <a:pt x="1888" y="1723"/>
                </a:lnTo>
                <a:lnTo>
                  <a:pt x="1893" y="1725"/>
                </a:lnTo>
                <a:lnTo>
                  <a:pt x="1898" y="1725"/>
                </a:lnTo>
                <a:lnTo>
                  <a:pt x="1904" y="1725"/>
                </a:lnTo>
                <a:lnTo>
                  <a:pt x="1909" y="1725"/>
                </a:lnTo>
                <a:lnTo>
                  <a:pt x="1915" y="1726"/>
                </a:lnTo>
                <a:lnTo>
                  <a:pt x="1920" y="1726"/>
                </a:lnTo>
                <a:lnTo>
                  <a:pt x="1925" y="1726"/>
                </a:lnTo>
                <a:lnTo>
                  <a:pt x="1931" y="1726"/>
                </a:lnTo>
                <a:lnTo>
                  <a:pt x="1936" y="1728"/>
                </a:lnTo>
                <a:lnTo>
                  <a:pt x="1942" y="1728"/>
                </a:lnTo>
                <a:lnTo>
                  <a:pt x="1947" y="1728"/>
                </a:lnTo>
                <a:lnTo>
                  <a:pt x="1952" y="1728"/>
                </a:lnTo>
                <a:lnTo>
                  <a:pt x="1958" y="1728"/>
                </a:lnTo>
                <a:lnTo>
                  <a:pt x="1965" y="1730"/>
                </a:lnTo>
                <a:lnTo>
                  <a:pt x="1970" y="1730"/>
                </a:lnTo>
                <a:lnTo>
                  <a:pt x="1976" y="1730"/>
                </a:lnTo>
                <a:lnTo>
                  <a:pt x="1981" y="1730"/>
                </a:lnTo>
                <a:lnTo>
                  <a:pt x="1986" y="1730"/>
                </a:lnTo>
                <a:lnTo>
                  <a:pt x="1992" y="1732"/>
                </a:lnTo>
                <a:lnTo>
                  <a:pt x="1997" y="1732"/>
                </a:lnTo>
                <a:lnTo>
                  <a:pt x="2003" y="1732"/>
                </a:lnTo>
                <a:lnTo>
                  <a:pt x="2008" y="1732"/>
                </a:lnTo>
                <a:lnTo>
                  <a:pt x="2013" y="1732"/>
                </a:lnTo>
                <a:lnTo>
                  <a:pt x="2019" y="1732"/>
                </a:lnTo>
                <a:lnTo>
                  <a:pt x="2024" y="1734"/>
                </a:lnTo>
                <a:lnTo>
                  <a:pt x="2030" y="1734"/>
                </a:lnTo>
                <a:lnTo>
                  <a:pt x="2035" y="1734"/>
                </a:lnTo>
                <a:lnTo>
                  <a:pt x="2040" y="1734"/>
                </a:lnTo>
                <a:lnTo>
                  <a:pt x="2048" y="1734"/>
                </a:lnTo>
                <a:lnTo>
                  <a:pt x="2053" y="1734"/>
                </a:lnTo>
                <a:lnTo>
                  <a:pt x="2058" y="1735"/>
                </a:lnTo>
                <a:lnTo>
                  <a:pt x="2064" y="1735"/>
                </a:lnTo>
                <a:lnTo>
                  <a:pt x="2069" y="1735"/>
                </a:lnTo>
                <a:lnTo>
                  <a:pt x="2075" y="1735"/>
                </a:lnTo>
                <a:lnTo>
                  <a:pt x="2080" y="1735"/>
                </a:lnTo>
                <a:lnTo>
                  <a:pt x="2085" y="1735"/>
                </a:lnTo>
                <a:lnTo>
                  <a:pt x="2091" y="1735"/>
                </a:lnTo>
                <a:lnTo>
                  <a:pt x="2096" y="1737"/>
                </a:lnTo>
                <a:lnTo>
                  <a:pt x="2102" y="1737"/>
                </a:lnTo>
                <a:lnTo>
                  <a:pt x="2107" y="1737"/>
                </a:lnTo>
                <a:lnTo>
                  <a:pt x="2112" y="1737"/>
                </a:lnTo>
                <a:lnTo>
                  <a:pt x="2118" y="1737"/>
                </a:lnTo>
                <a:lnTo>
                  <a:pt x="2125" y="1737"/>
                </a:lnTo>
                <a:lnTo>
                  <a:pt x="2130" y="1737"/>
                </a:lnTo>
                <a:lnTo>
                  <a:pt x="2136" y="1737"/>
                </a:lnTo>
                <a:lnTo>
                  <a:pt x="2141" y="1739"/>
                </a:lnTo>
                <a:lnTo>
                  <a:pt x="2146" y="1739"/>
                </a:lnTo>
                <a:lnTo>
                  <a:pt x="2152" y="1739"/>
                </a:lnTo>
                <a:lnTo>
                  <a:pt x="2157" y="1739"/>
                </a:lnTo>
                <a:lnTo>
                  <a:pt x="2163" y="1739"/>
                </a:lnTo>
                <a:lnTo>
                  <a:pt x="2168" y="1739"/>
                </a:lnTo>
                <a:lnTo>
                  <a:pt x="2173" y="1739"/>
                </a:lnTo>
                <a:lnTo>
                  <a:pt x="2179" y="1739"/>
                </a:lnTo>
                <a:lnTo>
                  <a:pt x="2184" y="1739"/>
                </a:lnTo>
                <a:lnTo>
                  <a:pt x="2190" y="1739"/>
                </a:lnTo>
                <a:lnTo>
                  <a:pt x="2195" y="1741"/>
                </a:lnTo>
                <a:lnTo>
                  <a:pt x="2200" y="1741"/>
                </a:lnTo>
                <a:close/>
              </a:path>
            </a:pathLst>
          </a:custGeom>
          <a:solidFill>
            <a:srgbClr val="FF0000"/>
          </a:solidFill>
          <a:ln w="3175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3325" y="6143644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Frantz-</a:t>
            </a:r>
            <a:r>
              <a:rPr lang="en-US" altLang="ko-KR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Nodvik</a:t>
            </a:r>
            <a:r>
              <a:rPr lang="en-US" altLang="ko-KR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(FN) equations</a:t>
            </a:r>
          </a:p>
          <a:p>
            <a:pPr algn="ctr"/>
            <a:r>
              <a:rPr lang="en-US" altLang="ko-KR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intensity and population</a:t>
            </a:r>
            <a:endParaRPr lang="ko-KR" altLang="en-US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25"/>
          <p:cNvSpPr txBox="1">
            <a:spLocks noChangeArrowheads="1"/>
          </p:cNvSpPr>
          <p:nvPr/>
        </p:nvSpPr>
        <p:spPr bwMode="auto">
          <a:xfrm>
            <a:off x="5327652" y="1467823"/>
            <a:ext cx="3204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Ni-like Ag (Ag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19+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 @ 13.9 nm</a:t>
            </a:r>
            <a:endParaRPr lang="ko-KR" altLang="en-US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72198" y="1837155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i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~ps ,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~ps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34466" y="2908725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ko-KR" i="1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n-US" altLang="ko-KR" i="1" baseline="-250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~fs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2563" y="765585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HH amplification</a:t>
            </a:r>
            <a:endParaRPr lang="ko-KR" alt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reeform 8"/>
          <p:cNvSpPr>
            <a:spLocks noChangeAspect="1"/>
          </p:cNvSpPr>
          <p:nvPr/>
        </p:nvSpPr>
        <p:spPr bwMode="auto">
          <a:xfrm>
            <a:off x="5076056" y="2551535"/>
            <a:ext cx="786748" cy="276225"/>
          </a:xfrm>
          <a:custGeom>
            <a:avLst/>
            <a:gdLst/>
            <a:ahLst/>
            <a:cxnLst>
              <a:cxn ang="0">
                <a:pos x="29" y="1739"/>
              </a:cxn>
              <a:cxn ang="0">
                <a:pos x="67" y="1739"/>
              </a:cxn>
              <a:cxn ang="0">
                <a:pos x="104" y="1737"/>
              </a:cxn>
              <a:cxn ang="0">
                <a:pos x="144" y="1735"/>
              </a:cxn>
              <a:cxn ang="0">
                <a:pos x="182" y="1734"/>
              </a:cxn>
              <a:cxn ang="0">
                <a:pos x="221" y="1730"/>
              </a:cxn>
              <a:cxn ang="0">
                <a:pos x="259" y="1728"/>
              </a:cxn>
              <a:cxn ang="0">
                <a:pos x="299" y="1725"/>
              </a:cxn>
              <a:cxn ang="0">
                <a:pos x="336" y="1723"/>
              </a:cxn>
              <a:cxn ang="0">
                <a:pos x="376" y="1719"/>
              </a:cxn>
              <a:cxn ang="0">
                <a:pos x="414" y="1714"/>
              </a:cxn>
              <a:cxn ang="0">
                <a:pos x="453" y="1708"/>
              </a:cxn>
              <a:cxn ang="0">
                <a:pos x="491" y="1703"/>
              </a:cxn>
              <a:cxn ang="0">
                <a:pos x="530" y="1696"/>
              </a:cxn>
              <a:cxn ang="0">
                <a:pos x="568" y="1687"/>
              </a:cxn>
              <a:cxn ang="0">
                <a:pos x="608" y="1674"/>
              </a:cxn>
              <a:cxn ang="0">
                <a:pos x="645" y="1662"/>
              </a:cxn>
              <a:cxn ang="0">
                <a:pos x="685" y="1644"/>
              </a:cxn>
              <a:cxn ang="0">
                <a:pos x="723" y="1622"/>
              </a:cxn>
              <a:cxn ang="0">
                <a:pos x="762" y="1591"/>
              </a:cxn>
              <a:cxn ang="0">
                <a:pos x="800" y="1552"/>
              </a:cxn>
              <a:cxn ang="0">
                <a:pos x="840" y="1498"/>
              </a:cxn>
              <a:cxn ang="0">
                <a:pos x="877" y="1421"/>
              </a:cxn>
              <a:cxn ang="0">
                <a:pos x="917" y="1306"/>
              </a:cxn>
              <a:cxn ang="0">
                <a:pos x="955" y="1135"/>
              </a:cxn>
              <a:cxn ang="0">
                <a:pos x="992" y="880"/>
              </a:cxn>
              <a:cxn ang="0">
                <a:pos x="1032" y="522"/>
              </a:cxn>
              <a:cxn ang="0">
                <a:pos x="1070" y="146"/>
              </a:cxn>
              <a:cxn ang="0">
                <a:pos x="1109" y="6"/>
              </a:cxn>
              <a:cxn ang="0">
                <a:pos x="1147" y="243"/>
              </a:cxn>
              <a:cxn ang="0">
                <a:pos x="1187" y="633"/>
              </a:cxn>
              <a:cxn ang="0">
                <a:pos x="1224" y="962"/>
              </a:cxn>
              <a:cxn ang="0">
                <a:pos x="1264" y="1191"/>
              </a:cxn>
              <a:cxn ang="0">
                <a:pos x="1302" y="1343"/>
              </a:cxn>
              <a:cxn ang="0">
                <a:pos x="1341" y="1446"/>
              </a:cxn>
              <a:cxn ang="0">
                <a:pos x="1379" y="1516"/>
              </a:cxn>
              <a:cxn ang="0">
                <a:pos x="1418" y="1565"/>
              </a:cxn>
              <a:cxn ang="0">
                <a:pos x="1456" y="1600"/>
              </a:cxn>
              <a:cxn ang="0">
                <a:pos x="1496" y="1629"/>
              </a:cxn>
              <a:cxn ang="0">
                <a:pos x="1533" y="1649"/>
              </a:cxn>
              <a:cxn ang="0">
                <a:pos x="1573" y="1665"/>
              </a:cxn>
              <a:cxn ang="0">
                <a:pos x="1611" y="1678"/>
              </a:cxn>
              <a:cxn ang="0">
                <a:pos x="1650" y="1689"/>
              </a:cxn>
              <a:cxn ang="0">
                <a:pos x="1688" y="1698"/>
              </a:cxn>
              <a:cxn ang="0">
                <a:pos x="1728" y="1705"/>
              </a:cxn>
              <a:cxn ang="0">
                <a:pos x="1765" y="1710"/>
              </a:cxn>
              <a:cxn ang="0">
                <a:pos x="1805" y="1716"/>
              </a:cxn>
              <a:cxn ang="0">
                <a:pos x="1843" y="1719"/>
              </a:cxn>
              <a:cxn ang="0">
                <a:pos x="1882" y="1723"/>
              </a:cxn>
              <a:cxn ang="0">
                <a:pos x="1920" y="1726"/>
              </a:cxn>
              <a:cxn ang="0">
                <a:pos x="1958" y="1728"/>
              </a:cxn>
              <a:cxn ang="0">
                <a:pos x="1997" y="1732"/>
              </a:cxn>
              <a:cxn ang="0">
                <a:pos x="2035" y="1734"/>
              </a:cxn>
              <a:cxn ang="0">
                <a:pos x="2075" y="1735"/>
              </a:cxn>
              <a:cxn ang="0">
                <a:pos x="2112" y="1737"/>
              </a:cxn>
              <a:cxn ang="0">
                <a:pos x="2152" y="1739"/>
              </a:cxn>
              <a:cxn ang="0">
                <a:pos x="2190" y="1739"/>
              </a:cxn>
            </a:cxnLst>
            <a:rect l="0" t="0" r="r" b="b"/>
            <a:pathLst>
              <a:path w="2200" h="1741">
                <a:moveTo>
                  <a:pt x="2200" y="1741"/>
                </a:moveTo>
                <a:lnTo>
                  <a:pt x="0" y="1741"/>
                </a:lnTo>
                <a:lnTo>
                  <a:pt x="5" y="1741"/>
                </a:lnTo>
                <a:lnTo>
                  <a:pt x="11" y="1741"/>
                </a:lnTo>
                <a:lnTo>
                  <a:pt x="16" y="1739"/>
                </a:lnTo>
                <a:lnTo>
                  <a:pt x="22" y="1739"/>
                </a:lnTo>
                <a:lnTo>
                  <a:pt x="29" y="1739"/>
                </a:lnTo>
                <a:lnTo>
                  <a:pt x="34" y="1739"/>
                </a:lnTo>
                <a:lnTo>
                  <a:pt x="40" y="1739"/>
                </a:lnTo>
                <a:lnTo>
                  <a:pt x="45" y="1739"/>
                </a:lnTo>
                <a:lnTo>
                  <a:pt x="50" y="1739"/>
                </a:lnTo>
                <a:lnTo>
                  <a:pt x="56" y="1739"/>
                </a:lnTo>
                <a:lnTo>
                  <a:pt x="61" y="1739"/>
                </a:lnTo>
                <a:lnTo>
                  <a:pt x="67" y="1739"/>
                </a:lnTo>
                <a:lnTo>
                  <a:pt x="72" y="1737"/>
                </a:lnTo>
                <a:lnTo>
                  <a:pt x="77" y="1737"/>
                </a:lnTo>
                <a:lnTo>
                  <a:pt x="83" y="1737"/>
                </a:lnTo>
                <a:lnTo>
                  <a:pt x="88" y="1737"/>
                </a:lnTo>
                <a:lnTo>
                  <a:pt x="94" y="1737"/>
                </a:lnTo>
                <a:lnTo>
                  <a:pt x="99" y="1737"/>
                </a:lnTo>
                <a:lnTo>
                  <a:pt x="104" y="1737"/>
                </a:lnTo>
                <a:lnTo>
                  <a:pt x="112" y="1737"/>
                </a:lnTo>
                <a:lnTo>
                  <a:pt x="117" y="1735"/>
                </a:lnTo>
                <a:lnTo>
                  <a:pt x="122" y="1735"/>
                </a:lnTo>
                <a:lnTo>
                  <a:pt x="128" y="1735"/>
                </a:lnTo>
                <a:lnTo>
                  <a:pt x="133" y="1735"/>
                </a:lnTo>
                <a:lnTo>
                  <a:pt x="139" y="1735"/>
                </a:lnTo>
                <a:lnTo>
                  <a:pt x="144" y="1735"/>
                </a:lnTo>
                <a:lnTo>
                  <a:pt x="149" y="1735"/>
                </a:lnTo>
                <a:lnTo>
                  <a:pt x="155" y="1734"/>
                </a:lnTo>
                <a:lnTo>
                  <a:pt x="160" y="1734"/>
                </a:lnTo>
                <a:lnTo>
                  <a:pt x="165" y="1734"/>
                </a:lnTo>
                <a:lnTo>
                  <a:pt x="171" y="1734"/>
                </a:lnTo>
                <a:lnTo>
                  <a:pt x="176" y="1734"/>
                </a:lnTo>
                <a:lnTo>
                  <a:pt x="182" y="1734"/>
                </a:lnTo>
                <a:lnTo>
                  <a:pt x="189" y="1732"/>
                </a:lnTo>
                <a:lnTo>
                  <a:pt x="194" y="1732"/>
                </a:lnTo>
                <a:lnTo>
                  <a:pt x="200" y="1732"/>
                </a:lnTo>
                <a:lnTo>
                  <a:pt x="205" y="1732"/>
                </a:lnTo>
                <a:lnTo>
                  <a:pt x="210" y="1732"/>
                </a:lnTo>
                <a:lnTo>
                  <a:pt x="216" y="1732"/>
                </a:lnTo>
                <a:lnTo>
                  <a:pt x="221" y="1730"/>
                </a:lnTo>
                <a:lnTo>
                  <a:pt x="227" y="1730"/>
                </a:lnTo>
                <a:lnTo>
                  <a:pt x="232" y="1730"/>
                </a:lnTo>
                <a:lnTo>
                  <a:pt x="237" y="1730"/>
                </a:lnTo>
                <a:lnTo>
                  <a:pt x="243" y="1730"/>
                </a:lnTo>
                <a:lnTo>
                  <a:pt x="248" y="1728"/>
                </a:lnTo>
                <a:lnTo>
                  <a:pt x="254" y="1728"/>
                </a:lnTo>
                <a:lnTo>
                  <a:pt x="259" y="1728"/>
                </a:lnTo>
                <a:lnTo>
                  <a:pt x="264" y="1728"/>
                </a:lnTo>
                <a:lnTo>
                  <a:pt x="272" y="1728"/>
                </a:lnTo>
                <a:lnTo>
                  <a:pt x="277" y="1726"/>
                </a:lnTo>
                <a:lnTo>
                  <a:pt x="282" y="1726"/>
                </a:lnTo>
                <a:lnTo>
                  <a:pt x="288" y="1726"/>
                </a:lnTo>
                <a:lnTo>
                  <a:pt x="293" y="1726"/>
                </a:lnTo>
                <a:lnTo>
                  <a:pt x="299" y="1725"/>
                </a:lnTo>
                <a:lnTo>
                  <a:pt x="304" y="1725"/>
                </a:lnTo>
                <a:lnTo>
                  <a:pt x="309" y="1725"/>
                </a:lnTo>
                <a:lnTo>
                  <a:pt x="315" y="1725"/>
                </a:lnTo>
                <a:lnTo>
                  <a:pt x="320" y="1723"/>
                </a:lnTo>
                <a:lnTo>
                  <a:pt x="325" y="1723"/>
                </a:lnTo>
                <a:lnTo>
                  <a:pt x="331" y="1723"/>
                </a:lnTo>
                <a:lnTo>
                  <a:pt x="336" y="1723"/>
                </a:lnTo>
                <a:lnTo>
                  <a:pt x="342" y="1721"/>
                </a:lnTo>
                <a:lnTo>
                  <a:pt x="347" y="1721"/>
                </a:lnTo>
                <a:lnTo>
                  <a:pt x="354" y="1721"/>
                </a:lnTo>
                <a:lnTo>
                  <a:pt x="360" y="1719"/>
                </a:lnTo>
                <a:lnTo>
                  <a:pt x="365" y="1719"/>
                </a:lnTo>
                <a:lnTo>
                  <a:pt x="370" y="1719"/>
                </a:lnTo>
                <a:lnTo>
                  <a:pt x="376" y="1719"/>
                </a:lnTo>
                <a:lnTo>
                  <a:pt x="381" y="1717"/>
                </a:lnTo>
                <a:lnTo>
                  <a:pt x="387" y="1717"/>
                </a:lnTo>
                <a:lnTo>
                  <a:pt x="392" y="1717"/>
                </a:lnTo>
                <a:lnTo>
                  <a:pt x="397" y="1716"/>
                </a:lnTo>
                <a:lnTo>
                  <a:pt x="403" y="1716"/>
                </a:lnTo>
                <a:lnTo>
                  <a:pt x="408" y="1714"/>
                </a:lnTo>
                <a:lnTo>
                  <a:pt x="414" y="1714"/>
                </a:lnTo>
                <a:lnTo>
                  <a:pt x="419" y="1714"/>
                </a:lnTo>
                <a:lnTo>
                  <a:pt x="424" y="1712"/>
                </a:lnTo>
                <a:lnTo>
                  <a:pt x="432" y="1712"/>
                </a:lnTo>
                <a:lnTo>
                  <a:pt x="437" y="1710"/>
                </a:lnTo>
                <a:lnTo>
                  <a:pt x="442" y="1710"/>
                </a:lnTo>
                <a:lnTo>
                  <a:pt x="448" y="1710"/>
                </a:lnTo>
                <a:lnTo>
                  <a:pt x="453" y="1708"/>
                </a:lnTo>
                <a:lnTo>
                  <a:pt x="458" y="1708"/>
                </a:lnTo>
                <a:lnTo>
                  <a:pt x="464" y="1707"/>
                </a:lnTo>
                <a:lnTo>
                  <a:pt x="469" y="1707"/>
                </a:lnTo>
                <a:lnTo>
                  <a:pt x="475" y="1705"/>
                </a:lnTo>
                <a:lnTo>
                  <a:pt x="480" y="1705"/>
                </a:lnTo>
                <a:lnTo>
                  <a:pt x="485" y="1703"/>
                </a:lnTo>
                <a:lnTo>
                  <a:pt x="491" y="1703"/>
                </a:lnTo>
                <a:lnTo>
                  <a:pt x="496" y="1701"/>
                </a:lnTo>
                <a:lnTo>
                  <a:pt x="502" y="1701"/>
                </a:lnTo>
                <a:lnTo>
                  <a:pt x="507" y="1699"/>
                </a:lnTo>
                <a:lnTo>
                  <a:pt x="514" y="1698"/>
                </a:lnTo>
                <a:lnTo>
                  <a:pt x="520" y="1698"/>
                </a:lnTo>
                <a:lnTo>
                  <a:pt x="525" y="1696"/>
                </a:lnTo>
                <a:lnTo>
                  <a:pt x="530" y="1696"/>
                </a:lnTo>
                <a:lnTo>
                  <a:pt x="536" y="1694"/>
                </a:lnTo>
                <a:lnTo>
                  <a:pt x="541" y="1692"/>
                </a:lnTo>
                <a:lnTo>
                  <a:pt x="547" y="1692"/>
                </a:lnTo>
                <a:lnTo>
                  <a:pt x="552" y="1690"/>
                </a:lnTo>
                <a:lnTo>
                  <a:pt x="557" y="1689"/>
                </a:lnTo>
                <a:lnTo>
                  <a:pt x="563" y="1687"/>
                </a:lnTo>
                <a:lnTo>
                  <a:pt x="568" y="1687"/>
                </a:lnTo>
                <a:lnTo>
                  <a:pt x="574" y="1685"/>
                </a:lnTo>
                <a:lnTo>
                  <a:pt x="579" y="1683"/>
                </a:lnTo>
                <a:lnTo>
                  <a:pt x="584" y="1681"/>
                </a:lnTo>
                <a:lnTo>
                  <a:pt x="590" y="1680"/>
                </a:lnTo>
                <a:lnTo>
                  <a:pt x="597" y="1678"/>
                </a:lnTo>
                <a:lnTo>
                  <a:pt x="602" y="1676"/>
                </a:lnTo>
                <a:lnTo>
                  <a:pt x="608" y="1674"/>
                </a:lnTo>
                <a:lnTo>
                  <a:pt x="613" y="1672"/>
                </a:lnTo>
                <a:lnTo>
                  <a:pt x="618" y="1671"/>
                </a:lnTo>
                <a:lnTo>
                  <a:pt x="624" y="1669"/>
                </a:lnTo>
                <a:lnTo>
                  <a:pt x="629" y="1667"/>
                </a:lnTo>
                <a:lnTo>
                  <a:pt x="635" y="1665"/>
                </a:lnTo>
                <a:lnTo>
                  <a:pt x="640" y="1663"/>
                </a:lnTo>
                <a:lnTo>
                  <a:pt x="645" y="1662"/>
                </a:lnTo>
                <a:lnTo>
                  <a:pt x="651" y="1660"/>
                </a:lnTo>
                <a:lnTo>
                  <a:pt x="656" y="1656"/>
                </a:lnTo>
                <a:lnTo>
                  <a:pt x="662" y="1654"/>
                </a:lnTo>
                <a:lnTo>
                  <a:pt x="667" y="1653"/>
                </a:lnTo>
                <a:lnTo>
                  <a:pt x="674" y="1649"/>
                </a:lnTo>
                <a:lnTo>
                  <a:pt x="680" y="1647"/>
                </a:lnTo>
                <a:lnTo>
                  <a:pt x="685" y="1644"/>
                </a:lnTo>
                <a:lnTo>
                  <a:pt x="690" y="1642"/>
                </a:lnTo>
                <a:lnTo>
                  <a:pt x="696" y="1638"/>
                </a:lnTo>
                <a:lnTo>
                  <a:pt x="701" y="1635"/>
                </a:lnTo>
                <a:lnTo>
                  <a:pt x="707" y="1631"/>
                </a:lnTo>
                <a:lnTo>
                  <a:pt x="712" y="1629"/>
                </a:lnTo>
                <a:lnTo>
                  <a:pt x="717" y="1626"/>
                </a:lnTo>
                <a:lnTo>
                  <a:pt x="723" y="1622"/>
                </a:lnTo>
                <a:lnTo>
                  <a:pt x="728" y="1618"/>
                </a:lnTo>
                <a:lnTo>
                  <a:pt x="734" y="1613"/>
                </a:lnTo>
                <a:lnTo>
                  <a:pt x="739" y="1609"/>
                </a:lnTo>
                <a:lnTo>
                  <a:pt x="744" y="1606"/>
                </a:lnTo>
                <a:lnTo>
                  <a:pt x="750" y="1600"/>
                </a:lnTo>
                <a:lnTo>
                  <a:pt x="757" y="1597"/>
                </a:lnTo>
                <a:lnTo>
                  <a:pt x="762" y="1591"/>
                </a:lnTo>
                <a:lnTo>
                  <a:pt x="768" y="1588"/>
                </a:lnTo>
                <a:lnTo>
                  <a:pt x="773" y="1582"/>
                </a:lnTo>
                <a:lnTo>
                  <a:pt x="778" y="1577"/>
                </a:lnTo>
                <a:lnTo>
                  <a:pt x="784" y="1572"/>
                </a:lnTo>
                <a:lnTo>
                  <a:pt x="789" y="1565"/>
                </a:lnTo>
                <a:lnTo>
                  <a:pt x="795" y="1559"/>
                </a:lnTo>
                <a:lnTo>
                  <a:pt x="800" y="1552"/>
                </a:lnTo>
                <a:lnTo>
                  <a:pt x="805" y="1547"/>
                </a:lnTo>
                <a:lnTo>
                  <a:pt x="811" y="1539"/>
                </a:lnTo>
                <a:lnTo>
                  <a:pt x="816" y="1532"/>
                </a:lnTo>
                <a:lnTo>
                  <a:pt x="822" y="1523"/>
                </a:lnTo>
                <a:lnTo>
                  <a:pt x="827" y="1516"/>
                </a:lnTo>
                <a:lnTo>
                  <a:pt x="834" y="1507"/>
                </a:lnTo>
                <a:lnTo>
                  <a:pt x="840" y="1498"/>
                </a:lnTo>
                <a:lnTo>
                  <a:pt x="845" y="1489"/>
                </a:lnTo>
                <a:lnTo>
                  <a:pt x="850" y="1478"/>
                </a:lnTo>
                <a:lnTo>
                  <a:pt x="856" y="1467"/>
                </a:lnTo>
                <a:lnTo>
                  <a:pt x="861" y="1457"/>
                </a:lnTo>
                <a:lnTo>
                  <a:pt x="867" y="1446"/>
                </a:lnTo>
                <a:lnTo>
                  <a:pt x="872" y="1433"/>
                </a:lnTo>
                <a:lnTo>
                  <a:pt x="877" y="1421"/>
                </a:lnTo>
                <a:lnTo>
                  <a:pt x="883" y="1406"/>
                </a:lnTo>
                <a:lnTo>
                  <a:pt x="888" y="1392"/>
                </a:lnTo>
                <a:lnTo>
                  <a:pt x="894" y="1376"/>
                </a:lnTo>
                <a:lnTo>
                  <a:pt x="899" y="1360"/>
                </a:lnTo>
                <a:lnTo>
                  <a:pt x="904" y="1343"/>
                </a:lnTo>
                <a:lnTo>
                  <a:pt x="910" y="1325"/>
                </a:lnTo>
                <a:lnTo>
                  <a:pt x="917" y="1306"/>
                </a:lnTo>
                <a:lnTo>
                  <a:pt x="922" y="1286"/>
                </a:lnTo>
                <a:lnTo>
                  <a:pt x="928" y="1264"/>
                </a:lnTo>
                <a:lnTo>
                  <a:pt x="933" y="1241"/>
                </a:lnTo>
                <a:lnTo>
                  <a:pt x="938" y="1218"/>
                </a:lnTo>
                <a:lnTo>
                  <a:pt x="944" y="1191"/>
                </a:lnTo>
                <a:lnTo>
                  <a:pt x="949" y="1164"/>
                </a:lnTo>
                <a:lnTo>
                  <a:pt x="955" y="1135"/>
                </a:lnTo>
                <a:lnTo>
                  <a:pt x="960" y="1104"/>
                </a:lnTo>
                <a:lnTo>
                  <a:pt x="965" y="1072"/>
                </a:lnTo>
                <a:lnTo>
                  <a:pt x="971" y="1038"/>
                </a:lnTo>
                <a:lnTo>
                  <a:pt x="976" y="1002"/>
                </a:lnTo>
                <a:lnTo>
                  <a:pt x="982" y="962"/>
                </a:lnTo>
                <a:lnTo>
                  <a:pt x="987" y="923"/>
                </a:lnTo>
                <a:lnTo>
                  <a:pt x="992" y="880"/>
                </a:lnTo>
                <a:lnTo>
                  <a:pt x="1000" y="835"/>
                </a:lnTo>
                <a:lnTo>
                  <a:pt x="1005" y="788"/>
                </a:lnTo>
                <a:lnTo>
                  <a:pt x="1010" y="738"/>
                </a:lnTo>
                <a:lnTo>
                  <a:pt x="1016" y="687"/>
                </a:lnTo>
                <a:lnTo>
                  <a:pt x="1021" y="633"/>
                </a:lnTo>
                <a:lnTo>
                  <a:pt x="1027" y="579"/>
                </a:lnTo>
                <a:lnTo>
                  <a:pt x="1032" y="522"/>
                </a:lnTo>
                <a:lnTo>
                  <a:pt x="1037" y="466"/>
                </a:lnTo>
                <a:lnTo>
                  <a:pt x="1043" y="409"/>
                </a:lnTo>
                <a:lnTo>
                  <a:pt x="1048" y="353"/>
                </a:lnTo>
                <a:lnTo>
                  <a:pt x="1054" y="297"/>
                </a:lnTo>
                <a:lnTo>
                  <a:pt x="1059" y="243"/>
                </a:lnTo>
                <a:lnTo>
                  <a:pt x="1064" y="193"/>
                </a:lnTo>
                <a:lnTo>
                  <a:pt x="1070" y="146"/>
                </a:lnTo>
                <a:lnTo>
                  <a:pt x="1077" y="105"/>
                </a:lnTo>
                <a:lnTo>
                  <a:pt x="1082" y="69"/>
                </a:lnTo>
                <a:lnTo>
                  <a:pt x="1088" y="40"/>
                </a:lnTo>
                <a:lnTo>
                  <a:pt x="1093" y="18"/>
                </a:lnTo>
                <a:lnTo>
                  <a:pt x="1098" y="6"/>
                </a:lnTo>
                <a:lnTo>
                  <a:pt x="1104" y="0"/>
                </a:lnTo>
                <a:lnTo>
                  <a:pt x="1109" y="6"/>
                </a:lnTo>
                <a:lnTo>
                  <a:pt x="1115" y="18"/>
                </a:lnTo>
                <a:lnTo>
                  <a:pt x="1120" y="40"/>
                </a:lnTo>
                <a:lnTo>
                  <a:pt x="1125" y="69"/>
                </a:lnTo>
                <a:lnTo>
                  <a:pt x="1131" y="105"/>
                </a:lnTo>
                <a:lnTo>
                  <a:pt x="1136" y="146"/>
                </a:lnTo>
                <a:lnTo>
                  <a:pt x="1142" y="193"/>
                </a:lnTo>
                <a:lnTo>
                  <a:pt x="1147" y="243"/>
                </a:lnTo>
                <a:lnTo>
                  <a:pt x="1152" y="297"/>
                </a:lnTo>
                <a:lnTo>
                  <a:pt x="1160" y="353"/>
                </a:lnTo>
                <a:lnTo>
                  <a:pt x="1165" y="409"/>
                </a:lnTo>
                <a:lnTo>
                  <a:pt x="1170" y="466"/>
                </a:lnTo>
                <a:lnTo>
                  <a:pt x="1176" y="522"/>
                </a:lnTo>
                <a:lnTo>
                  <a:pt x="1181" y="579"/>
                </a:lnTo>
                <a:lnTo>
                  <a:pt x="1187" y="633"/>
                </a:lnTo>
                <a:lnTo>
                  <a:pt x="1192" y="687"/>
                </a:lnTo>
                <a:lnTo>
                  <a:pt x="1197" y="738"/>
                </a:lnTo>
                <a:lnTo>
                  <a:pt x="1203" y="788"/>
                </a:lnTo>
                <a:lnTo>
                  <a:pt x="1208" y="835"/>
                </a:lnTo>
                <a:lnTo>
                  <a:pt x="1213" y="880"/>
                </a:lnTo>
                <a:lnTo>
                  <a:pt x="1219" y="923"/>
                </a:lnTo>
                <a:lnTo>
                  <a:pt x="1224" y="962"/>
                </a:lnTo>
                <a:lnTo>
                  <a:pt x="1230" y="1002"/>
                </a:lnTo>
                <a:lnTo>
                  <a:pt x="1235" y="1038"/>
                </a:lnTo>
                <a:lnTo>
                  <a:pt x="1242" y="1072"/>
                </a:lnTo>
                <a:lnTo>
                  <a:pt x="1248" y="1104"/>
                </a:lnTo>
                <a:lnTo>
                  <a:pt x="1253" y="1135"/>
                </a:lnTo>
                <a:lnTo>
                  <a:pt x="1258" y="1164"/>
                </a:lnTo>
                <a:lnTo>
                  <a:pt x="1264" y="1191"/>
                </a:lnTo>
                <a:lnTo>
                  <a:pt x="1269" y="1218"/>
                </a:lnTo>
                <a:lnTo>
                  <a:pt x="1275" y="1241"/>
                </a:lnTo>
                <a:lnTo>
                  <a:pt x="1280" y="1264"/>
                </a:lnTo>
                <a:lnTo>
                  <a:pt x="1285" y="1286"/>
                </a:lnTo>
                <a:lnTo>
                  <a:pt x="1291" y="1306"/>
                </a:lnTo>
                <a:lnTo>
                  <a:pt x="1296" y="1325"/>
                </a:lnTo>
                <a:lnTo>
                  <a:pt x="1302" y="1343"/>
                </a:lnTo>
                <a:lnTo>
                  <a:pt x="1307" y="1360"/>
                </a:lnTo>
                <a:lnTo>
                  <a:pt x="1312" y="1376"/>
                </a:lnTo>
                <a:lnTo>
                  <a:pt x="1320" y="1392"/>
                </a:lnTo>
                <a:lnTo>
                  <a:pt x="1325" y="1406"/>
                </a:lnTo>
                <a:lnTo>
                  <a:pt x="1330" y="1421"/>
                </a:lnTo>
                <a:lnTo>
                  <a:pt x="1336" y="1433"/>
                </a:lnTo>
                <a:lnTo>
                  <a:pt x="1341" y="1446"/>
                </a:lnTo>
                <a:lnTo>
                  <a:pt x="1347" y="1457"/>
                </a:lnTo>
                <a:lnTo>
                  <a:pt x="1352" y="1467"/>
                </a:lnTo>
                <a:lnTo>
                  <a:pt x="1357" y="1478"/>
                </a:lnTo>
                <a:lnTo>
                  <a:pt x="1363" y="1489"/>
                </a:lnTo>
                <a:lnTo>
                  <a:pt x="1368" y="1498"/>
                </a:lnTo>
                <a:lnTo>
                  <a:pt x="1373" y="1507"/>
                </a:lnTo>
                <a:lnTo>
                  <a:pt x="1379" y="1516"/>
                </a:lnTo>
                <a:lnTo>
                  <a:pt x="1384" y="1523"/>
                </a:lnTo>
                <a:lnTo>
                  <a:pt x="1390" y="1532"/>
                </a:lnTo>
                <a:lnTo>
                  <a:pt x="1395" y="1539"/>
                </a:lnTo>
                <a:lnTo>
                  <a:pt x="1402" y="1547"/>
                </a:lnTo>
                <a:lnTo>
                  <a:pt x="1408" y="1552"/>
                </a:lnTo>
                <a:lnTo>
                  <a:pt x="1413" y="1559"/>
                </a:lnTo>
                <a:lnTo>
                  <a:pt x="1418" y="1565"/>
                </a:lnTo>
                <a:lnTo>
                  <a:pt x="1424" y="1572"/>
                </a:lnTo>
                <a:lnTo>
                  <a:pt x="1429" y="1577"/>
                </a:lnTo>
                <a:lnTo>
                  <a:pt x="1435" y="1582"/>
                </a:lnTo>
                <a:lnTo>
                  <a:pt x="1440" y="1588"/>
                </a:lnTo>
                <a:lnTo>
                  <a:pt x="1445" y="1591"/>
                </a:lnTo>
                <a:lnTo>
                  <a:pt x="1451" y="1597"/>
                </a:lnTo>
                <a:lnTo>
                  <a:pt x="1456" y="1600"/>
                </a:lnTo>
                <a:lnTo>
                  <a:pt x="1462" y="1606"/>
                </a:lnTo>
                <a:lnTo>
                  <a:pt x="1467" y="1609"/>
                </a:lnTo>
                <a:lnTo>
                  <a:pt x="1472" y="1613"/>
                </a:lnTo>
                <a:lnTo>
                  <a:pt x="1480" y="1618"/>
                </a:lnTo>
                <a:lnTo>
                  <a:pt x="1485" y="1622"/>
                </a:lnTo>
                <a:lnTo>
                  <a:pt x="1490" y="1626"/>
                </a:lnTo>
                <a:lnTo>
                  <a:pt x="1496" y="1629"/>
                </a:lnTo>
                <a:lnTo>
                  <a:pt x="1501" y="1631"/>
                </a:lnTo>
                <a:lnTo>
                  <a:pt x="1507" y="1635"/>
                </a:lnTo>
                <a:lnTo>
                  <a:pt x="1512" y="1638"/>
                </a:lnTo>
                <a:lnTo>
                  <a:pt x="1517" y="1642"/>
                </a:lnTo>
                <a:lnTo>
                  <a:pt x="1523" y="1644"/>
                </a:lnTo>
                <a:lnTo>
                  <a:pt x="1528" y="1647"/>
                </a:lnTo>
                <a:lnTo>
                  <a:pt x="1533" y="1649"/>
                </a:lnTo>
                <a:lnTo>
                  <a:pt x="1539" y="1653"/>
                </a:lnTo>
                <a:lnTo>
                  <a:pt x="1544" y="1654"/>
                </a:lnTo>
                <a:lnTo>
                  <a:pt x="1550" y="1656"/>
                </a:lnTo>
                <a:lnTo>
                  <a:pt x="1555" y="1660"/>
                </a:lnTo>
                <a:lnTo>
                  <a:pt x="1562" y="1662"/>
                </a:lnTo>
                <a:lnTo>
                  <a:pt x="1568" y="1663"/>
                </a:lnTo>
                <a:lnTo>
                  <a:pt x="1573" y="1665"/>
                </a:lnTo>
                <a:lnTo>
                  <a:pt x="1578" y="1667"/>
                </a:lnTo>
                <a:lnTo>
                  <a:pt x="1584" y="1669"/>
                </a:lnTo>
                <a:lnTo>
                  <a:pt x="1589" y="1671"/>
                </a:lnTo>
                <a:lnTo>
                  <a:pt x="1595" y="1672"/>
                </a:lnTo>
                <a:lnTo>
                  <a:pt x="1600" y="1674"/>
                </a:lnTo>
                <a:lnTo>
                  <a:pt x="1605" y="1676"/>
                </a:lnTo>
                <a:lnTo>
                  <a:pt x="1611" y="1678"/>
                </a:lnTo>
                <a:lnTo>
                  <a:pt x="1616" y="1680"/>
                </a:lnTo>
                <a:lnTo>
                  <a:pt x="1622" y="1681"/>
                </a:lnTo>
                <a:lnTo>
                  <a:pt x="1627" y="1683"/>
                </a:lnTo>
                <a:lnTo>
                  <a:pt x="1632" y="1685"/>
                </a:lnTo>
                <a:lnTo>
                  <a:pt x="1638" y="1687"/>
                </a:lnTo>
                <a:lnTo>
                  <a:pt x="1645" y="1687"/>
                </a:lnTo>
                <a:lnTo>
                  <a:pt x="1650" y="1689"/>
                </a:lnTo>
                <a:lnTo>
                  <a:pt x="1656" y="1690"/>
                </a:lnTo>
                <a:lnTo>
                  <a:pt x="1661" y="1692"/>
                </a:lnTo>
                <a:lnTo>
                  <a:pt x="1666" y="1692"/>
                </a:lnTo>
                <a:lnTo>
                  <a:pt x="1672" y="1694"/>
                </a:lnTo>
                <a:lnTo>
                  <a:pt x="1677" y="1696"/>
                </a:lnTo>
                <a:lnTo>
                  <a:pt x="1683" y="1696"/>
                </a:lnTo>
                <a:lnTo>
                  <a:pt x="1688" y="1698"/>
                </a:lnTo>
                <a:lnTo>
                  <a:pt x="1693" y="1698"/>
                </a:lnTo>
                <a:lnTo>
                  <a:pt x="1699" y="1699"/>
                </a:lnTo>
                <a:lnTo>
                  <a:pt x="1704" y="1701"/>
                </a:lnTo>
                <a:lnTo>
                  <a:pt x="1710" y="1701"/>
                </a:lnTo>
                <a:lnTo>
                  <a:pt x="1715" y="1703"/>
                </a:lnTo>
                <a:lnTo>
                  <a:pt x="1722" y="1703"/>
                </a:lnTo>
                <a:lnTo>
                  <a:pt x="1728" y="1705"/>
                </a:lnTo>
                <a:lnTo>
                  <a:pt x="1733" y="1705"/>
                </a:lnTo>
                <a:lnTo>
                  <a:pt x="1738" y="1707"/>
                </a:lnTo>
                <a:lnTo>
                  <a:pt x="1744" y="1707"/>
                </a:lnTo>
                <a:lnTo>
                  <a:pt x="1749" y="1708"/>
                </a:lnTo>
                <a:lnTo>
                  <a:pt x="1755" y="1708"/>
                </a:lnTo>
                <a:lnTo>
                  <a:pt x="1760" y="1710"/>
                </a:lnTo>
                <a:lnTo>
                  <a:pt x="1765" y="1710"/>
                </a:lnTo>
                <a:lnTo>
                  <a:pt x="1771" y="1710"/>
                </a:lnTo>
                <a:lnTo>
                  <a:pt x="1776" y="1712"/>
                </a:lnTo>
                <a:lnTo>
                  <a:pt x="1782" y="1712"/>
                </a:lnTo>
                <a:lnTo>
                  <a:pt x="1787" y="1714"/>
                </a:lnTo>
                <a:lnTo>
                  <a:pt x="1792" y="1714"/>
                </a:lnTo>
                <a:lnTo>
                  <a:pt x="1798" y="1714"/>
                </a:lnTo>
                <a:lnTo>
                  <a:pt x="1805" y="1716"/>
                </a:lnTo>
                <a:lnTo>
                  <a:pt x="1810" y="1716"/>
                </a:lnTo>
                <a:lnTo>
                  <a:pt x="1816" y="1717"/>
                </a:lnTo>
                <a:lnTo>
                  <a:pt x="1821" y="1717"/>
                </a:lnTo>
                <a:lnTo>
                  <a:pt x="1826" y="1717"/>
                </a:lnTo>
                <a:lnTo>
                  <a:pt x="1832" y="1719"/>
                </a:lnTo>
                <a:lnTo>
                  <a:pt x="1837" y="1719"/>
                </a:lnTo>
                <a:lnTo>
                  <a:pt x="1843" y="1719"/>
                </a:lnTo>
                <a:lnTo>
                  <a:pt x="1848" y="1719"/>
                </a:lnTo>
                <a:lnTo>
                  <a:pt x="1853" y="1721"/>
                </a:lnTo>
                <a:lnTo>
                  <a:pt x="1859" y="1721"/>
                </a:lnTo>
                <a:lnTo>
                  <a:pt x="1864" y="1721"/>
                </a:lnTo>
                <a:lnTo>
                  <a:pt x="1870" y="1723"/>
                </a:lnTo>
                <a:lnTo>
                  <a:pt x="1875" y="1723"/>
                </a:lnTo>
                <a:lnTo>
                  <a:pt x="1882" y="1723"/>
                </a:lnTo>
                <a:lnTo>
                  <a:pt x="1888" y="1723"/>
                </a:lnTo>
                <a:lnTo>
                  <a:pt x="1893" y="1725"/>
                </a:lnTo>
                <a:lnTo>
                  <a:pt x="1898" y="1725"/>
                </a:lnTo>
                <a:lnTo>
                  <a:pt x="1904" y="1725"/>
                </a:lnTo>
                <a:lnTo>
                  <a:pt x="1909" y="1725"/>
                </a:lnTo>
                <a:lnTo>
                  <a:pt x="1915" y="1726"/>
                </a:lnTo>
                <a:lnTo>
                  <a:pt x="1920" y="1726"/>
                </a:lnTo>
                <a:lnTo>
                  <a:pt x="1925" y="1726"/>
                </a:lnTo>
                <a:lnTo>
                  <a:pt x="1931" y="1726"/>
                </a:lnTo>
                <a:lnTo>
                  <a:pt x="1936" y="1728"/>
                </a:lnTo>
                <a:lnTo>
                  <a:pt x="1942" y="1728"/>
                </a:lnTo>
                <a:lnTo>
                  <a:pt x="1947" y="1728"/>
                </a:lnTo>
                <a:lnTo>
                  <a:pt x="1952" y="1728"/>
                </a:lnTo>
                <a:lnTo>
                  <a:pt x="1958" y="1728"/>
                </a:lnTo>
                <a:lnTo>
                  <a:pt x="1965" y="1730"/>
                </a:lnTo>
                <a:lnTo>
                  <a:pt x="1970" y="1730"/>
                </a:lnTo>
                <a:lnTo>
                  <a:pt x="1976" y="1730"/>
                </a:lnTo>
                <a:lnTo>
                  <a:pt x="1981" y="1730"/>
                </a:lnTo>
                <a:lnTo>
                  <a:pt x="1986" y="1730"/>
                </a:lnTo>
                <a:lnTo>
                  <a:pt x="1992" y="1732"/>
                </a:lnTo>
                <a:lnTo>
                  <a:pt x="1997" y="1732"/>
                </a:lnTo>
                <a:lnTo>
                  <a:pt x="2003" y="1732"/>
                </a:lnTo>
                <a:lnTo>
                  <a:pt x="2008" y="1732"/>
                </a:lnTo>
                <a:lnTo>
                  <a:pt x="2013" y="1732"/>
                </a:lnTo>
                <a:lnTo>
                  <a:pt x="2019" y="1732"/>
                </a:lnTo>
                <a:lnTo>
                  <a:pt x="2024" y="1734"/>
                </a:lnTo>
                <a:lnTo>
                  <a:pt x="2030" y="1734"/>
                </a:lnTo>
                <a:lnTo>
                  <a:pt x="2035" y="1734"/>
                </a:lnTo>
                <a:lnTo>
                  <a:pt x="2040" y="1734"/>
                </a:lnTo>
                <a:lnTo>
                  <a:pt x="2048" y="1734"/>
                </a:lnTo>
                <a:lnTo>
                  <a:pt x="2053" y="1734"/>
                </a:lnTo>
                <a:lnTo>
                  <a:pt x="2058" y="1735"/>
                </a:lnTo>
                <a:lnTo>
                  <a:pt x="2064" y="1735"/>
                </a:lnTo>
                <a:lnTo>
                  <a:pt x="2069" y="1735"/>
                </a:lnTo>
                <a:lnTo>
                  <a:pt x="2075" y="1735"/>
                </a:lnTo>
                <a:lnTo>
                  <a:pt x="2080" y="1735"/>
                </a:lnTo>
                <a:lnTo>
                  <a:pt x="2085" y="1735"/>
                </a:lnTo>
                <a:lnTo>
                  <a:pt x="2091" y="1735"/>
                </a:lnTo>
                <a:lnTo>
                  <a:pt x="2096" y="1737"/>
                </a:lnTo>
                <a:lnTo>
                  <a:pt x="2102" y="1737"/>
                </a:lnTo>
                <a:lnTo>
                  <a:pt x="2107" y="1737"/>
                </a:lnTo>
                <a:lnTo>
                  <a:pt x="2112" y="1737"/>
                </a:lnTo>
                <a:lnTo>
                  <a:pt x="2118" y="1737"/>
                </a:lnTo>
                <a:lnTo>
                  <a:pt x="2125" y="1737"/>
                </a:lnTo>
                <a:lnTo>
                  <a:pt x="2130" y="1737"/>
                </a:lnTo>
                <a:lnTo>
                  <a:pt x="2136" y="1737"/>
                </a:lnTo>
                <a:lnTo>
                  <a:pt x="2141" y="1739"/>
                </a:lnTo>
                <a:lnTo>
                  <a:pt x="2146" y="1739"/>
                </a:lnTo>
                <a:lnTo>
                  <a:pt x="2152" y="1739"/>
                </a:lnTo>
                <a:lnTo>
                  <a:pt x="2157" y="1739"/>
                </a:lnTo>
                <a:lnTo>
                  <a:pt x="2163" y="1739"/>
                </a:lnTo>
                <a:lnTo>
                  <a:pt x="2168" y="1739"/>
                </a:lnTo>
                <a:lnTo>
                  <a:pt x="2173" y="1739"/>
                </a:lnTo>
                <a:lnTo>
                  <a:pt x="2179" y="1739"/>
                </a:lnTo>
                <a:lnTo>
                  <a:pt x="2184" y="1739"/>
                </a:lnTo>
                <a:lnTo>
                  <a:pt x="2190" y="1739"/>
                </a:lnTo>
                <a:lnTo>
                  <a:pt x="2195" y="1741"/>
                </a:lnTo>
                <a:lnTo>
                  <a:pt x="2200" y="1741"/>
                </a:lnTo>
                <a:close/>
              </a:path>
            </a:pathLst>
          </a:custGeom>
          <a:solidFill>
            <a:srgbClr val="0070C0"/>
          </a:solidFill>
          <a:ln w="3175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" name="개체 43"/>
          <p:cNvGraphicFramePr>
            <a:graphicFrameLocks noChangeAspect="1"/>
          </p:cNvGraphicFramePr>
          <p:nvPr/>
        </p:nvGraphicFramePr>
        <p:xfrm>
          <a:off x="7553325" y="5248623"/>
          <a:ext cx="1317625" cy="481013"/>
        </p:xfrm>
        <a:graphic>
          <a:graphicData uri="http://schemas.openxmlformats.org/presentationml/2006/ole">
            <p:oleObj spid="_x0000_s41990" name="Equation" r:id="rId5" imgW="660240" imgH="241200" progId="Equation.DSMT4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4818986" y="5285224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Coherent amplification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85368" y="2932095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ko-KR" i="1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n-US" altLang="ko-KR" i="1" baseline="-25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~?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Freeform 8"/>
          <p:cNvSpPr>
            <a:spLocks noChangeAspect="1"/>
          </p:cNvSpPr>
          <p:nvPr/>
        </p:nvSpPr>
        <p:spPr bwMode="auto">
          <a:xfrm>
            <a:off x="7380312" y="2265783"/>
            <a:ext cx="1763688" cy="585347"/>
          </a:xfrm>
          <a:custGeom>
            <a:avLst/>
            <a:gdLst/>
            <a:ahLst/>
            <a:cxnLst>
              <a:cxn ang="0">
                <a:pos x="29" y="1739"/>
              </a:cxn>
              <a:cxn ang="0">
                <a:pos x="67" y="1739"/>
              </a:cxn>
              <a:cxn ang="0">
                <a:pos x="104" y="1737"/>
              </a:cxn>
              <a:cxn ang="0">
                <a:pos x="144" y="1735"/>
              </a:cxn>
              <a:cxn ang="0">
                <a:pos x="182" y="1734"/>
              </a:cxn>
              <a:cxn ang="0">
                <a:pos x="221" y="1730"/>
              </a:cxn>
              <a:cxn ang="0">
                <a:pos x="259" y="1728"/>
              </a:cxn>
              <a:cxn ang="0">
                <a:pos x="299" y="1725"/>
              </a:cxn>
              <a:cxn ang="0">
                <a:pos x="336" y="1723"/>
              </a:cxn>
              <a:cxn ang="0">
                <a:pos x="376" y="1719"/>
              </a:cxn>
              <a:cxn ang="0">
                <a:pos x="414" y="1714"/>
              </a:cxn>
              <a:cxn ang="0">
                <a:pos x="453" y="1708"/>
              </a:cxn>
              <a:cxn ang="0">
                <a:pos x="491" y="1703"/>
              </a:cxn>
              <a:cxn ang="0">
                <a:pos x="530" y="1696"/>
              </a:cxn>
              <a:cxn ang="0">
                <a:pos x="568" y="1687"/>
              </a:cxn>
              <a:cxn ang="0">
                <a:pos x="608" y="1674"/>
              </a:cxn>
              <a:cxn ang="0">
                <a:pos x="645" y="1662"/>
              </a:cxn>
              <a:cxn ang="0">
                <a:pos x="685" y="1644"/>
              </a:cxn>
              <a:cxn ang="0">
                <a:pos x="723" y="1622"/>
              </a:cxn>
              <a:cxn ang="0">
                <a:pos x="762" y="1591"/>
              </a:cxn>
              <a:cxn ang="0">
                <a:pos x="800" y="1552"/>
              </a:cxn>
              <a:cxn ang="0">
                <a:pos x="840" y="1498"/>
              </a:cxn>
              <a:cxn ang="0">
                <a:pos x="877" y="1421"/>
              </a:cxn>
              <a:cxn ang="0">
                <a:pos x="917" y="1306"/>
              </a:cxn>
              <a:cxn ang="0">
                <a:pos x="955" y="1135"/>
              </a:cxn>
              <a:cxn ang="0">
                <a:pos x="992" y="880"/>
              </a:cxn>
              <a:cxn ang="0">
                <a:pos x="1032" y="522"/>
              </a:cxn>
              <a:cxn ang="0">
                <a:pos x="1070" y="146"/>
              </a:cxn>
              <a:cxn ang="0">
                <a:pos x="1109" y="6"/>
              </a:cxn>
              <a:cxn ang="0">
                <a:pos x="1147" y="243"/>
              </a:cxn>
              <a:cxn ang="0">
                <a:pos x="1187" y="633"/>
              </a:cxn>
              <a:cxn ang="0">
                <a:pos x="1224" y="962"/>
              </a:cxn>
              <a:cxn ang="0">
                <a:pos x="1264" y="1191"/>
              </a:cxn>
              <a:cxn ang="0">
                <a:pos x="1302" y="1343"/>
              </a:cxn>
              <a:cxn ang="0">
                <a:pos x="1341" y="1446"/>
              </a:cxn>
              <a:cxn ang="0">
                <a:pos x="1379" y="1516"/>
              </a:cxn>
              <a:cxn ang="0">
                <a:pos x="1418" y="1565"/>
              </a:cxn>
              <a:cxn ang="0">
                <a:pos x="1456" y="1600"/>
              </a:cxn>
              <a:cxn ang="0">
                <a:pos x="1496" y="1629"/>
              </a:cxn>
              <a:cxn ang="0">
                <a:pos x="1533" y="1649"/>
              </a:cxn>
              <a:cxn ang="0">
                <a:pos x="1573" y="1665"/>
              </a:cxn>
              <a:cxn ang="0">
                <a:pos x="1611" y="1678"/>
              </a:cxn>
              <a:cxn ang="0">
                <a:pos x="1650" y="1689"/>
              </a:cxn>
              <a:cxn ang="0">
                <a:pos x="1688" y="1698"/>
              </a:cxn>
              <a:cxn ang="0">
                <a:pos x="1728" y="1705"/>
              </a:cxn>
              <a:cxn ang="0">
                <a:pos x="1765" y="1710"/>
              </a:cxn>
              <a:cxn ang="0">
                <a:pos x="1805" y="1716"/>
              </a:cxn>
              <a:cxn ang="0">
                <a:pos x="1843" y="1719"/>
              </a:cxn>
              <a:cxn ang="0">
                <a:pos x="1882" y="1723"/>
              </a:cxn>
              <a:cxn ang="0">
                <a:pos x="1920" y="1726"/>
              </a:cxn>
              <a:cxn ang="0">
                <a:pos x="1958" y="1728"/>
              </a:cxn>
              <a:cxn ang="0">
                <a:pos x="1997" y="1732"/>
              </a:cxn>
              <a:cxn ang="0">
                <a:pos x="2035" y="1734"/>
              </a:cxn>
              <a:cxn ang="0">
                <a:pos x="2075" y="1735"/>
              </a:cxn>
              <a:cxn ang="0">
                <a:pos x="2112" y="1737"/>
              </a:cxn>
              <a:cxn ang="0">
                <a:pos x="2152" y="1739"/>
              </a:cxn>
              <a:cxn ang="0">
                <a:pos x="2190" y="1739"/>
              </a:cxn>
            </a:cxnLst>
            <a:rect l="0" t="0" r="r" b="b"/>
            <a:pathLst>
              <a:path w="2200" h="1741">
                <a:moveTo>
                  <a:pt x="2200" y="1741"/>
                </a:moveTo>
                <a:lnTo>
                  <a:pt x="0" y="1741"/>
                </a:lnTo>
                <a:lnTo>
                  <a:pt x="5" y="1741"/>
                </a:lnTo>
                <a:lnTo>
                  <a:pt x="11" y="1741"/>
                </a:lnTo>
                <a:lnTo>
                  <a:pt x="16" y="1739"/>
                </a:lnTo>
                <a:lnTo>
                  <a:pt x="22" y="1739"/>
                </a:lnTo>
                <a:lnTo>
                  <a:pt x="29" y="1739"/>
                </a:lnTo>
                <a:lnTo>
                  <a:pt x="34" y="1739"/>
                </a:lnTo>
                <a:lnTo>
                  <a:pt x="40" y="1739"/>
                </a:lnTo>
                <a:lnTo>
                  <a:pt x="45" y="1739"/>
                </a:lnTo>
                <a:lnTo>
                  <a:pt x="50" y="1739"/>
                </a:lnTo>
                <a:lnTo>
                  <a:pt x="56" y="1739"/>
                </a:lnTo>
                <a:lnTo>
                  <a:pt x="61" y="1739"/>
                </a:lnTo>
                <a:lnTo>
                  <a:pt x="67" y="1739"/>
                </a:lnTo>
                <a:lnTo>
                  <a:pt x="72" y="1737"/>
                </a:lnTo>
                <a:lnTo>
                  <a:pt x="77" y="1737"/>
                </a:lnTo>
                <a:lnTo>
                  <a:pt x="83" y="1737"/>
                </a:lnTo>
                <a:lnTo>
                  <a:pt x="88" y="1737"/>
                </a:lnTo>
                <a:lnTo>
                  <a:pt x="94" y="1737"/>
                </a:lnTo>
                <a:lnTo>
                  <a:pt x="99" y="1737"/>
                </a:lnTo>
                <a:lnTo>
                  <a:pt x="104" y="1737"/>
                </a:lnTo>
                <a:lnTo>
                  <a:pt x="112" y="1737"/>
                </a:lnTo>
                <a:lnTo>
                  <a:pt x="117" y="1735"/>
                </a:lnTo>
                <a:lnTo>
                  <a:pt x="122" y="1735"/>
                </a:lnTo>
                <a:lnTo>
                  <a:pt x="128" y="1735"/>
                </a:lnTo>
                <a:lnTo>
                  <a:pt x="133" y="1735"/>
                </a:lnTo>
                <a:lnTo>
                  <a:pt x="139" y="1735"/>
                </a:lnTo>
                <a:lnTo>
                  <a:pt x="144" y="1735"/>
                </a:lnTo>
                <a:lnTo>
                  <a:pt x="149" y="1735"/>
                </a:lnTo>
                <a:lnTo>
                  <a:pt x="155" y="1734"/>
                </a:lnTo>
                <a:lnTo>
                  <a:pt x="160" y="1734"/>
                </a:lnTo>
                <a:lnTo>
                  <a:pt x="165" y="1734"/>
                </a:lnTo>
                <a:lnTo>
                  <a:pt x="171" y="1734"/>
                </a:lnTo>
                <a:lnTo>
                  <a:pt x="176" y="1734"/>
                </a:lnTo>
                <a:lnTo>
                  <a:pt x="182" y="1734"/>
                </a:lnTo>
                <a:lnTo>
                  <a:pt x="189" y="1732"/>
                </a:lnTo>
                <a:lnTo>
                  <a:pt x="194" y="1732"/>
                </a:lnTo>
                <a:lnTo>
                  <a:pt x="200" y="1732"/>
                </a:lnTo>
                <a:lnTo>
                  <a:pt x="205" y="1732"/>
                </a:lnTo>
                <a:lnTo>
                  <a:pt x="210" y="1732"/>
                </a:lnTo>
                <a:lnTo>
                  <a:pt x="216" y="1732"/>
                </a:lnTo>
                <a:lnTo>
                  <a:pt x="221" y="1730"/>
                </a:lnTo>
                <a:lnTo>
                  <a:pt x="227" y="1730"/>
                </a:lnTo>
                <a:lnTo>
                  <a:pt x="232" y="1730"/>
                </a:lnTo>
                <a:lnTo>
                  <a:pt x="237" y="1730"/>
                </a:lnTo>
                <a:lnTo>
                  <a:pt x="243" y="1730"/>
                </a:lnTo>
                <a:lnTo>
                  <a:pt x="248" y="1728"/>
                </a:lnTo>
                <a:lnTo>
                  <a:pt x="254" y="1728"/>
                </a:lnTo>
                <a:lnTo>
                  <a:pt x="259" y="1728"/>
                </a:lnTo>
                <a:lnTo>
                  <a:pt x="264" y="1728"/>
                </a:lnTo>
                <a:lnTo>
                  <a:pt x="272" y="1728"/>
                </a:lnTo>
                <a:lnTo>
                  <a:pt x="277" y="1726"/>
                </a:lnTo>
                <a:lnTo>
                  <a:pt x="282" y="1726"/>
                </a:lnTo>
                <a:lnTo>
                  <a:pt x="288" y="1726"/>
                </a:lnTo>
                <a:lnTo>
                  <a:pt x="293" y="1726"/>
                </a:lnTo>
                <a:lnTo>
                  <a:pt x="299" y="1725"/>
                </a:lnTo>
                <a:lnTo>
                  <a:pt x="304" y="1725"/>
                </a:lnTo>
                <a:lnTo>
                  <a:pt x="309" y="1725"/>
                </a:lnTo>
                <a:lnTo>
                  <a:pt x="315" y="1725"/>
                </a:lnTo>
                <a:lnTo>
                  <a:pt x="320" y="1723"/>
                </a:lnTo>
                <a:lnTo>
                  <a:pt x="325" y="1723"/>
                </a:lnTo>
                <a:lnTo>
                  <a:pt x="331" y="1723"/>
                </a:lnTo>
                <a:lnTo>
                  <a:pt x="336" y="1723"/>
                </a:lnTo>
                <a:lnTo>
                  <a:pt x="342" y="1721"/>
                </a:lnTo>
                <a:lnTo>
                  <a:pt x="347" y="1721"/>
                </a:lnTo>
                <a:lnTo>
                  <a:pt x="354" y="1721"/>
                </a:lnTo>
                <a:lnTo>
                  <a:pt x="360" y="1719"/>
                </a:lnTo>
                <a:lnTo>
                  <a:pt x="365" y="1719"/>
                </a:lnTo>
                <a:lnTo>
                  <a:pt x="370" y="1719"/>
                </a:lnTo>
                <a:lnTo>
                  <a:pt x="376" y="1719"/>
                </a:lnTo>
                <a:lnTo>
                  <a:pt x="381" y="1717"/>
                </a:lnTo>
                <a:lnTo>
                  <a:pt x="387" y="1717"/>
                </a:lnTo>
                <a:lnTo>
                  <a:pt x="392" y="1717"/>
                </a:lnTo>
                <a:lnTo>
                  <a:pt x="397" y="1716"/>
                </a:lnTo>
                <a:lnTo>
                  <a:pt x="403" y="1716"/>
                </a:lnTo>
                <a:lnTo>
                  <a:pt x="408" y="1714"/>
                </a:lnTo>
                <a:lnTo>
                  <a:pt x="414" y="1714"/>
                </a:lnTo>
                <a:lnTo>
                  <a:pt x="419" y="1714"/>
                </a:lnTo>
                <a:lnTo>
                  <a:pt x="424" y="1712"/>
                </a:lnTo>
                <a:lnTo>
                  <a:pt x="432" y="1712"/>
                </a:lnTo>
                <a:lnTo>
                  <a:pt x="437" y="1710"/>
                </a:lnTo>
                <a:lnTo>
                  <a:pt x="442" y="1710"/>
                </a:lnTo>
                <a:lnTo>
                  <a:pt x="448" y="1710"/>
                </a:lnTo>
                <a:lnTo>
                  <a:pt x="453" y="1708"/>
                </a:lnTo>
                <a:lnTo>
                  <a:pt x="458" y="1708"/>
                </a:lnTo>
                <a:lnTo>
                  <a:pt x="464" y="1707"/>
                </a:lnTo>
                <a:lnTo>
                  <a:pt x="469" y="1707"/>
                </a:lnTo>
                <a:lnTo>
                  <a:pt x="475" y="1705"/>
                </a:lnTo>
                <a:lnTo>
                  <a:pt x="480" y="1705"/>
                </a:lnTo>
                <a:lnTo>
                  <a:pt x="485" y="1703"/>
                </a:lnTo>
                <a:lnTo>
                  <a:pt x="491" y="1703"/>
                </a:lnTo>
                <a:lnTo>
                  <a:pt x="496" y="1701"/>
                </a:lnTo>
                <a:lnTo>
                  <a:pt x="502" y="1701"/>
                </a:lnTo>
                <a:lnTo>
                  <a:pt x="507" y="1699"/>
                </a:lnTo>
                <a:lnTo>
                  <a:pt x="514" y="1698"/>
                </a:lnTo>
                <a:lnTo>
                  <a:pt x="520" y="1698"/>
                </a:lnTo>
                <a:lnTo>
                  <a:pt x="525" y="1696"/>
                </a:lnTo>
                <a:lnTo>
                  <a:pt x="530" y="1696"/>
                </a:lnTo>
                <a:lnTo>
                  <a:pt x="536" y="1694"/>
                </a:lnTo>
                <a:lnTo>
                  <a:pt x="541" y="1692"/>
                </a:lnTo>
                <a:lnTo>
                  <a:pt x="547" y="1692"/>
                </a:lnTo>
                <a:lnTo>
                  <a:pt x="552" y="1690"/>
                </a:lnTo>
                <a:lnTo>
                  <a:pt x="557" y="1689"/>
                </a:lnTo>
                <a:lnTo>
                  <a:pt x="563" y="1687"/>
                </a:lnTo>
                <a:lnTo>
                  <a:pt x="568" y="1687"/>
                </a:lnTo>
                <a:lnTo>
                  <a:pt x="574" y="1685"/>
                </a:lnTo>
                <a:lnTo>
                  <a:pt x="579" y="1683"/>
                </a:lnTo>
                <a:lnTo>
                  <a:pt x="584" y="1681"/>
                </a:lnTo>
                <a:lnTo>
                  <a:pt x="590" y="1680"/>
                </a:lnTo>
                <a:lnTo>
                  <a:pt x="597" y="1678"/>
                </a:lnTo>
                <a:lnTo>
                  <a:pt x="602" y="1676"/>
                </a:lnTo>
                <a:lnTo>
                  <a:pt x="608" y="1674"/>
                </a:lnTo>
                <a:lnTo>
                  <a:pt x="613" y="1672"/>
                </a:lnTo>
                <a:lnTo>
                  <a:pt x="618" y="1671"/>
                </a:lnTo>
                <a:lnTo>
                  <a:pt x="624" y="1669"/>
                </a:lnTo>
                <a:lnTo>
                  <a:pt x="629" y="1667"/>
                </a:lnTo>
                <a:lnTo>
                  <a:pt x="635" y="1665"/>
                </a:lnTo>
                <a:lnTo>
                  <a:pt x="640" y="1663"/>
                </a:lnTo>
                <a:lnTo>
                  <a:pt x="645" y="1662"/>
                </a:lnTo>
                <a:lnTo>
                  <a:pt x="651" y="1660"/>
                </a:lnTo>
                <a:lnTo>
                  <a:pt x="656" y="1656"/>
                </a:lnTo>
                <a:lnTo>
                  <a:pt x="662" y="1654"/>
                </a:lnTo>
                <a:lnTo>
                  <a:pt x="667" y="1653"/>
                </a:lnTo>
                <a:lnTo>
                  <a:pt x="674" y="1649"/>
                </a:lnTo>
                <a:lnTo>
                  <a:pt x="680" y="1647"/>
                </a:lnTo>
                <a:lnTo>
                  <a:pt x="685" y="1644"/>
                </a:lnTo>
                <a:lnTo>
                  <a:pt x="690" y="1642"/>
                </a:lnTo>
                <a:lnTo>
                  <a:pt x="696" y="1638"/>
                </a:lnTo>
                <a:lnTo>
                  <a:pt x="701" y="1635"/>
                </a:lnTo>
                <a:lnTo>
                  <a:pt x="707" y="1631"/>
                </a:lnTo>
                <a:lnTo>
                  <a:pt x="712" y="1629"/>
                </a:lnTo>
                <a:lnTo>
                  <a:pt x="717" y="1626"/>
                </a:lnTo>
                <a:lnTo>
                  <a:pt x="723" y="1622"/>
                </a:lnTo>
                <a:lnTo>
                  <a:pt x="728" y="1618"/>
                </a:lnTo>
                <a:lnTo>
                  <a:pt x="734" y="1613"/>
                </a:lnTo>
                <a:lnTo>
                  <a:pt x="739" y="1609"/>
                </a:lnTo>
                <a:lnTo>
                  <a:pt x="744" y="1606"/>
                </a:lnTo>
                <a:lnTo>
                  <a:pt x="750" y="1600"/>
                </a:lnTo>
                <a:lnTo>
                  <a:pt x="757" y="1597"/>
                </a:lnTo>
                <a:lnTo>
                  <a:pt x="762" y="1591"/>
                </a:lnTo>
                <a:lnTo>
                  <a:pt x="768" y="1588"/>
                </a:lnTo>
                <a:lnTo>
                  <a:pt x="773" y="1582"/>
                </a:lnTo>
                <a:lnTo>
                  <a:pt x="778" y="1577"/>
                </a:lnTo>
                <a:lnTo>
                  <a:pt x="784" y="1572"/>
                </a:lnTo>
                <a:lnTo>
                  <a:pt x="789" y="1565"/>
                </a:lnTo>
                <a:lnTo>
                  <a:pt x="795" y="1559"/>
                </a:lnTo>
                <a:lnTo>
                  <a:pt x="800" y="1552"/>
                </a:lnTo>
                <a:lnTo>
                  <a:pt x="805" y="1547"/>
                </a:lnTo>
                <a:lnTo>
                  <a:pt x="811" y="1539"/>
                </a:lnTo>
                <a:lnTo>
                  <a:pt x="816" y="1532"/>
                </a:lnTo>
                <a:lnTo>
                  <a:pt x="822" y="1523"/>
                </a:lnTo>
                <a:lnTo>
                  <a:pt x="827" y="1516"/>
                </a:lnTo>
                <a:lnTo>
                  <a:pt x="834" y="1507"/>
                </a:lnTo>
                <a:lnTo>
                  <a:pt x="840" y="1498"/>
                </a:lnTo>
                <a:lnTo>
                  <a:pt x="845" y="1489"/>
                </a:lnTo>
                <a:lnTo>
                  <a:pt x="850" y="1478"/>
                </a:lnTo>
                <a:lnTo>
                  <a:pt x="856" y="1467"/>
                </a:lnTo>
                <a:lnTo>
                  <a:pt x="861" y="1457"/>
                </a:lnTo>
                <a:lnTo>
                  <a:pt x="867" y="1446"/>
                </a:lnTo>
                <a:lnTo>
                  <a:pt x="872" y="1433"/>
                </a:lnTo>
                <a:lnTo>
                  <a:pt x="877" y="1421"/>
                </a:lnTo>
                <a:lnTo>
                  <a:pt x="883" y="1406"/>
                </a:lnTo>
                <a:lnTo>
                  <a:pt x="888" y="1392"/>
                </a:lnTo>
                <a:lnTo>
                  <a:pt x="894" y="1376"/>
                </a:lnTo>
                <a:lnTo>
                  <a:pt x="899" y="1360"/>
                </a:lnTo>
                <a:lnTo>
                  <a:pt x="904" y="1343"/>
                </a:lnTo>
                <a:lnTo>
                  <a:pt x="910" y="1325"/>
                </a:lnTo>
                <a:lnTo>
                  <a:pt x="917" y="1306"/>
                </a:lnTo>
                <a:lnTo>
                  <a:pt x="922" y="1286"/>
                </a:lnTo>
                <a:lnTo>
                  <a:pt x="928" y="1264"/>
                </a:lnTo>
                <a:lnTo>
                  <a:pt x="933" y="1241"/>
                </a:lnTo>
                <a:lnTo>
                  <a:pt x="938" y="1218"/>
                </a:lnTo>
                <a:lnTo>
                  <a:pt x="944" y="1191"/>
                </a:lnTo>
                <a:lnTo>
                  <a:pt x="949" y="1164"/>
                </a:lnTo>
                <a:lnTo>
                  <a:pt x="955" y="1135"/>
                </a:lnTo>
                <a:lnTo>
                  <a:pt x="960" y="1104"/>
                </a:lnTo>
                <a:lnTo>
                  <a:pt x="965" y="1072"/>
                </a:lnTo>
                <a:lnTo>
                  <a:pt x="971" y="1038"/>
                </a:lnTo>
                <a:lnTo>
                  <a:pt x="976" y="1002"/>
                </a:lnTo>
                <a:lnTo>
                  <a:pt x="982" y="962"/>
                </a:lnTo>
                <a:lnTo>
                  <a:pt x="987" y="923"/>
                </a:lnTo>
                <a:lnTo>
                  <a:pt x="992" y="880"/>
                </a:lnTo>
                <a:lnTo>
                  <a:pt x="1000" y="835"/>
                </a:lnTo>
                <a:lnTo>
                  <a:pt x="1005" y="788"/>
                </a:lnTo>
                <a:lnTo>
                  <a:pt x="1010" y="738"/>
                </a:lnTo>
                <a:lnTo>
                  <a:pt x="1016" y="687"/>
                </a:lnTo>
                <a:lnTo>
                  <a:pt x="1021" y="633"/>
                </a:lnTo>
                <a:lnTo>
                  <a:pt x="1027" y="579"/>
                </a:lnTo>
                <a:lnTo>
                  <a:pt x="1032" y="522"/>
                </a:lnTo>
                <a:lnTo>
                  <a:pt x="1037" y="466"/>
                </a:lnTo>
                <a:lnTo>
                  <a:pt x="1043" y="409"/>
                </a:lnTo>
                <a:lnTo>
                  <a:pt x="1048" y="353"/>
                </a:lnTo>
                <a:lnTo>
                  <a:pt x="1054" y="297"/>
                </a:lnTo>
                <a:lnTo>
                  <a:pt x="1059" y="243"/>
                </a:lnTo>
                <a:lnTo>
                  <a:pt x="1064" y="193"/>
                </a:lnTo>
                <a:lnTo>
                  <a:pt x="1070" y="146"/>
                </a:lnTo>
                <a:lnTo>
                  <a:pt x="1077" y="105"/>
                </a:lnTo>
                <a:lnTo>
                  <a:pt x="1082" y="69"/>
                </a:lnTo>
                <a:lnTo>
                  <a:pt x="1088" y="40"/>
                </a:lnTo>
                <a:lnTo>
                  <a:pt x="1093" y="18"/>
                </a:lnTo>
                <a:lnTo>
                  <a:pt x="1098" y="6"/>
                </a:lnTo>
                <a:lnTo>
                  <a:pt x="1104" y="0"/>
                </a:lnTo>
                <a:lnTo>
                  <a:pt x="1109" y="6"/>
                </a:lnTo>
                <a:lnTo>
                  <a:pt x="1115" y="18"/>
                </a:lnTo>
                <a:lnTo>
                  <a:pt x="1120" y="40"/>
                </a:lnTo>
                <a:lnTo>
                  <a:pt x="1125" y="69"/>
                </a:lnTo>
                <a:lnTo>
                  <a:pt x="1131" y="105"/>
                </a:lnTo>
                <a:lnTo>
                  <a:pt x="1136" y="146"/>
                </a:lnTo>
                <a:lnTo>
                  <a:pt x="1142" y="193"/>
                </a:lnTo>
                <a:lnTo>
                  <a:pt x="1147" y="243"/>
                </a:lnTo>
                <a:lnTo>
                  <a:pt x="1152" y="297"/>
                </a:lnTo>
                <a:lnTo>
                  <a:pt x="1160" y="353"/>
                </a:lnTo>
                <a:lnTo>
                  <a:pt x="1165" y="409"/>
                </a:lnTo>
                <a:lnTo>
                  <a:pt x="1170" y="466"/>
                </a:lnTo>
                <a:lnTo>
                  <a:pt x="1176" y="522"/>
                </a:lnTo>
                <a:lnTo>
                  <a:pt x="1181" y="579"/>
                </a:lnTo>
                <a:lnTo>
                  <a:pt x="1187" y="633"/>
                </a:lnTo>
                <a:lnTo>
                  <a:pt x="1192" y="687"/>
                </a:lnTo>
                <a:lnTo>
                  <a:pt x="1197" y="738"/>
                </a:lnTo>
                <a:lnTo>
                  <a:pt x="1203" y="788"/>
                </a:lnTo>
                <a:lnTo>
                  <a:pt x="1208" y="835"/>
                </a:lnTo>
                <a:lnTo>
                  <a:pt x="1213" y="880"/>
                </a:lnTo>
                <a:lnTo>
                  <a:pt x="1219" y="923"/>
                </a:lnTo>
                <a:lnTo>
                  <a:pt x="1224" y="962"/>
                </a:lnTo>
                <a:lnTo>
                  <a:pt x="1230" y="1002"/>
                </a:lnTo>
                <a:lnTo>
                  <a:pt x="1235" y="1038"/>
                </a:lnTo>
                <a:lnTo>
                  <a:pt x="1242" y="1072"/>
                </a:lnTo>
                <a:lnTo>
                  <a:pt x="1248" y="1104"/>
                </a:lnTo>
                <a:lnTo>
                  <a:pt x="1253" y="1135"/>
                </a:lnTo>
                <a:lnTo>
                  <a:pt x="1258" y="1164"/>
                </a:lnTo>
                <a:lnTo>
                  <a:pt x="1264" y="1191"/>
                </a:lnTo>
                <a:lnTo>
                  <a:pt x="1269" y="1218"/>
                </a:lnTo>
                <a:lnTo>
                  <a:pt x="1275" y="1241"/>
                </a:lnTo>
                <a:lnTo>
                  <a:pt x="1280" y="1264"/>
                </a:lnTo>
                <a:lnTo>
                  <a:pt x="1285" y="1286"/>
                </a:lnTo>
                <a:lnTo>
                  <a:pt x="1291" y="1306"/>
                </a:lnTo>
                <a:lnTo>
                  <a:pt x="1296" y="1325"/>
                </a:lnTo>
                <a:lnTo>
                  <a:pt x="1302" y="1343"/>
                </a:lnTo>
                <a:lnTo>
                  <a:pt x="1307" y="1360"/>
                </a:lnTo>
                <a:lnTo>
                  <a:pt x="1312" y="1376"/>
                </a:lnTo>
                <a:lnTo>
                  <a:pt x="1320" y="1392"/>
                </a:lnTo>
                <a:lnTo>
                  <a:pt x="1325" y="1406"/>
                </a:lnTo>
                <a:lnTo>
                  <a:pt x="1330" y="1421"/>
                </a:lnTo>
                <a:lnTo>
                  <a:pt x="1336" y="1433"/>
                </a:lnTo>
                <a:lnTo>
                  <a:pt x="1341" y="1446"/>
                </a:lnTo>
                <a:lnTo>
                  <a:pt x="1347" y="1457"/>
                </a:lnTo>
                <a:lnTo>
                  <a:pt x="1352" y="1467"/>
                </a:lnTo>
                <a:lnTo>
                  <a:pt x="1357" y="1478"/>
                </a:lnTo>
                <a:lnTo>
                  <a:pt x="1363" y="1489"/>
                </a:lnTo>
                <a:lnTo>
                  <a:pt x="1368" y="1498"/>
                </a:lnTo>
                <a:lnTo>
                  <a:pt x="1373" y="1507"/>
                </a:lnTo>
                <a:lnTo>
                  <a:pt x="1379" y="1516"/>
                </a:lnTo>
                <a:lnTo>
                  <a:pt x="1384" y="1523"/>
                </a:lnTo>
                <a:lnTo>
                  <a:pt x="1390" y="1532"/>
                </a:lnTo>
                <a:lnTo>
                  <a:pt x="1395" y="1539"/>
                </a:lnTo>
                <a:lnTo>
                  <a:pt x="1402" y="1547"/>
                </a:lnTo>
                <a:lnTo>
                  <a:pt x="1408" y="1552"/>
                </a:lnTo>
                <a:lnTo>
                  <a:pt x="1413" y="1559"/>
                </a:lnTo>
                <a:lnTo>
                  <a:pt x="1418" y="1565"/>
                </a:lnTo>
                <a:lnTo>
                  <a:pt x="1424" y="1572"/>
                </a:lnTo>
                <a:lnTo>
                  <a:pt x="1429" y="1577"/>
                </a:lnTo>
                <a:lnTo>
                  <a:pt x="1435" y="1582"/>
                </a:lnTo>
                <a:lnTo>
                  <a:pt x="1440" y="1588"/>
                </a:lnTo>
                <a:lnTo>
                  <a:pt x="1445" y="1591"/>
                </a:lnTo>
                <a:lnTo>
                  <a:pt x="1451" y="1597"/>
                </a:lnTo>
                <a:lnTo>
                  <a:pt x="1456" y="1600"/>
                </a:lnTo>
                <a:lnTo>
                  <a:pt x="1462" y="1606"/>
                </a:lnTo>
                <a:lnTo>
                  <a:pt x="1467" y="1609"/>
                </a:lnTo>
                <a:lnTo>
                  <a:pt x="1472" y="1613"/>
                </a:lnTo>
                <a:lnTo>
                  <a:pt x="1480" y="1618"/>
                </a:lnTo>
                <a:lnTo>
                  <a:pt x="1485" y="1622"/>
                </a:lnTo>
                <a:lnTo>
                  <a:pt x="1490" y="1626"/>
                </a:lnTo>
                <a:lnTo>
                  <a:pt x="1496" y="1629"/>
                </a:lnTo>
                <a:lnTo>
                  <a:pt x="1501" y="1631"/>
                </a:lnTo>
                <a:lnTo>
                  <a:pt x="1507" y="1635"/>
                </a:lnTo>
                <a:lnTo>
                  <a:pt x="1512" y="1638"/>
                </a:lnTo>
                <a:lnTo>
                  <a:pt x="1517" y="1642"/>
                </a:lnTo>
                <a:lnTo>
                  <a:pt x="1523" y="1644"/>
                </a:lnTo>
                <a:lnTo>
                  <a:pt x="1528" y="1647"/>
                </a:lnTo>
                <a:lnTo>
                  <a:pt x="1533" y="1649"/>
                </a:lnTo>
                <a:lnTo>
                  <a:pt x="1539" y="1653"/>
                </a:lnTo>
                <a:lnTo>
                  <a:pt x="1544" y="1654"/>
                </a:lnTo>
                <a:lnTo>
                  <a:pt x="1550" y="1656"/>
                </a:lnTo>
                <a:lnTo>
                  <a:pt x="1555" y="1660"/>
                </a:lnTo>
                <a:lnTo>
                  <a:pt x="1562" y="1662"/>
                </a:lnTo>
                <a:lnTo>
                  <a:pt x="1568" y="1663"/>
                </a:lnTo>
                <a:lnTo>
                  <a:pt x="1573" y="1665"/>
                </a:lnTo>
                <a:lnTo>
                  <a:pt x="1578" y="1667"/>
                </a:lnTo>
                <a:lnTo>
                  <a:pt x="1584" y="1669"/>
                </a:lnTo>
                <a:lnTo>
                  <a:pt x="1589" y="1671"/>
                </a:lnTo>
                <a:lnTo>
                  <a:pt x="1595" y="1672"/>
                </a:lnTo>
                <a:lnTo>
                  <a:pt x="1600" y="1674"/>
                </a:lnTo>
                <a:lnTo>
                  <a:pt x="1605" y="1676"/>
                </a:lnTo>
                <a:lnTo>
                  <a:pt x="1611" y="1678"/>
                </a:lnTo>
                <a:lnTo>
                  <a:pt x="1616" y="1680"/>
                </a:lnTo>
                <a:lnTo>
                  <a:pt x="1622" y="1681"/>
                </a:lnTo>
                <a:lnTo>
                  <a:pt x="1627" y="1683"/>
                </a:lnTo>
                <a:lnTo>
                  <a:pt x="1632" y="1685"/>
                </a:lnTo>
                <a:lnTo>
                  <a:pt x="1638" y="1687"/>
                </a:lnTo>
                <a:lnTo>
                  <a:pt x="1645" y="1687"/>
                </a:lnTo>
                <a:lnTo>
                  <a:pt x="1650" y="1689"/>
                </a:lnTo>
                <a:lnTo>
                  <a:pt x="1656" y="1690"/>
                </a:lnTo>
                <a:lnTo>
                  <a:pt x="1661" y="1692"/>
                </a:lnTo>
                <a:lnTo>
                  <a:pt x="1666" y="1692"/>
                </a:lnTo>
                <a:lnTo>
                  <a:pt x="1672" y="1694"/>
                </a:lnTo>
                <a:lnTo>
                  <a:pt x="1677" y="1696"/>
                </a:lnTo>
                <a:lnTo>
                  <a:pt x="1683" y="1696"/>
                </a:lnTo>
                <a:lnTo>
                  <a:pt x="1688" y="1698"/>
                </a:lnTo>
                <a:lnTo>
                  <a:pt x="1693" y="1698"/>
                </a:lnTo>
                <a:lnTo>
                  <a:pt x="1699" y="1699"/>
                </a:lnTo>
                <a:lnTo>
                  <a:pt x="1704" y="1701"/>
                </a:lnTo>
                <a:lnTo>
                  <a:pt x="1710" y="1701"/>
                </a:lnTo>
                <a:lnTo>
                  <a:pt x="1715" y="1703"/>
                </a:lnTo>
                <a:lnTo>
                  <a:pt x="1722" y="1703"/>
                </a:lnTo>
                <a:lnTo>
                  <a:pt x="1728" y="1705"/>
                </a:lnTo>
                <a:lnTo>
                  <a:pt x="1733" y="1705"/>
                </a:lnTo>
                <a:lnTo>
                  <a:pt x="1738" y="1707"/>
                </a:lnTo>
                <a:lnTo>
                  <a:pt x="1744" y="1707"/>
                </a:lnTo>
                <a:lnTo>
                  <a:pt x="1749" y="1708"/>
                </a:lnTo>
                <a:lnTo>
                  <a:pt x="1755" y="1708"/>
                </a:lnTo>
                <a:lnTo>
                  <a:pt x="1760" y="1710"/>
                </a:lnTo>
                <a:lnTo>
                  <a:pt x="1765" y="1710"/>
                </a:lnTo>
                <a:lnTo>
                  <a:pt x="1771" y="1710"/>
                </a:lnTo>
                <a:lnTo>
                  <a:pt x="1776" y="1712"/>
                </a:lnTo>
                <a:lnTo>
                  <a:pt x="1782" y="1712"/>
                </a:lnTo>
                <a:lnTo>
                  <a:pt x="1787" y="1714"/>
                </a:lnTo>
                <a:lnTo>
                  <a:pt x="1792" y="1714"/>
                </a:lnTo>
                <a:lnTo>
                  <a:pt x="1798" y="1714"/>
                </a:lnTo>
                <a:lnTo>
                  <a:pt x="1805" y="1716"/>
                </a:lnTo>
                <a:lnTo>
                  <a:pt x="1810" y="1716"/>
                </a:lnTo>
                <a:lnTo>
                  <a:pt x="1816" y="1717"/>
                </a:lnTo>
                <a:lnTo>
                  <a:pt x="1821" y="1717"/>
                </a:lnTo>
                <a:lnTo>
                  <a:pt x="1826" y="1717"/>
                </a:lnTo>
                <a:lnTo>
                  <a:pt x="1832" y="1719"/>
                </a:lnTo>
                <a:lnTo>
                  <a:pt x="1837" y="1719"/>
                </a:lnTo>
                <a:lnTo>
                  <a:pt x="1843" y="1719"/>
                </a:lnTo>
                <a:lnTo>
                  <a:pt x="1848" y="1719"/>
                </a:lnTo>
                <a:lnTo>
                  <a:pt x="1853" y="1721"/>
                </a:lnTo>
                <a:lnTo>
                  <a:pt x="1859" y="1721"/>
                </a:lnTo>
                <a:lnTo>
                  <a:pt x="1864" y="1721"/>
                </a:lnTo>
                <a:lnTo>
                  <a:pt x="1870" y="1723"/>
                </a:lnTo>
                <a:lnTo>
                  <a:pt x="1875" y="1723"/>
                </a:lnTo>
                <a:lnTo>
                  <a:pt x="1882" y="1723"/>
                </a:lnTo>
                <a:lnTo>
                  <a:pt x="1888" y="1723"/>
                </a:lnTo>
                <a:lnTo>
                  <a:pt x="1893" y="1725"/>
                </a:lnTo>
                <a:lnTo>
                  <a:pt x="1898" y="1725"/>
                </a:lnTo>
                <a:lnTo>
                  <a:pt x="1904" y="1725"/>
                </a:lnTo>
                <a:lnTo>
                  <a:pt x="1909" y="1725"/>
                </a:lnTo>
                <a:lnTo>
                  <a:pt x="1915" y="1726"/>
                </a:lnTo>
                <a:lnTo>
                  <a:pt x="1920" y="1726"/>
                </a:lnTo>
                <a:lnTo>
                  <a:pt x="1925" y="1726"/>
                </a:lnTo>
                <a:lnTo>
                  <a:pt x="1931" y="1726"/>
                </a:lnTo>
                <a:lnTo>
                  <a:pt x="1936" y="1728"/>
                </a:lnTo>
                <a:lnTo>
                  <a:pt x="1942" y="1728"/>
                </a:lnTo>
                <a:lnTo>
                  <a:pt x="1947" y="1728"/>
                </a:lnTo>
                <a:lnTo>
                  <a:pt x="1952" y="1728"/>
                </a:lnTo>
                <a:lnTo>
                  <a:pt x="1958" y="1728"/>
                </a:lnTo>
                <a:lnTo>
                  <a:pt x="1965" y="1730"/>
                </a:lnTo>
                <a:lnTo>
                  <a:pt x="1970" y="1730"/>
                </a:lnTo>
                <a:lnTo>
                  <a:pt x="1976" y="1730"/>
                </a:lnTo>
                <a:lnTo>
                  <a:pt x="1981" y="1730"/>
                </a:lnTo>
                <a:lnTo>
                  <a:pt x="1986" y="1730"/>
                </a:lnTo>
                <a:lnTo>
                  <a:pt x="1992" y="1732"/>
                </a:lnTo>
                <a:lnTo>
                  <a:pt x="1997" y="1732"/>
                </a:lnTo>
                <a:lnTo>
                  <a:pt x="2003" y="1732"/>
                </a:lnTo>
                <a:lnTo>
                  <a:pt x="2008" y="1732"/>
                </a:lnTo>
                <a:lnTo>
                  <a:pt x="2013" y="1732"/>
                </a:lnTo>
                <a:lnTo>
                  <a:pt x="2019" y="1732"/>
                </a:lnTo>
                <a:lnTo>
                  <a:pt x="2024" y="1734"/>
                </a:lnTo>
                <a:lnTo>
                  <a:pt x="2030" y="1734"/>
                </a:lnTo>
                <a:lnTo>
                  <a:pt x="2035" y="1734"/>
                </a:lnTo>
                <a:lnTo>
                  <a:pt x="2040" y="1734"/>
                </a:lnTo>
                <a:lnTo>
                  <a:pt x="2048" y="1734"/>
                </a:lnTo>
                <a:lnTo>
                  <a:pt x="2053" y="1734"/>
                </a:lnTo>
                <a:lnTo>
                  <a:pt x="2058" y="1735"/>
                </a:lnTo>
                <a:lnTo>
                  <a:pt x="2064" y="1735"/>
                </a:lnTo>
                <a:lnTo>
                  <a:pt x="2069" y="1735"/>
                </a:lnTo>
                <a:lnTo>
                  <a:pt x="2075" y="1735"/>
                </a:lnTo>
                <a:lnTo>
                  <a:pt x="2080" y="1735"/>
                </a:lnTo>
                <a:lnTo>
                  <a:pt x="2085" y="1735"/>
                </a:lnTo>
                <a:lnTo>
                  <a:pt x="2091" y="1735"/>
                </a:lnTo>
                <a:lnTo>
                  <a:pt x="2096" y="1737"/>
                </a:lnTo>
                <a:lnTo>
                  <a:pt x="2102" y="1737"/>
                </a:lnTo>
                <a:lnTo>
                  <a:pt x="2107" y="1737"/>
                </a:lnTo>
                <a:lnTo>
                  <a:pt x="2112" y="1737"/>
                </a:lnTo>
                <a:lnTo>
                  <a:pt x="2118" y="1737"/>
                </a:lnTo>
                <a:lnTo>
                  <a:pt x="2125" y="1737"/>
                </a:lnTo>
                <a:lnTo>
                  <a:pt x="2130" y="1737"/>
                </a:lnTo>
                <a:lnTo>
                  <a:pt x="2136" y="1737"/>
                </a:lnTo>
                <a:lnTo>
                  <a:pt x="2141" y="1739"/>
                </a:lnTo>
                <a:lnTo>
                  <a:pt x="2146" y="1739"/>
                </a:lnTo>
                <a:lnTo>
                  <a:pt x="2152" y="1739"/>
                </a:lnTo>
                <a:lnTo>
                  <a:pt x="2157" y="1739"/>
                </a:lnTo>
                <a:lnTo>
                  <a:pt x="2163" y="1739"/>
                </a:lnTo>
                <a:lnTo>
                  <a:pt x="2168" y="1739"/>
                </a:lnTo>
                <a:lnTo>
                  <a:pt x="2173" y="1739"/>
                </a:lnTo>
                <a:lnTo>
                  <a:pt x="2179" y="1739"/>
                </a:lnTo>
                <a:lnTo>
                  <a:pt x="2184" y="1739"/>
                </a:lnTo>
                <a:lnTo>
                  <a:pt x="2190" y="1739"/>
                </a:lnTo>
                <a:lnTo>
                  <a:pt x="2195" y="1741"/>
                </a:lnTo>
                <a:lnTo>
                  <a:pt x="2200" y="1741"/>
                </a:lnTo>
                <a:close/>
              </a:path>
            </a:pathLst>
          </a:custGeom>
          <a:solidFill>
            <a:srgbClr val="0070C0"/>
          </a:solidFill>
          <a:ln w="3175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04413" y="6131502"/>
            <a:ext cx="3518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Maxwell-Bloch (MB) equations</a:t>
            </a:r>
          </a:p>
          <a:p>
            <a:pPr algn="ctr"/>
            <a:r>
              <a:rPr lang="en-US" altLang="ko-K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field, population, and dipole</a:t>
            </a:r>
            <a:endParaRPr lang="ko-KR" altLang="en-US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원통 46"/>
          <p:cNvSpPr/>
          <p:nvPr/>
        </p:nvSpPr>
        <p:spPr>
          <a:xfrm rot="16200000">
            <a:off x="2165115" y="2205275"/>
            <a:ext cx="834629" cy="977822"/>
          </a:xfrm>
          <a:prstGeom prst="can">
            <a:avLst/>
          </a:prstGeom>
          <a:solidFill>
            <a:schemeClr val="accent1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49" name="직선 화살표 연결선 48"/>
          <p:cNvCxnSpPr/>
          <p:nvPr/>
        </p:nvCxnSpPr>
        <p:spPr>
          <a:xfrm>
            <a:off x="1229422" y="2708920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원통 49"/>
          <p:cNvSpPr/>
          <p:nvPr/>
        </p:nvSpPr>
        <p:spPr>
          <a:xfrm rot="16200000">
            <a:off x="6443797" y="2234742"/>
            <a:ext cx="834629" cy="977822"/>
          </a:xfrm>
          <a:prstGeom prst="can">
            <a:avLst/>
          </a:prstGeom>
          <a:solidFill>
            <a:schemeClr val="accent1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51" name="직선 화살표 연결선 50"/>
          <p:cNvCxnSpPr/>
          <p:nvPr/>
        </p:nvCxnSpPr>
        <p:spPr>
          <a:xfrm>
            <a:off x="5516810" y="2708920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67544" y="3915478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Broad gain bandwidth 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794716" y="3908786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Narrow gain bandwidth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2915816" y="3915478"/>
          <a:ext cx="1524000" cy="355600"/>
        </p:xfrm>
        <a:graphic>
          <a:graphicData uri="http://schemas.openxmlformats.org/presentationml/2006/ole">
            <p:oleObj spid="_x0000_s41991" name="Equation" r:id="rId6" imgW="761760" imgH="177480" progId="Equation.DSMT4">
              <p:embed/>
            </p:oleObj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7351848" y="3854356"/>
          <a:ext cx="1728788" cy="406400"/>
        </p:xfrm>
        <a:graphic>
          <a:graphicData uri="http://schemas.openxmlformats.org/presentationml/2006/ole">
            <p:oleObj spid="_x0000_s41992" name="Equation" r:id="rId7" imgW="863280" imgH="203040" progId="Equation.DSMT4">
              <p:embed/>
            </p:oleObj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466169" y="4563550"/>
            <a:ext cx="237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Low gain (weak ASE)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12294" y="4543372"/>
            <a:ext cx="253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High gain (strong ASE)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25"/>
          <p:cNvSpPr txBox="1">
            <a:spLocks noChangeArrowheads="1"/>
          </p:cNvSpPr>
          <p:nvPr/>
        </p:nvSpPr>
        <p:spPr bwMode="auto">
          <a:xfrm>
            <a:off x="3131840" y="4563550"/>
            <a:ext cx="1168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~1 cm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-1</a:t>
            </a:r>
            <a:endParaRPr lang="ko-KR" altLang="en-US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25"/>
          <p:cNvSpPr txBox="1">
            <a:spLocks noChangeArrowheads="1"/>
          </p:cNvSpPr>
          <p:nvPr/>
        </p:nvSpPr>
        <p:spPr bwMode="auto">
          <a:xfrm>
            <a:off x="7600530" y="4543372"/>
            <a:ext cx="1297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altLang="ko-KR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~80 cm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-1</a:t>
            </a:r>
            <a:endParaRPr lang="ko-KR" altLang="en-US" baseline="30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직선 화살표 연결선 36"/>
          <p:cNvCxnSpPr/>
          <p:nvPr/>
        </p:nvCxnSpPr>
        <p:spPr>
          <a:xfrm>
            <a:off x="3863558" y="2691342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>
            <a:off x="8244408" y="2708920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  <p:bldP spid="22" grpId="0"/>
      <p:bldP spid="26" grpId="0" animBg="1"/>
      <p:bldP spid="28" grpId="0"/>
      <p:bldP spid="35" grpId="0"/>
      <p:bldP spid="36" grpId="0" animBg="1"/>
      <p:bldP spid="55" grpId="0"/>
      <p:bldP spid="38" grpId="0"/>
      <p:bldP spid="39" grpId="0"/>
      <p:bldP spid="40" grpId="0"/>
      <p:bldP spid="42" grpId="0"/>
      <p:bldP spid="43" grpId="0" animBg="1"/>
      <p:bldP spid="45" grpId="0"/>
      <p:bldP spid="52" grpId="0"/>
      <p:bldP spid="53" grpId="0" animBg="1"/>
      <p:bldP spid="54" grpId="0"/>
      <p:bldP spid="47" grpId="0" animBg="1"/>
      <p:bldP spid="50" grpId="0" animBg="1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32"/>
          <p:cNvSpPr/>
          <p:nvPr/>
        </p:nvSpPr>
        <p:spPr>
          <a:xfrm>
            <a:off x="144016" y="4581128"/>
            <a:ext cx="8820472" cy="22048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504056" y="5229200"/>
            <a:ext cx="3096344" cy="134076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5400600" y="5229200"/>
            <a:ext cx="3096344" cy="134076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5516152" y="620688"/>
            <a:ext cx="2448272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864096" y="624882"/>
            <a:ext cx="2736304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061731" y="71438"/>
            <a:ext cx="5000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latin typeface="Arial" charset="0"/>
                <a:cs typeface="Arial" charset="0"/>
              </a:rPr>
              <a:t>Theoretical Description</a:t>
            </a:r>
            <a:endParaRPr lang="ko-KR" altLang="en-US" sz="2400" b="1" dirty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922" y="899632"/>
            <a:ext cx="283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Plasma dynamics/kinetics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1486" y="745925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Resonant amplification </a:t>
            </a:r>
          </a:p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(short wavelength)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0" y="170101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Hydrodynamic equations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4416" y="141298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ex). saturation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2408" y="472514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Our approach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064" y="530120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Plasma dynamics/kinetics  with simple relaxation  processes and pumping function</a:t>
            </a:r>
            <a:endParaRPr lang="ko-KR" alt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65768" y="5298225"/>
            <a:ext cx="3103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1D MB equations with non-</a:t>
            </a:r>
            <a:r>
              <a:rPr lang="en-US" altLang="ko-KR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adiabaticity</a:t>
            </a:r>
            <a:r>
              <a:rPr lang="en-US" altLang="ko-K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randomness of spontaneous emission, and polarization</a:t>
            </a:r>
            <a:endParaRPr lang="ko-KR" alt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12568" y="16792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FN or MB equations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4096" y="2024272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ko-K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Frantz-</a:t>
            </a:r>
            <a:r>
              <a:rPr lang="en-US" altLang="ko-KR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Nodvik</a:t>
            </a:r>
            <a:r>
              <a:rPr lang="en-US" altLang="ko-K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equations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	Wang et al., Nature Photon.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94 (2008)</a:t>
            </a:r>
          </a:p>
          <a:p>
            <a:pPr>
              <a:buFont typeface="Arial" charset="0"/>
              <a:buChar char="•"/>
            </a:pPr>
            <a:r>
              <a:rPr lang="en-US" altLang="ko-K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Maxwell-Bloch equations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Al’miev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et al., Phys. Rev.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Lett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99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123902 (2007)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Robillart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et al., X-Ray Lasers 2008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	Kim et al., Phys. Rev. A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80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053811 (2009); 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                            Phys. Rev.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Lett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104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053901 (2010) 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	Variation in treating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adiabaticity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randomness of spontaneous 	emission, polarization, dimensions, and plasma dynamics/kinetics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직선 화살표 연결선 26"/>
          <p:cNvCxnSpPr/>
          <p:nvPr/>
        </p:nvCxnSpPr>
        <p:spPr>
          <a:xfrm>
            <a:off x="3744416" y="908924"/>
            <a:ext cx="1512168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3445498" y="1290736"/>
            <a:ext cx="1512168" cy="1588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3744416" y="5877272"/>
            <a:ext cx="1512168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31" grpId="0" animBg="1"/>
      <p:bldP spid="25" grpId="0" animBg="1"/>
      <p:bldP spid="23" grpId="0" animBg="1"/>
      <p:bldP spid="6" grpId="0"/>
      <p:bldP spid="7" grpId="0"/>
      <p:bldP spid="10" grpId="0"/>
      <p:bldP spid="13" grpId="0"/>
      <p:bldP spid="16" grpId="0"/>
      <p:bldP spid="17" grpId="0"/>
      <p:bldP spid="1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원통 6"/>
          <p:cNvSpPr/>
          <p:nvPr/>
        </p:nvSpPr>
        <p:spPr>
          <a:xfrm rot="16200000">
            <a:off x="4836327" y="1661315"/>
            <a:ext cx="1000125" cy="1900247"/>
          </a:xfrm>
          <a:prstGeom prst="can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33" name="TextBox 7"/>
          <p:cNvSpPr txBox="1">
            <a:spLocks noChangeArrowheads="1"/>
          </p:cNvSpPr>
          <p:nvPr/>
        </p:nvSpPr>
        <p:spPr bwMode="auto">
          <a:xfrm>
            <a:off x="4860032" y="764704"/>
            <a:ext cx="37147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Arial" charset="0"/>
                <a:cs typeface="Arial" charset="0"/>
              </a:rPr>
              <a:t>Atoms pumped synchronously with HH pulse</a:t>
            </a:r>
          </a:p>
          <a:p>
            <a:r>
              <a:rPr lang="en-US" altLang="ko-KR" dirty="0" smtClean="0">
                <a:latin typeface="Arial" charset="0"/>
                <a:cs typeface="Arial" charset="0"/>
              </a:rPr>
              <a:t>(ideal traveling-wave amplification)</a:t>
            </a:r>
            <a:endParaRPr lang="en-US" altLang="ko-KR" dirty="0">
              <a:latin typeface="Arial" charset="0"/>
              <a:cs typeface="Arial" charset="0"/>
            </a:endParaRPr>
          </a:p>
          <a:p>
            <a:r>
              <a:rPr lang="en-US" altLang="ko-KR" dirty="0">
                <a:latin typeface="Arial" charset="0"/>
                <a:cs typeface="Arial" charset="0"/>
              </a:rPr>
              <a:t>Ag</a:t>
            </a:r>
            <a:r>
              <a:rPr lang="en-US" altLang="ko-KR" baseline="30000" dirty="0">
                <a:latin typeface="Arial" charset="0"/>
                <a:cs typeface="Arial" charset="0"/>
              </a:rPr>
              <a:t>19</a:t>
            </a:r>
            <a:r>
              <a:rPr lang="en-US" altLang="ko-KR" baseline="30000" dirty="0" smtClean="0">
                <a:latin typeface="Arial" charset="0"/>
                <a:cs typeface="Arial" charset="0"/>
              </a:rPr>
              <a:t>+</a:t>
            </a:r>
            <a:r>
              <a:rPr lang="en-US" altLang="ko-KR" dirty="0" smtClean="0">
                <a:latin typeface="Arial" charset="0"/>
                <a:cs typeface="Arial" charset="0"/>
              </a:rPr>
              <a:t>: </a:t>
            </a:r>
            <a:r>
              <a:rPr lang="en-US" altLang="ko-KR" dirty="0">
                <a:latin typeface="Arial" charset="0"/>
                <a:cs typeface="Arial" charset="0"/>
              </a:rPr>
              <a:t>4d → 4p (13.9 nm)</a:t>
            </a:r>
          </a:p>
        </p:txBody>
      </p:sp>
      <p:sp>
        <p:nvSpPr>
          <p:cNvPr id="1035" name="TextBox 12"/>
          <p:cNvSpPr txBox="1">
            <a:spLocks noChangeArrowheads="1"/>
          </p:cNvSpPr>
          <p:nvPr/>
        </p:nvSpPr>
        <p:spPr bwMode="auto">
          <a:xfrm>
            <a:off x="1357290" y="2897189"/>
            <a:ext cx="23574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dirty="0">
                <a:latin typeface="Arial" charset="0"/>
                <a:cs typeface="Arial" charset="0"/>
              </a:rPr>
              <a:t>High </a:t>
            </a:r>
            <a:r>
              <a:rPr lang="en-US" altLang="ko-KR" dirty="0" smtClean="0">
                <a:latin typeface="Arial" charset="0"/>
                <a:cs typeface="Arial" charset="0"/>
              </a:rPr>
              <a:t>harmonic pulse</a:t>
            </a:r>
          </a:p>
          <a:p>
            <a:r>
              <a:rPr lang="en-US" altLang="ko-KR" dirty="0" smtClean="0">
                <a:latin typeface="Arial" charset="0"/>
                <a:cs typeface="Arial" charset="0"/>
              </a:rPr>
              <a:t>(13.9 nm, x-pol. , 25 </a:t>
            </a:r>
            <a:r>
              <a:rPr lang="en-US" altLang="ko-KR" dirty="0" err="1" smtClean="0">
                <a:latin typeface="Arial" charset="0"/>
                <a:cs typeface="Arial" charset="0"/>
              </a:rPr>
              <a:t>fs</a:t>
            </a:r>
            <a:r>
              <a:rPr lang="en-US" altLang="ko-KR" dirty="0" smtClean="0">
                <a:latin typeface="Arial" charset="0"/>
                <a:cs typeface="Arial" charset="0"/>
              </a:rPr>
              <a:t>, 1 </a:t>
            </a:r>
            <a:r>
              <a:rPr lang="en-US" altLang="ko-KR" dirty="0" err="1" smtClean="0">
                <a:latin typeface="Arial" charset="0"/>
                <a:cs typeface="Arial" charset="0"/>
              </a:rPr>
              <a:t>nJ</a:t>
            </a:r>
            <a:r>
              <a:rPr lang="en-US" altLang="ko-KR" dirty="0" smtClean="0">
                <a:latin typeface="Arial" charset="0"/>
                <a:cs typeface="Arial" charset="0"/>
              </a:rPr>
              <a:t>, 400 </a:t>
            </a:r>
            <a:r>
              <a:rPr lang="el-GR" altLang="ko-KR" dirty="0" smtClean="0">
                <a:latin typeface="Arial" charset="0"/>
                <a:cs typeface="Arial" charset="0"/>
              </a:rPr>
              <a:t>μ</a:t>
            </a:r>
            <a:r>
              <a:rPr lang="en-US" altLang="ko-KR" dirty="0" smtClean="0">
                <a:latin typeface="Arial" charset="0"/>
                <a:cs typeface="Arial" charset="0"/>
              </a:rPr>
              <a:t>m</a:t>
            </a:r>
            <a:r>
              <a:rPr lang="en-US" altLang="ko-KR" baseline="30000" dirty="0" smtClean="0">
                <a:latin typeface="Arial" charset="0"/>
                <a:cs typeface="Arial" charset="0"/>
              </a:rPr>
              <a:t>2</a:t>
            </a:r>
            <a:r>
              <a:rPr lang="en-US" altLang="ko-KR" dirty="0" smtClean="0">
                <a:latin typeface="Arial" charset="0"/>
                <a:cs typeface="Arial" charset="0"/>
              </a:rPr>
              <a:t>)</a:t>
            </a:r>
            <a:endParaRPr lang="en-US" altLang="ko-KR" dirty="0">
              <a:latin typeface="Arial" charset="0"/>
              <a:cs typeface="Arial" charset="0"/>
            </a:endParaRPr>
          </a:p>
        </p:txBody>
      </p:sp>
      <p:sp>
        <p:nvSpPr>
          <p:cNvPr id="1036" name="TextBox 14"/>
          <p:cNvSpPr txBox="1">
            <a:spLocks noChangeArrowheads="1"/>
          </p:cNvSpPr>
          <p:nvPr/>
        </p:nvSpPr>
        <p:spPr bwMode="auto">
          <a:xfrm>
            <a:off x="1547664" y="5143525"/>
            <a:ext cx="214311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00B0F0"/>
                </a:solidFill>
                <a:latin typeface="Arial" charset="0"/>
                <a:cs typeface="Arial" charset="0"/>
              </a:rPr>
              <a:t>Atomic response</a:t>
            </a:r>
          </a:p>
          <a:p>
            <a:r>
              <a:rPr lang="en-US" altLang="ko-KR" dirty="0" smtClean="0">
                <a:latin typeface="Arial" charset="0"/>
                <a:cs typeface="Arial" charset="0"/>
              </a:rPr>
              <a:t>Bloch equations</a:t>
            </a:r>
          </a:p>
          <a:p>
            <a:r>
              <a:rPr lang="en-US" altLang="ko-KR" dirty="0" smtClean="0">
                <a:latin typeface="Arial" charset="0"/>
                <a:cs typeface="Arial" charset="0"/>
              </a:rPr>
              <a:t>(</a:t>
            </a:r>
            <a:r>
              <a:rPr lang="en-US" altLang="ko-KR" dirty="0">
                <a:latin typeface="Arial" charset="0"/>
                <a:cs typeface="Arial" charset="0"/>
              </a:rPr>
              <a:t>time domain)</a:t>
            </a:r>
            <a:endParaRPr lang="ko-KR" altLang="en-US" dirty="0">
              <a:latin typeface="Arial" charset="0"/>
              <a:cs typeface="Arial" charset="0"/>
            </a:endParaRPr>
          </a:p>
        </p:txBody>
      </p:sp>
      <p:sp>
        <p:nvSpPr>
          <p:cNvPr id="1037" name="TextBox 15"/>
          <p:cNvSpPr txBox="1">
            <a:spLocks noChangeArrowheads="1"/>
          </p:cNvSpPr>
          <p:nvPr/>
        </p:nvSpPr>
        <p:spPr bwMode="auto">
          <a:xfrm>
            <a:off x="5405285" y="5143525"/>
            <a:ext cx="22860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00B0F0"/>
                </a:solidFill>
                <a:latin typeface="Arial" charset="0"/>
                <a:cs typeface="Arial" charset="0"/>
              </a:rPr>
              <a:t>Field </a:t>
            </a:r>
            <a:r>
              <a:rPr lang="en-US" altLang="ko-KR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evolution</a:t>
            </a:r>
            <a:endParaRPr lang="en-US" altLang="ko-KR" b="1" dirty="0">
              <a:solidFill>
                <a:srgbClr val="00B0F0"/>
              </a:solidFill>
              <a:latin typeface="Arial" charset="0"/>
              <a:cs typeface="Arial" charset="0"/>
            </a:endParaRPr>
          </a:p>
          <a:p>
            <a:r>
              <a:rPr lang="en-US" altLang="ko-KR" dirty="0" smtClean="0">
                <a:latin typeface="Arial" charset="0"/>
                <a:cs typeface="Arial" charset="0"/>
              </a:rPr>
              <a:t>Maxwell </a:t>
            </a:r>
            <a:r>
              <a:rPr lang="en-US" altLang="ko-KR" dirty="0">
                <a:latin typeface="Arial" charset="0"/>
                <a:cs typeface="Arial" charset="0"/>
              </a:rPr>
              <a:t>equation </a:t>
            </a:r>
          </a:p>
          <a:p>
            <a:r>
              <a:rPr lang="en-US" altLang="ko-KR" dirty="0">
                <a:latin typeface="Arial" charset="0"/>
                <a:cs typeface="Arial" charset="0"/>
              </a:rPr>
              <a:t>(space </a:t>
            </a:r>
            <a:r>
              <a:rPr lang="en-US" altLang="ko-KR" dirty="0" smtClean="0">
                <a:latin typeface="Arial" charset="0"/>
                <a:cs typeface="Arial" charset="0"/>
              </a:rPr>
              <a:t>domain)</a:t>
            </a:r>
            <a:endParaRPr lang="ko-KR" altLang="en-US" dirty="0">
              <a:latin typeface="Arial" charset="0"/>
              <a:cs typeface="Arial" charset="0"/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4047973" y="5357838"/>
            <a:ext cx="1000125" cy="1587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068610" y="6000760"/>
          <a:ext cx="942975" cy="407988"/>
        </p:xfrm>
        <a:graphic>
          <a:graphicData uri="http://schemas.openxmlformats.org/presentationml/2006/ole">
            <p:oleObj spid="_x0000_s1029" name="Equation" r:id="rId3" imgW="469800" imgH="203040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089248" y="4857760"/>
          <a:ext cx="919162" cy="407988"/>
        </p:xfrm>
        <a:graphic>
          <a:graphicData uri="http://schemas.openxmlformats.org/presentationml/2006/ole">
            <p:oleObj spid="_x0000_s1030" name="Equation" r:id="rId4" imgW="457200" imgH="203040" progId="Equation.DSMT4">
              <p:embed/>
            </p:oleObj>
          </a:graphicData>
        </a:graphic>
      </p:graphicFrame>
      <p:cxnSp>
        <p:nvCxnSpPr>
          <p:cNvPr id="22" name="직선 화살표 연결선 21"/>
          <p:cNvCxnSpPr/>
          <p:nvPr/>
        </p:nvCxnSpPr>
        <p:spPr>
          <a:xfrm rot="10800000">
            <a:off x="3976535" y="5929338"/>
            <a:ext cx="1071563" cy="1587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TextBox 22"/>
          <p:cNvSpPr txBox="1">
            <a:spLocks noChangeArrowheads="1"/>
          </p:cNvSpPr>
          <p:nvPr/>
        </p:nvSpPr>
        <p:spPr bwMode="auto">
          <a:xfrm>
            <a:off x="2714625" y="71438"/>
            <a:ext cx="3714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400" b="1" dirty="0">
                <a:latin typeface="Arial" charset="0"/>
                <a:cs typeface="Arial" charset="0"/>
              </a:rPr>
              <a:t>Theoretical Model</a:t>
            </a:r>
            <a:endParaRPr lang="ko-KR" altLang="en-US" sz="2400" b="1" dirty="0">
              <a:latin typeface="Arial" charset="0"/>
              <a:cs typeface="Arial" charset="0"/>
            </a:endParaRPr>
          </a:p>
        </p:txBody>
      </p:sp>
      <p:sp>
        <p:nvSpPr>
          <p:cNvPr id="19" name="Freeform 8"/>
          <p:cNvSpPr>
            <a:spLocks noChangeAspect="1"/>
          </p:cNvSpPr>
          <p:nvPr/>
        </p:nvSpPr>
        <p:spPr bwMode="auto">
          <a:xfrm>
            <a:off x="1714480" y="2303450"/>
            <a:ext cx="1428760" cy="585347"/>
          </a:xfrm>
          <a:custGeom>
            <a:avLst/>
            <a:gdLst/>
            <a:ahLst/>
            <a:cxnLst>
              <a:cxn ang="0">
                <a:pos x="29" y="1739"/>
              </a:cxn>
              <a:cxn ang="0">
                <a:pos x="67" y="1739"/>
              </a:cxn>
              <a:cxn ang="0">
                <a:pos x="104" y="1737"/>
              </a:cxn>
              <a:cxn ang="0">
                <a:pos x="144" y="1735"/>
              </a:cxn>
              <a:cxn ang="0">
                <a:pos x="182" y="1734"/>
              </a:cxn>
              <a:cxn ang="0">
                <a:pos x="221" y="1730"/>
              </a:cxn>
              <a:cxn ang="0">
                <a:pos x="259" y="1728"/>
              </a:cxn>
              <a:cxn ang="0">
                <a:pos x="299" y="1725"/>
              </a:cxn>
              <a:cxn ang="0">
                <a:pos x="336" y="1723"/>
              </a:cxn>
              <a:cxn ang="0">
                <a:pos x="376" y="1719"/>
              </a:cxn>
              <a:cxn ang="0">
                <a:pos x="414" y="1714"/>
              </a:cxn>
              <a:cxn ang="0">
                <a:pos x="453" y="1708"/>
              </a:cxn>
              <a:cxn ang="0">
                <a:pos x="491" y="1703"/>
              </a:cxn>
              <a:cxn ang="0">
                <a:pos x="530" y="1696"/>
              </a:cxn>
              <a:cxn ang="0">
                <a:pos x="568" y="1687"/>
              </a:cxn>
              <a:cxn ang="0">
                <a:pos x="608" y="1674"/>
              </a:cxn>
              <a:cxn ang="0">
                <a:pos x="645" y="1662"/>
              </a:cxn>
              <a:cxn ang="0">
                <a:pos x="685" y="1644"/>
              </a:cxn>
              <a:cxn ang="0">
                <a:pos x="723" y="1622"/>
              </a:cxn>
              <a:cxn ang="0">
                <a:pos x="762" y="1591"/>
              </a:cxn>
              <a:cxn ang="0">
                <a:pos x="800" y="1552"/>
              </a:cxn>
              <a:cxn ang="0">
                <a:pos x="840" y="1498"/>
              </a:cxn>
              <a:cxn ang="0">
                <a:pos x="877" y="1421"/>
              </a:cxn>
              <a:cxn ang="0">
                <a:pos x="917" y="1306"/>
              </a:cxn>
              <a:cxn ang="0">
                <a:pos x="955" y="1135"/>
              </a:cxn>
              <a:cxn ang="0">
                <a:pos x="992" y="880"/>
              </a:cxn>
              <a:cxn ang="0">
                <a:pos x="1032" y="522"/>
              </a:cxn>
              <a:cxn ang="0">
                <a:pos x="1070" y="146"/>
              </a:cxn>
              <a:cxn ang="0">
                <a:pos x="1109" y="6"/>
              </a:cxn>
              <a:cxn ang="0">
                <a:pos x="1147" y="243"/>
              </a:cxn>
              <a:cxn ang="0">
                <a:pos x="1187" y="633"/>
              </a:cxn>
              <a:cxn ang="0">
                <a:pos x="1224" y="962"/>
              </a:cxn>
              <a:cxn ang="0">
                <a:pos x="1264" y="1191"/>
              </a:cxn>
              <a:cxn ang="0">
                <a:pos x="1302" y="1343"/>
              </a:cxn>
              <a:cxn ang="0">
                <a:pos x="1341" y="1446"/>
              </a:cxn>
              <a:cxn ang="0">
                <a:pos x="1379" y="1516"/>
              </a:cxn>
              <a:cxn ang="0">
                <a:pos x="1418" y="1565"/>
              </a:cxn>
              <a:cxn ang="0">
                <a:pos x="1456" y="1600"/>
              </a:cxn>
              <a:cxn ang="0">
                <a:pos x="1496" y="1629"/>
              </a:cxn>
              <a:cxn ang="0">
                <a:pos x="1533" y="1649"/>
              </a:cxn>
              <a:cxn ang="0">
                <a:pos x="1573" y="1665"/>
              </a:cxn>
              <a:cxn ang="0">
                <a:pos x="1611" y="1678"/>
              </a:cxn>
              <a:cxn ang="0">
                <a:pos x="1650" y="1689"/>
              </a:cxn>
              <a:cxn ang="0">
                <a:pos x="1688" y="1698"/>
              </a:cxn>
              <a:cxn ang="0">
                <a:pos x="1728" y="1705"/>
              </a:cxn>
              <a:cxn ang="0">
                <a:pos x="1765" y="1710"/>
              </a:cxn>
              <a:cxn ang="0">
                <a:pos x="1805" y="1716"/>
              </a:cxn>
              <a:cxn ang="0">
                <a:pos x="1843" y="1719"/>
              </a:cxn>
              <a:cxn ang="0">
                <a:pos x="1882" y="1723"/>
              </a:cxn>
              <a:cxn ang="0">
                <a:pos x="1920" y="1726"/>
              </a:cxn>
              <a:cxn ang="0">
                <a:pos x="1958" y="1728"/>
              </a:cxn>
              <a:cxn ang="0">
                <a:pos x="1997" y="1732"/>
              </a:cxn>
              <a:cxn ang="0">
                <a:pos x="2035" y="1734"/>
              </a:cxn>
              <a:cxn ang="0">
                <a:pos x="2075" y="1735"/>
              </a:cxn>
              <a:cxn ang="0">
                <a:pos x="2112" y="1737"/>
              </a:cxn>
              <a:cxn ang="0">
                <a:pos x="2152" y="1739"/>
              </a:cxn>
              <a:cxn ang="0">
                <a:pos x="2190" y="1739"/>
              </a:cxn>
            </a:cxnLst>
            <a:rect l="0" t="0" r="r" b="b"/>
            <a:pathLst>
              <a:path w="2200" h="1741">
                <a:moveTo>
                  <a:pt x="2200" y="1741"/>
                </a:moveTo>
                <a:lnTo>
                  <a:pt x="0" y="1741"/>
                </a:lnTo>
                <a:lnTo>
                  <a:pt x="5" y="1741"/>
                </a:lnTo>
                <a:lnTo>
                  <a:pt x="11" y="1741"/>
                </a:lnTo>
                <a:lnTo>
                  <a:pt x="16" y="1739"/>
                </a:lnTo>
                <a:lnTo>
                  <a:pt x="22" y="1739"/>
                </a:lnTo>
                <a:lnTo>
                  <a:pt x="29" y="1739"/>
                </a:lnTo>
                <a:lnTo>
                  <a:pt x="34" y="1739"/>
                </a:lnTo>
                <a:lnTo>
                  <a:pt x="40" y="1739"/>
                </a:lnTo>
                <a:lnTo>
                  <a:pt x="45" y="1739"/>
                </a:lnTo>
                <a:lnTo>
                  <a:pt x="50" y="1739"/>
                </a:lnTo>
                <a:lnTo>
                  <a:pt x="56" y="1739"/>
                </a:lnTo>
                <a:lnTo>
                  <a:pt x="61" y="1739"/>
                </a:lnTo>
                <a:lnTo>
                  <a:pt x="67" y="1739"/>
                </a:lnTo>
                <a:lnTo>
                  <a:pt x="72" y="1737"/>
                </a:lnTo>
                <a:lnTo>
                  <a:pt x="77" y="1737"/>
                </a:lnTo>
                <a:lnTo>
                  <a:pt x="83" y="1737"/>
                </a:lnTo>
                <a:lnTo>
                  <a:pt x="88" y="1737"/>
                </a:lnTo>
                <a:lnTo>
                  <a:pt x="94" y="1737"/>
                </a:lnTo>
                <a:lnTo>
                  <a:pt x="99" y="1737"/>
                </a:lnTo>
                <a:lnTo>
                  <a:pt x="104" y="1737"/>
                </a:lnTo>
                <a:lnTo>
                  <a:pt x="112" y="1737"/>
                </a:lnTo>
                <a:lnTo>
                  <a:pt x="117" y="1735"/>
                </a:lnTo>
                <a:lnTo>
                  <a:pt x="122" y="1735"/>
                </a:lnTo>
                <a:lnTo>
                  <a:pt x="128" y="1735"/>
                </a:lnTo>
                <a:lnTo>
                  <a:pt x="133" y="1735"/>
                </a:lnTo>
                <a:lnTo>
                  <a:pt x="139" y="1735"/>
                </a:lnTo>
                <a:lnTo>
                  <a:pt x="144" y="1735"/>
                </a:lnTo>
                <a:lnTo>
                  <a:pt x="149" y="1735"/>
                </a:lnTo>
                <a:lnTo>
                  <a:pt x="155" y="1734"/>
                </a:lnTo>
                <a:lnTo>
                  <a:pt x="160" y="1734"/>
                </a:lnTo>
                <a:lnTo>
                  <a:pt x="165" y="1734"/>
                </a:lnTo>
                <a:lnTo>
                  <a:pt x="171" y="1734"/>
                </a:lnTo>
                <a:lnTo>
                  <a:pt x="176" y="1734"/>
                </a:lnTo>
                <a:lnTo>
                  <a:pt x="182" y="1734"/>
                </a:lnTo>
                <a:lnTo>
                  <a:pt x="189" y="1732"/>
                </a:lnTo>
                <a:lnTo>
                  <a:pt x="194" y="1732"/>
                </a:lnTo>
                <a:lnTo>
                  <a:pt x="200" y="1732"/>
                </a:lnTo>
                <a:lnTo>
                  <a:pt x="205" y="1732"/>
                </a:lnTo>
                <a:lnTo>
                  <a:pt x="210" y="1732"/>
                </a:lnTo>
                <a:lnTo>
                  <a:pt x="216" y="1732"/>
                </a:lnTo>
                <a:lnTo>
                  <a:pt x="221" y="1730"/>
                </a:lnTo>
                <a:lnTo>
                  <a:pt x="227" y="1730"/>
                </a:lnTo>
                <a:lnTo>
                  <a:pt x="232" y="1730"/>
                </a:lnTo>
                <a:lnTo>
                  <a:pt x="237" y="1730"/>
                </a:lnTo>
                <a:lnTo>
                  <a:pt x="243" y="1730"/>
                </a:lnTo>
                <a:lnTo>
                  <a:pt x="248" y="1728"/>
                </a:lnTo>
                <a:lnTo>
                  <a:pt x="254" y="1728"/>
                </a:lnTo>
                <a:lnTo>
                  <a:pt x="259" y="1728"/>
                </a:lnTo>
                <a:lnTo>
                  <a:pt x="264" y="1728"/>
                </a:lnTo>
                <a:lnTo>
                  <a:pt x="272" y="1728"/>
                </a:lnTo>
                <a:lnTo>
                  <a:pt x="277" y="1726"/>
                </a:lnTo>
                <a:lnTo>
                  <a:pt x="282" y="1726"/>
                </a:lnTo>
                <a:lnTo>
                  <a:pt x="288" y="1726"/>
                </a:lnTo>
                <a:lnTo>
                  <a:pt x="293" y="1726"/>
                </a:lnTo>
                <a:lnTo>
                  <a:pt x="299" y="1725"/>
                </a:lnTo>
                <a:lnTo>
                  <a:pt x="304" y="1725"/>
                </a:lnTo>
                <a:lnTo>
                  <a:pt x="309" y="1725"/>
                </a:lnTo>
                <a:lnTo>
                  <a:pt x="315" y="1725"/>
                </a:lnTo>
                <a:lnTo>
                  <a:pt x="320" y="1723"/>
                </a:lnTo>
                <a:lnTo>
                  <a:pt x="325" y="1723"/>
                </a:lnTo>
                <a:lnTo>
                  <a:pt x="331" y="1723"/>
                </a:lnTo>
                <a:lnTo>
                  <a:pt x="336" y="1723"/>
                </a:lnTo>
                <a:lnTo>
                  <a:pt x="342" y="1721"/>
                </a:lnTo>
                <a:lnTo>
                  <a:pt x="347" y="1721"/>
                </a:lnTo>
                <a:lnTo>
                  <a:pt x="354" y="1721"/>
                </a:lnTo>
                <a:lnTo>
                  <a:pt x="360" y="1719"/>
                </a:lnTo>
                <a:lnTo>
                  <a:pt x="365" y="1719"/>
                </a:lnTo>
                <a:lnTo>
                  <a:pt x="370" y="1719"/>
                </a:lnTo>
                <a:lnTo>
                  <a:pt x="376" y="1719"/>
                </a:lnTo>
                <a:lnTo>
                  <a:pt x="381" y="1717"/>
                </a:lnTo>
                <a:lnTo>
                  <a:pt x="387" y="1717"/>
                </a:lnTo>
                <a:lnTo>
                  <a:pt x="392" y="1717"/>
                </a:lnTo>
                <a:lnTo>
                  <a:pt x="397" y="1716"/>
                </a:lnTo>
                <a:lnTo>
                  <a:pt x="403" y="1716"/>
                </a:lnTo>
                <a:lnTo>
                  <a:pt x="408" y="1714"/>
                </a:lnTo>
                <a:lnTo>
                  <a:pt x="414" y="1714"/>
                </a:lnTo>
                <a:lnTo>
                  <a:pt x="419" y="1714"/>
                </a:lnTo>
                <a:lnTo>
                  <a:pt x="424" y="1712"/>
                </a:lnTo>
                <a:lnTo>
                  <a:pt x="432" y="1712"/>
                </a:lnTo>
                <a:lnTo>
                  <a:pt x="437" y="1710"/>
                </a:lnTo>
                <a:lnTo>
                  <a:pt x="442" y="1710"/>
                </a:lnTo>
                <a:lnTo>
                  <a:pt x="448" y="1710"/>
                </a:lnTo>
                <a:lnTo>
                  <a:pt x="453" y="1708"/>
                </a:lnTo>
                <a:lnTo>
                  <a:pt x="458" y="1708"/>
                </a:lnTo>
                <a:lnTo>
                  <a:pt x="464" y="1707"/>
                </a:lnTo>
                <a:lnTo>
                  <a:pt x="469" y="1707"/>
                </a:lnTo>
                <a:lnTo>
                  <a:pt x="475" y="1705"/>
                </a:lnTo>
                <a:lnTo>
                  <a:pt x="480" y="1705"/>
                </a:lnTo>
                <a:lnTo>
                  <a:pt x="485" y="1703"/>
                </a:lnTo>
                <a:lnTo>
                  <a:pt x="491" y="1703"/>
                </a:lnTo>
                <a:lnTo>
                  <a:pt x="496" y="1701"/>
                </a:lnTo>
                <a:lnTo>
                  <a:pt x="502" y="1701"/>
                </a:lnTo>
                <a:lnTo>
                  <a:pt x="507" y="1699"/>
                </a:lnTo>
                <a:lnTo>
                  <a:pt x="514" y="1698"/>
                </a:lnTo>
                <a:lnTo>
                  <a:pt x="520" y="1698"/>
                </a:lnTo>
                <a:lnTo>
                  <a:pt x="525" y="1696"/>
                </a:lnTo>
                <a:lnTo>
                  <a:pt x="530" y="1696"/>
                </a:lnTo>
                <a:lnTo>
                  <a:pt x="536" y="1694"/>
                </a:lnTo>
                <a:lnTo>
                  <a:pt x="541" y="1692"/>
                </a:lnTo>
                <a:lnTo>
                  <a:pt x="547" y="1692"/>
                </a:lnTo>
                <a:lnTo>
                  <a:pt x="552" y="1690"/>
                </a:lnTo>
                <a:lnTo>
                  <a:pt x="557" y="1689"/>
                </a:lnTo>
                <a:lnTo>
                  <a:pt x="563" y="1687"/>
                </a:lnTo>
                <a:lnTo>
                  <a:pt x="568" y="1687"/>
                </a:lnTo>
                <a:lnTo>
                  <a:pt x="574" y="1685"/>
                </a:lnTo>
                <a:lnTo>
                  <a:pt x="579" y="1683"/>
                </a:lnTo>
                <a:lnTo>
                  <a:pt x="584" y="1681"/>
                </a:lnTo>
                <a:lnTo>
                  <a:pt x="590" y="1680"/>
                </a:lnTo>
                <a:lnTo>
                  <a:pt x="597" y="1678"/>
                </a:lnTo>
                <a:lnTo>
                  <a:pt x="602" y="1676"/>
                </a:lnTo>
                <a:lnTo>
                  <a:pt x="608" y="1674"/>
                </a:lnTo>
                <a:lnTo>
                  <a:pt x="613" y="1672"/>
                </a:lnTo>
                <a:lnTo>
                  <a:pt x="618" y="1671"/>
                </a:lnTo>
                <a:lnTo>
                  <a:pt x="624" y="1669"/>
                </a:lnTo>
                <a:lnTo>
                  <a:pt x="629" y="1667"/>
                </a:lnTo>
                <a:lnTo>
                  <a:pt x="635" y="1665"/>
                </a:lnTo>
                <a:lnTo>
                  <a:pt x="640" y="1663"/>
                </a:lnTo>
                <a:lnTo>
                  <a:pt x="645" y="1662"/>
                </a:lnTo>
                <a:lnTo>
                  <a:pt x="651" y="1660"/>
                </a:lnTo>
                <a:lnTo>
                  <a:pt x="656" y="1656"/>
                </a:lnTo>
                <a:lnTo>
                  <a:pt x="662" y="1654"/>
                </a:lnTo>
                <a:lnTo>
                  <a:pt x="667" y="1653"/>
                </a:lnTo>
                <a:lnTo>
                  <a:pt x="674" y="1649"/>
                </a:lnTo>
                <a:lnTo>
                  <a:pt x="680" y="1647"/>
                </a:lnTo>
                <a:lnTo>
                  <a:pt x="685" y="1644"/>
                </a:lnTo>
                <a:lnTo>
                  <a:pt x="690" y="1642"/>
                </a:lnTo>
                <a:lnTo>
                  <a:pt x="696" y="1638"/>
                </a:lnTo>
                <a:lnTo>
                  <a:pt x="701" y="1635"/>
                </a:lnTo>
                <a:lnTo>
                  <a:pt x="707" y="1631"/>
                </a:lnTo>
                <a:lnTo>
                  <a:pt x="712" y="1629"/>
                </a:lnTo>
                <a:lnTo>
                  <a:pt x="717" y="1626"/>
                </a:lnTo>
                <a:lnTo>
                  <a:pt x="723" y="1622"/>
                </a:lnTo>
                <a:lnTo>
                  <a:pt x="728" y="1618"/>
                </a:lnTo>
                <a:lnTo>
                  <a:pt x="734" y="1613"/>
                </a:lnTo>
                <a:lnTo>
                  <a:pt x="739" y="1609"/>
                </a:lnTo>
                <a:lnTo>
                  <a:pt x="744" y="1606"/>
                </a:lnTo>
                <a:lnTo>
                  <a:pt x="750" y="1600"/>
                </a:lnTo>
                <a:lnTo>
                  <a:pt x="757" y="1597"/>
                </a:lnTo>
                <a:lnTo>
                  <a:pt x="762" y="1591"/>
                </a:lnTo>
                <a:lnTo>
                  <a:pt x="768" y="1588"/>
                </a:lnTo>
                <a:lnTo>
                  <a:pt x="773" y="1582"/>
                </a:lnTo>
                <a:lnTo>
                  <a:pt x="778" y="1577"/>
                </a:lnTo>
                <a:lnTo>
                  <a:pt x="784" y="1572"/>
                </a:lnTo>
                <a:lnTo>
                  <a:pt x="789" y="1565"/>
                </a:lnTo>
                <a:lnTo>
                  <a:pt x="795" y="1559"/>
                </a:lnTo>
                <a:lnTo>
                  <a:pt x="800" y="1552"/>
                </a:lnTo>
                <a:lnTo>
                  <a:pt x="805" y="1547"/>
                </a:lnTo>
                <a:lnTo>
                  <a:pt x="811" y="1539"/>
                </a:lnTo>
                <a:lnTo>
                  <a:pt x="816" y="1532"/>
                </a:lnTo>
                <a:lnTo>
                  <a:pt x="822" y="1523"/>
                </a:lnTo>
                <a:lnTo>
                  <a:pt x="827" y="1516"/>
                </a:lnTo>
                <a:lnTo>
                  <a:pt x="834" y="1507"/>
                </a:lnTo>
                <a:lnTo>
                  <a:pt x="840" y="1498"/>
                </a:lnTo>
                <a:lnTo>
                  <a:pt x="845" y="1489"/>
                </a:lnTo>
                <a:lnTo>
                  <a:pt x="850" y="1478"/>
                </a:lnTo>
                <a:lnTo>
                  <a:pt x="856" y="1467"/>
                </a:lnTo>
                <a:lnTo>
                  <a:pt x="861" y="1457"/>
                </a:lnTo>
                <a:lnTo>
                  <a:pt x="867" y="1446"/>
                </a:lnTo>
                <a:lnTo>
                  <a:pt x="872" y="1433"/>
                </a:lnTo>
                <a:lnTo>
                  <a:pt x="877" y="1421"/>
                </a:lnTo>
                <a:lnTo>
                  <a:pt x="883" y="1406"/>
                </a:lnTo>
                <a:lnTo>
                  <a:pt x="888" y="1392"/>
                </a:lnTo>
                <a:lnTo>
                  <a:pt x="894" y="1376"/>
                </a:lnTo>
                <a:lnTo>
                  <a:pt x="899" y="1360"/>
                </a:lnTo>
                <a:lnTo>
                  <a:pt x="904" y="1343"/>
                </a:lnTo>
                <a:lnTo>
                  <a:pt x="910" y="1325"/>
                </a:lnTo>
                <a:lnTo>
                  <a:pt x="917" y="1306"/>
                </a:lnTo>
                <a:lnTo>
                  <a:pt x="922" y="1286"/>
                </a:lnTo>
                <a:lnTo>
                  <a:pt x="928" y="1264"/>
                </a:lnTo>
                <a:lnTo>
                  <a:pt x="933" y="1241"/>
                </a:lnTo>
                <a:lnTo>
                  <a:pt x="938" y="1218"/>
                </a:lnTo>
                <a:lnTo>
                  <a:pt x="944" y="1191"/>
                </a:lnTo>
                <a:lnTo>
                  <a:pt x="949" y="1164"/>
                </a:lnTo>
                <a:lnTo>
                  <a:pt x="955" y="1135"/>
                </a:lnTo>
                <a:lnTo>
                  <a:pt x="960" y="1104"/>
                </a:lnTo>
                <a:lnTo>
                  <a:pt x="965" y="1072"/>
                </a:lnTo>
                <a:lnTo>
                  <a:pt x="971" y="1038"/>
                </a:lnTo>
                <a:lnTo>
                  <a:pt x="976" y="1002"/>
                </a:lnTo>
                <a:lnTo>
                  <a:pt x="982" y="962"/>
                </a:lnTo>
                <a:lnTo>
                  <a:pt x="987" y="923"/>
                </a:lnTo>
                <a:lnTo>
                  <a:pt x="992" y="880"/>
                </a:lnTo>
                <a:lnTo>
                  <a:pt x="1000" y="835"/>
                </a:lnTo>
                <a:lnTo>
                  <a:pt x="1005" y="788"/>
                </a:lnTo>
                <a:lnTo>
                  <a:pt x="1010" y="738"/>
                </a:lnTo>
                <a:lnTo>
                  <a:pt x="1016" y="687"/>
                </a:lnTo>
                <a:lnTo>
                  <a:pt x="1021" y="633"/>
                </a:lnTo>
                <a:lnTo>
                  <a:pt x="1027" y="579"/>
                </a:lnTo>
                <a:lnTo>
                  <a:pt x="1032" y="522"/>
                </a:lnTo>
                <a:lnTo>
                  <a:pt x="1037" y="466"/>
                </a:lnTo>
                <a:lnTo>
                  <a:pt x="1043" y="409"/>
                </a:lnTo>
                <a:lnTo>
                  <a:pt x="1048" y="353"/>
                </a:lnTo>
                <a:lnTo>
                  <a:pt x="1054" y="297"/>
                </a:lnTo>
                <a:lnTo>
                  <a:pt x="1059" y="243"/>
                </a:lnTo>
                <a:lnTo>
                  <a:pt x="1064" y="193"/>
                </a:lnTo>
                <a:lnTo>
                  <a:pt x="1070" y="146"/>
                </a:lnTo>
                <a:lnTo>
                  <a:pt x="1077" y="105"/>
                </a:lnTo>
                <a:lnTo>
                  <a:pt x="1082" y="69"/>
                </a:lnTo>
                <a:lnTo>
                  <a:pt x="1088" y="40"/>
                </a:lnTo>
                <a:lnTo>
                  <a:pt x="1093" y="18"/>
                </a:lnTo>
                <a:lnTo>
                  <a:pt x="1098" y="6"/>
                </a:lnTo>
                <a:lnTo>
                  <a:pt x="1104" y="0"/>
                </a:lnTo>
                <a:lnTo>
                  <a:pt x="1109" y="6"/>
                </a:lnTo>
                <a:lnTo>
                  <a:pt x="1115" y="18"/>
                </a:lnTo>
                <a:lnTo>
                  <a:pt x="1120" y="40"/>
                </a:lnTo>
                <a:lnTo>
                  <a:pt x="1125" y="69"/>
                </a:lnTo>
                <a:lnTo>
                  <a:pt x="1131" y="105"/>
                </a:lnTo>
                <a:lnTo>
                  <a:pt x="1136" y="146"/>
                </a:lnTo>
                <a:lnTo>
                  <a:pt x="1142" y="193"/>
                </a:lnTo>
                <a:lnTo>
                  <a:pt x="1147" y="243"/>
                </a:lnTo>
                <a:lnTo>
                  <a:pt x="1152" y="297"/>
                </a:lnTo>
                <a:lnTo>
                  <a:pt x="1160" y="353"/>
                </a:lnTo>
                <a:lnTo>
                  <a:pt x="1165" y="409"/>
                </a:lnTo>
                <a:lnTo>
                  <a:pt x="1170" y="466"/>
                </a:lnTo>
                <a:lnTo>
                  <a:pt x="1176" y="522"/>
                </a:lnTo>
                <a:lnTo>
                  <a:pt x="1181" y="579"/>
                </a:lnTo>
                <a:lnTo>
                  <a:pt x="1187" y="633"/>
                </a:lnTo>
                <a:lnTo>
                  <a:pt x="1192" y="687"/>
                </a:lnTo>
                <a:lnTo>
                  <a:pt x="1197" y="738"/>
                </a:lnTo>
                <a:lnTo>
                  <a:pt x="1203" y="788"/>
                </a:lnTo>
                <a:lnTo>
                  <a:pt x="1208" y="835"/>
                </a:lnTo>
                <a:lnTo>
                  <a:pt x="1213" y="880"/>
                </a:lnTo>
                <a:lnTo>
                  <a:pt x="1219" y="923"/>
                </a:lnTo>
                <a:lnTo>
                  <a:pt x="1224" y="962"/>
                </a:lnTo>
                <a:lnTo>
                  <a:pt x="1230" y="1002"/>
                </a:lnTo>
                <a:lnTo>
                  <a:pt x="1235" y="1038"/>
                </a:lnTo>
                <a:lnTo>
                  <a:pt x="1242" y="1072"/>
                </a:lnTo>
                <a:lnTo>
                  <a:pt x="1248" y="1104"/>
                </a:lnTo>
                <a:lnTo>
                  <a:pt x="1253" y="1135"/>
                </a:lnTo>
                <a:lnTo>
                  <a:pt x="1258" y="1164"/>
                </a:lnTo>
                <a:lnTo>
                  <a:pt x="1264" y="1191"/>
                </a:lnTo>
                <a:lnTo>
                  <a:pt x="1269" y="1218"/>
                </a:lnTo>
                <a:lnTo>
                  <a:pt x="1275" y="1241"/>
                </a:lnTo>
                <a:lnTo>
                  <a:pt x="1280" y="1264"/>
                </a:lnTo>
                <a:lnTo>
                  <a:pt x="1285" y="1286"/>
                </a:lnTo>
                <a:lnTo>
                  <a:pt x="1291" y="1306"/>
                </a:lnTo>
                <a:lnTo>
                  <a:pt x="1296" y="1325"/>
                </a:lnTo>
                <a:lnTo>
                  <a:pt x="1302" y="1343"/>
                </a:lnTo>
                <a:lnTo>
                  <a:pt x="1307" y="1360"/>
                </a:lnTo>
                <a:lnTo>
                  <a:pt x="1312" y="1376"/>
                </a:lnTo>
                <a:lnTo>
                  <a:pt x="1320" y="1392"/>
                </a:lnTo>
                <a:lnTo>
                  <a:pt x="1325" y="1406"/>
                </a:lnTo>
                <a:lnTo>
                  <a:pt x="1330" y="1421"/>
                </a:lnTo>
                <a:lnTo>
                  <a:pt x="1336" y="1433"/>
                </a:lnTo>
                <a:lnTo>
                  <a:pt x="1341" y="1446"/>
                </a:lnTo>
                <a:lnTo>
                  <a:pt x="1347" y="1457"/>
                </a:lnTo>
                <a:lnTo>
                  <a:pt x="1352" y="1467"/>
                </a:lnTo>
                <a:lnTo>
                  <a:pt x="1357" y="1478"/>
                </a:lnTo>
                <a:lnTo>
                  <a:pt x="1363" y="1489"/>
                </a:lnTo>
                <a:lnTo>
                  <a:pt x="1368" y="1498"/>
                </a:lnTo>
                <a:lnTo>
                  <a:pt x="1373" y="1507"/>
                </a:lnTo>
                <a:lnTo>
                  <a:pt x="1379" y="1516"/>
                </a:lnTo>
                <a:lnTo>
                  <a:pt x="1384" y="1523"/>
                </a:lnTo>
                <a:lnTo>
                  <a:pt x="1390" y="1532"/>
                </a:lnTo>
                <a:lnTo>
                  <a:pt x="1395" y="1539"/>
                </a:lnTo>
                <a:lnTo>
                  <a:pt x="1402" y="1547"/>
                </a:lnTo>
                <a:lnTo>
                  <a:pt x="1408" y="1552"/>
                </a:lnTo>
                <a:lnTo>
                  <a:pt x="1413" y="1559"/>
                </a:lnTo>
                <a:lnTo>
                  <a:pt x="1418" y="1565"/>
                </a:lnTo>
                <a:lnTo>
                  <a:pt x="1424" y="1572"/>
                </a:lnTo>
                <a:lnTo>
                  <a:pt x="1429" y="1577"/>
                </a:lnTo>
                <a:lnTo>
                  <a:pt x="1435" y="1582"/>
                </a:lnTo>
                <a:lnTo>
                  <a:pt x="1440" y="1588"/>
                </a:lnTo>
                <a:lnTo>
                  <a:pt x="1445" y="1591"/>
                </a:lnTo>
                <a:lnTo>
                  <a:pt x="1451" y="1597"/>
                </a:lnTo>
                <a:lnTo>
                  <a:pt x="1456" y="1600"/>
                </a:lnTo>
                <a:lnTo>
                  <a:pt x="1462" y="1606"/>
                </a:lnTo>
                <a:lnTo>
                  <a:pt x="1467" y="1609"/>
                </a:lnTo>
                <a:lnTo>
                  <a:pt x="1472" y="1613"/>
                </a:lnTo>
                <a:lnTo>
                  <a:pt x="1480" y="1618"/>
                </a:lnTo>
                <a:lnTo>
                  <a:pt x="1485" y="1622"/>
                </a:lnTo>
                <a:lnTo>
                  <a:pt x="1490" y="1626"/>
                </a:lnTo>
                <a:lnTo>
                  <a:pt x="1496" y="1629"/>
                </a:lnTo>
                <a:lnTo>
                  <a:pt x="1501" y="1631"/>
                </a:lnTo>
                <a:lnTo>
                  <a:pt x="1507" y="1635"/>
                </a:lnTo>
                <a:lnTo>
                  <a:pt x="1512" y="1638"/>
                </a:lnTo>
                <a:lnTo>
                  <a:pt x="1517" y="1642"/>
                </a:lnTo>
                <a:lnTo>
                  <a:pt x="1523" y="1644"/>
                </a:lnTo>
                <a:lnTo>
                  <a:pt x="1528" y="1647"/>
                </a:lnTo>
                <a:lnTo>
                  <a:pt x="1533" y="1649"/>
                </a:lnTo>
                <a:lnTo>
                  <a:pt x="1539" y="1653"/>
                </a:lnTo>
                <a:lnTo>
                  <a:pt x="1544" y="1654"/>
                </a:lnTo>
                <a:lnTo>
                  <a:pt x="1550" y="1656"/>
                </a:lnTo>
                <a:lnTo>
                  <a:pt x="1555" y="1660"/>
                </a:lnTo>
                <a:lnTo>
                  <a:pt x="1562" y="1662"/>
                </a:lnTo>
                <a:lnTo>
                  <a:pt x="1568" y="1663"/>
                </a:lnTo>
                <a:lnTo>
                  <a:pt x="1573" y="1665"/>
                </a:lnTo>
                <a:lnTo>
                  <a:pt x="1578" y="1667"/>
                </a:lnTo>
                <a:lnTo>
                  <a:pt x="1584" y="1669"/>
                </a:lnTo>
                <a:lnTo>
                  <a:pt x="1589" y="1671"/>
                </a:lnTo>
                <a:lnTo>
                  <a:pt x="1595" y="1672"/>
                </a:lnTo>
                <a:lnTo>
                  <a:pt x="1600" y="1674"/>
                </a:lnTo>
                <a:lnTo>
                  <a:pt x="1605" y="1676"/>
                </a:lnTo>
                <a:lnTo>
                  <a:pt x="1611" y="1678"/>
                </a:lnTo>
                <a:lnTo>
                  <a:pt x="1616" y="1680"/>
                </a:lnTo>
                <a:lnTo>
                  <a:pt x="1622" y="1681"/>
                </a:lnTo>
                <a:lnTo>
                  <a:pt x="1627" y="1683"/>
                </a:lnTo>
                <a:lnTo>
                  <a:pt x="1632" y="1685"/>
                </a:lnTo>
                <a:lnTo>
                  <a:pt x="1638" y="1687"/>
                </a:lnTo>
                <a:lnTo>
                  <a:pt x="1645" y="1687"/>
                </a:lnTo>
                <a:lnTo>
                  <a:pt x="1650" y="1689"/>
                </a:lnTo>
                <a:lnTo>
                  <a:pt x="1656" y="1690"/>
                </a:lnTo>
                <a:lnTo>
                  <a:pt x="1661" y="1692"/>
                </a:lnTo>
                <a:lnTo>
                  <a:pt x="1666" y="1692"/>
                </a:lnTo>
                <a:lnTo>
                  <a:pt x="1672" y="1694"/>
                </a:lnTo>
                <a:lnTo>
                  <a:pt x="1677" y="1696"/>
                </a:lnTo>
                <a:lnTo>
                  <a:pt x="1683" y="1696"/>
                </a:lnTo>
                <a:lnTo>
                  <a:pt x="1688" y="1698"/>
                </a:lnTo>
                <a:lnTo>
                  <a:pt x="1693" y="1698"/>
                </a:lnTo>
                <a:lnTo>
                  <a:pt x="1699" y="1699"/>
                </a:lnTo>
                <a:lnTo>
                  <a:pt x="1704" y="1701"/>
                </a:lnTo>
                <a:lnTo>
                  <a:pt x="1710" y="1701"/>
                </a:lnTo>
                <a:lnTo>
                  <a:pt x="1715" y="1703"/>
                </a:lnTo>
                <a:lnTo>
                  <a:pt x="1722" y="1703"/>
                </a:lnTo>
                <a:lnTo>
                  <a:pt x="1728" y="1705"/>
                </a:lnTo>
                <a:lnTo>
                  <a:pt x="1733" y="1705"/>
                </a:lnTo>
                <a:lnTo>
                  <a:pt x="1738" y="1707"/>
                </a:lnTo>
                <a:lnTo>
                  <a:pt x="1744" y="1707"/>
                </a:lnTo>
                <a:lnTo>
                  <a:pt x="1749" y="1708"/>
                </a:lnTo>
                <a:lnTo>
                  <a:pt x="1755" y="1708"/>
                </a:lnTo>
                <a:lnTo>
                  <a:pt x="1760" y="1710"/>
                </a:lnTo>
                <a:lnTo>
                  <a:pt x="1765" y="1710"/>
                </a:lnTo>
                <a:lnTo>
                  <a:pt x="1771" y="1710"/>
                </a:lnTo>
                <a:lnTo>
                  <a:pt x="1776" y="1712"/>
                </a:lnTo>
                <a:lnTo>
                  <a:pt x="1782" y="1712"/>
                </a:lnTo>
                <a:lnTo>
                  <a:pt x="1787" y="1714"/>
                </a:lnTo>
                <a:lnTo>
                  <a:pt x="1792" y="1714"/>
                </a:lnTo>
                <a:lnTo>
                  <a:pt x="1798" y="1714"/>
                </a:lnTo>
                <a:lnTo>
                  <a:pt x="1805" y="1716"/>
                </a:lnTo>
                <a:lnTo>
                  <a:pt x="1810" y="1716"/>
                </a:lnTo>
                <a:lnTo>
                  <a:pt x="1816" y="1717"/>
                </a:lnTo>
                <a:lnTo>
                  <a:pt x="1821" y="1717"/>
                </a:lnTo>
                <a:lnTo>
                  <a:pt x="1826" y="1717"/>
                </a:lnTo>
                <a:lnTo>
                  <a:pt x="1832" y="1719"/>
                </a:lnTo>
                <a:lnTo>
                  <a:pt x="1837" y="1719"/>
                </a:lnTo>
                <a:lnTo>
                  <a:pt x="1843" y="1719"/>
                </a:lnTo>
                <a:lnTo>
                  <a:pt x="1848" y="1719"/>
                </a:lnTo>
                <a:lnTo>
                  <a:pt x="1853" y="1721"/>
                </a:lnTo>
                <a:lnTo>
                  <a:pt x="1859" y="1721"/>
                </a:lnTo>
                <a:lnTo>
                  <a:pt x="1864" y="1721"/>
                </a:lnTo>
                <a:lnTo>
                  <a:pt x="1870" y="1723"/>
                </a:lnTo>
                <a:lnTo>
                  <a:pt x="1875" y="1723"/>
                </a:lnTo>
                <a:lnTo>
                  <a:pt x="1882" y="1723"/>
                </a:lnTo>
                <a:lnTo>
                  <a:pt x="1888" y="1723"/>
                </a:lnTo>
                <a:lnTo>
                  <a:pt x="1893" y="1725"/>
                </a:lnTo>
                <a:lnTo>
                  <a:pt x="1898" y="1725"/>
                </a:lnTo>
                <a:lnTo>
                  <a:pt x="1904" y="1725"/>
                </a:lnTo>
                <a:lnTo>
                  <a:pt x="1909" y="1725"/>
                </a:lnTo>
                <a:lnTo>
                  <a:pt x="1915" y="1726"/>
                </a:lnTo>
                <a:lnTo>
                  <a:pt x="1920" y="1726"/>
                </a:lnTo>
                <a:lnTo>
                  <a:pt x="1925" y="1726"/>
                </a:lnTo>
                <a:lnTo>
                  <a:pt x="1931" y="1726"/>
                </a:lnTo>
                <a:lnTo>
                  <a:pt x="1936" y="1728"/>
                </a:lnTo>
                <a:lnTo>
                  <a:pt x="1942" y="1728"/>
                </a:lnTo>
                <a:lnTo>
                  <a:pt x="1947" y="1728"/>
                </a:lnTo>
                <a:lnTo>
                  <a:pt x="1952" y="1728"/>
                </a:lnTo>
                <a:lnTo>
                  <a:pt x="1958" y="1728"/>
                </a:lnTo>
                <a:lnTo>
                  <a:pt x="1965" y="1730"/>
                </a:lnTo>
                <a:lnTo>
                  <a:pt x="1970" y="1730"/>
                </a:lnTo>
                <a:lnTo>
                  <a:pt x="1976" y="1730"/>
                </a:lnTo>
                <a:lnTo>
                  <a:pt x="1981" y="1730"/>
                </a:lnTo>
                <a:lnTo>
                  <a:pt x="1986" y="1730"/>
                </a:lnTo>
                <a:lnTo>
                  <a:pt x="1992" y="1732"/>
                </a:lnTo>
                <a:lnTo>
                  <a:pt x="1997" y="1732"/>
                </a:lnTo>
                <a:lnTo>
                  <a:pt x="2003" y="1732"/>
                </a:lnTo>
                <a:lnTo>
                  <a:pt x="2008" y="1732"/>
                </a:lnTo>
                <a:lnTo>
                  <a:pt x="2013" y="1732"/>
                </a:lnTo>
                <a:lnTo>
                  <a:pt x="2019" y="1732"/>
                </a:lnTo>
                <a:lnTo>
                  <a:pt x="2024" y="1734"/>
                </a:lnTo>
                <a:lnTo>
                  <a:pt x="2030" y="1734"/>
                </a:lnTo>
                <a:lnTo>
                  <a:pt x="2035" y="1734"/>
                </a:lnTo>
                <a:lnTo>
                  <a:pt x="2040" y="1734"/>
                </a:lnTo>
                <a:lnTo>
                  <a:pt x="2048" y="1734"/>
                </a:lnTo>
                <a:lnTo>
                  <a:pt x="2053" y="1734"/>
                </a:lnTo>
                <a:lnTo>
                  <a:pt x="2058" y="1735"/>
                </a:lnTo>
                <a:lnTo>
                  <a:pt x="2064" y="1735"/>
                </a:lnTo>
                <a:lnTo>
                  <a:pt x="2069" y="1735"/>
                </a:lnTo>
                <a:lnTo>
                  <a:pt x="2075" y="1735"/>
                </a:lnTo>
                <a:lnTo>
                  <a:pt x="2080" y="1735"/>
                </a:lnTo>
                <a:lnTo>
                  <a:pt x="2085" y="1735"/>
                </a:lnTo>
                <a:lnTo>
                  <a:pt x="2091" y="1735"/>
                </a:lnTo>
                <a:lnTo>
                  <a:pt x="2096" y="1737"/>
                </a:lnTo>
                <a:lnTo>
                  <a:pt x="2102" y="1737"/>
                </a:lnTo>
                <a:lnTo>
                  <a:pt x="2107" y="1737"/>
                </a:lnTo>
                <a:lnTo>
                  <a:pt x="2112" y="1737"/>
                </a:lnTo>
                <a:lnTo>
                  <a:pt x="2118" y="1737"/>
                </a:lnTo>
                <a:lnTo>
                  <a:pt x="2125" y="1737"/>
                </a:lnTo>
                <a:lnTo>
                  <a:pt x="2130" y="1737"/>
                </a:lnTo>
                <a:lnTo>
                  <a:pt x="2136" y="1737"/>
                </a:lnTo>
                <a:lnTo>
                  <a:pt x="2141" y="1739"/>
                </a:lnTo>
                <a:lnTo>
                  <a:pt x="2146" y="1739"/>
                </a:lnTo>
                <a:lnTo>
                  <a:pt x="2152" y="1739"/>
                </a:lnTo>
                <a:lnTo>
                  <a:pt x="2157" y="1739"/>
                </a:lnTo>
                <a:lnTo>
                  <a:pt x="2163" y="1739"/>
                </a:lnTo>
                <a:lnTo>
                  <a:pt x="2168" y="1739"/>
                </a:lnTo>
                <a:lnTo>
                  <a:pt x="2173" y="1739"/>
                </a:lnTo>
                <a:lnTo>
                  <a:pt x="2179" y="1739"/>
                </a:lnTo>
                <a:lnTo>
                  <a:pt x="2184" y="1739"/>
                </a:lnTo>
                <a:lnTo>
                  <a:pt x="2190" y="1739"/>
                </a:lnTo>
                <a:lnTo>
                  <a:pt x="2195" y="1741"/>
                </a:lnTo>
                <a:lnTo>
                  <a:pt x="2200" y="1741"/>
                </a:lnTo>
                <a:close/>
              </a:path>
            </a:pathLst>
          </a:custGeom>
          <a:solidFill>
            <a:srgbClr val="0070C0"/>
          </a:solidFill>
          <a:ln w="3175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4429124" y="2463235"/>
            <a:ext cx="714380" cy="28575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/>
          <p:nvPr/>
        </p:nvCxnSpPr>
        <p:spPr>
          <a:xfrm rot="10800000" flipH="1" flipV="1">
            <a:off x="4143373" y="3202541"/>
            <a:ext cx="1857388" cy="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rot="10800000" flipV="1">
            <a:off x="3643307" y="3202541"/>
            <a:ext cx="500066" cy="5000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rot="10800000">
            <a:off x="4143373" y="2345289"/>
            <a:ext cx="1588" cy="8572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14745" y="35597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y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43373" y="22024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x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43571" y="32739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z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33" grpId="0"/>
      <p:bldP spid="1035" grpId="0"/>
      <p:bldP spid="1036" grpId="0"/>
      <p:bldP spid="1037" grpId="0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3481931" y="1869056"/>
            <a:ext cx="2143125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3494353" y="3259706"/>
            <a:ext cx="2143125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>
            <a:off x="4568562" y="1887523"/>
            <a:ext cx="2214578" cy="1285884"/>
          </a:xfrm>
          <a:prstGeom prst="straightConnector1">
            <a:avLst/>
          </a:prstGeom>
          <a:ln w="3810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rot="5400000">
            <a:off x="3877549" y="2547713"/>
            <a:ext cx="1357313" cy="0"/>
          </a:xfrm>
          <a:prstGeom prst="straightConnector1">
            <a:avLst/>
          </a:prstGeom>
          <a:ln w="3810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2925488" y="3203055"/>
            <a:ext cx="449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" charset="0"/>
                <a:cs typeface="Arial" charset="0"/>
              </a:rPr>
              <a:t>a</a:t>
            </a:r>
            <a:r>
              <a:rPr lang="en-US" altLang="ko-KR" baseline="-25000" dirty="0" smtClean="0">
                <a:latin typeface="Arial" charset="0"/>
                <a:cs typeface="Arial" charset="0"/>
              </a:rPr>
              <a:t>-1</a:t>
            </a:r>
            <a:endParaRPr lang="ko-KR" altLang="en-US" b="1" baseline="-25000" dirty="0">
              <a:latin typeface="Arial" charset="0"/>
              <a:cs typeface="Arial" charset="0"/>
            </a:endParaRPr>
          </a:p>
        </p:txBody>
      </p:sp>
      <p:sp>
        <p:nvSpPr>
          <p:cNvPr id="15" name="TextBox 25"/>
          <p:cNvSpPr txBox="1">
            <a:spLocks noChangeArrowheads="1"/>
          </p:cNvSpPr>
          <p:nvPr/>
        </p:nvSpPr>
        <p:spPr bwMode="auto">
          <a:xfrm>
            <a:off x="1139538" y="1387457"/>
            <a:ext cx="727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>
                <a:latin typeface="Arial" charset="0"/>
                <a:cs typeface="Arial" charset="0"/>
              </a:rPr>
              <a:t>Ag</a:t>
            </a:r>
            <a:r>
              <a:rPr lang="en-US" altLang="ko-KR" baseline="30000" dirty="0">
                <a:latin typeface="Arial" charset="0"/>
                <a:cs typeface="Arial" charset="0"/>
              </a:rPr>
              <a:t>19+</a:t>
            </a:r>
            <a:endParaRPr lang="ko-KR" alt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1211006" y="3258892"/>
            <a:ext cx="2143125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5783008" y="3258176"/>
            <a:ext cx="2143125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5282942" y="3203055"/>
            <a:ext cx="397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" charset="0"/>
                <a:cs typeface="Arial" charset="0"/>
              </a:rPr>
              <a:t>a</a:t>
            </a:r>
            <a:r>
              <a:rPr lang="en-US" altLang="ko-KR" baseline="-25000" dirty="0" smtClean="0">
                <a:latin typeface="Arial" charset="0"/>
                <a:cs typeface="Arial" charset="0"/>
              </a:rPr>
              <a:t>0</a:t>
            </a:r>
            <a:endParaRPr lang="ko-KR" altLang="en-US" b="1" baseline="-25000" dirty="0">
              <a:latin typeface="Arial" charset="0"/>
              <a:cs typeface="Arial" charset="0"/>
            </a:endParaRP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7568958" y="3203055"/>
            <a:ext cx="397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" charset="0"/>
                <a:cs typeface="Arial" charset="0"/>
              </a:rPr>
              <a:t>a</a:t>
            </a:r>
            <a:r>
              <a:rPr lang="en-US" altLang="ko-KR" baseline="-25000" dirty="0" smtClean="0">
                <a:latin typeface="Arial" charset="0"/>
                <a:cs typeface="Arial" charset="0"/>
              </a:rPr>
              <a:t>1</a:t>
            </a:r>
            <a:endParaRPr lang="ko-KR" altLang="en-US" b="1" baseline="-25000" dirty="0">
              <a:latin typeface="Arial" charset="0"/>
              <a:cs typeface="Arial" charset="0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5425818" y="1875381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" charset="0"/>
                <a:cs typeface="Arial" charset="0"/>
              </a:rPr>
              <a:t>b</a:t>
            </a:r>
            <a:endParaRPr lang="ko-KR" altLang="en-US" b="1" baseline="-25000" dirty="0">
              <a:latin typeface="Arial" charset="0"/>
              <a:cs typeface="Arial" charset="0"/>
            </a:endParaRPr>
          </a:p>
        </p:txBody>
      </p:sp>
      <p:cxnSp>
        <p:nvCxnSpPr>
          <p:cNvPr id="26" name="직선 화살표 연결선 25"/>
          <p:cNvCxnSpPr/>
          <p:nvPr/>
        </p:nvCxnSpPr>
        <p:spPr>
          <a:xfrm rot="10800000" flipV="1">
            <a:off x="2353984" y="1887523"/>
            <a:ext cx="2214578" cy="1285884"/>
          </a:xfrm>
          <a:prstGeom prst="straightConnector1">
            <a:avLst/>
          </a:prstGeom>
          <a:ln w="3810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53984" y="2304009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LHC</a:t>
            </a:r>
            <a:endParaRPr lang="ko-KR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41213" y="231615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RHC</a:t>
            </a:r>
            <a:endParaRPr lang="ko-KR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2425422" y="1673209"/>
          <a:ext cx="660400" cy="482600"/>
        </p:xfrm>
        <a:graphic>
          <a:graphicData uri="http://schemas.openxmlformats.org/presentationml/2006/ole">
            <p:oleObj spid="_x0000_s106498" name="Equation" r:id="rId3" imgW="330120" imgH="241200" progId="Equation.DSMT4">
              <p:embed/>
            </p:oleObj>
          </a:graphicData>
        </a:graphic>
      </p:graphicFrame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251520" y="642918"/>
            <a:ext cx="71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Two-level  four-state atom</a:t>
            </a:r>
            <a:endParaRPr lang="ko-KR" altLang="en-US" b="1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608710" y="4345552"/>
            <a:ext cx="3000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Arial" charset="0"/>
                <a:cs typeface="Arial" charset="0"/>
              </a:rPr>
              <a:t>Level b</a:t>
            </a:r>
            <a:r>
              <a:rPr lang="en-US" altLang="ko-KR" dirty="0">
                <a:latin typeface="Arial" charset="0"/>
                <a:cs typeface="Arial" charset="0"/>
              </a:rPr>
              <a:t>: </a:t>
            </a:r>
            <a:r>
              <a:rPr lang="en-US" altLang="ko-KR" dirty="0" smtClean="0">
                <a:latin typeface="Arial" charset="0"/>
                <a:cs typeface="Arial" charset="0"/>
              </a:rPr>
              <a:t>3d</a:t>
            </a:r>
            <a:r>
              <a:rPr lang="en-US" altLang="ko-KR" baseline="30000" dirty="0" smtClean="0">
                <a:latin typeface="Arial" charset="0"/>
                <a:cs typeface="Arial" charset="0"/>
              </a:rPr>
              <a:t>9</a:t>
            </a:r>
            <a:r>
              <a:rPr lang="en-US" altLang="ko-KR" dirty="0" smtClean="0">
                <a:latin typeface="Arial" charset="0"/>
                <a:cs typeface="Arial" charset="0"/>
              </a:rPr>
              <a:t> 4d: </a:t>
            </a:r>
            <a:r>
              <a:rPr lang="en-US" altLang="ko-KR" baseline="30000" dirty="0">
                <a:latin typeface="Arial" charset="0"/>
                <a:cs typeface="Arial" charset="0"/>
              </a:rPr>
              <a:t>1</a:t>
            </a:r>
            <a:r>
              <a:rPr lang="en-US" altLang="ko-KR" dirty="0">
                <a:latin typeface="Arial" charset="0"/>
                <a:cs typeface="Arial" charset="0"/>
              </a:rPr>
              <a:t>S</a:t>
            </a:r>
            <a:r>
              <a:rPr lang="en-US" altLang="ko-KR" baseline="-25000" dirty="0">
                <a:latin typeface="Arial" charset="0"/>
                <a:cs typeface="Arial" charset="0"/>
              </a:rPr>
              <a:t>0</a:t>
            </a:r>
            <a:r>
              <a:rPr lang="en-US" altLang="ko-KR" dirty="0">
                <a:latin typeface="Arial" charset="0"/>
                <a:cs typeface="Arial" charset="0"/>
              </a:rPr>
              <a:t> </a:t>
            </a:r>
            <a:r>
              <a:rPr lang="en-US" altLang="ko-KR" dirty="0" smtClean="0">
                <a:latin typeface="Arial" charset="0"/>
                <a:cs typeface="Arial" charset="0"/>
              </a:rPr>
              <a:t>(m=0)</a:t>
            </a:r>
            <a:endParaRPr lang="ko-KR" altLang="en-US" baseline="-25000" dirty="0">
              <a:latin typeface="Arial" charset="0"/>
              <a:cs typeface="Arial" charset="0"/>
            </a:endParaRPr>
          </a:p>
        </p:txBody>
      </p:sp>
      <p:sp>
        <p:nvSpPr>
          <p:cNvPr id="37" name="TextBox 24"/>
          <p:cNvSpPr txBox="1">
            <a:spLocks noChangeArrowheads="1"/>
          </p:cNvSpPr>
          <p:nvPr/>
        </p:nvSpPr>
        <p:spPr bwMode="auto">
          <a:xfrm>
            <a:off x="608710" y="4774180"/>
            <a:ext cx="3305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" charset="0"/>
                <a:cs typeface="Arial" charset="0"/>
              </a:rPr>
              <a:t>Level a: </a:t>
            </a:r>
            <a:r>
              <a:rPr lang="en-US" altLang="ko-KR" dirty="0">
                <a:latin typeface="Arial" charset="0"/>
                <a:cs typeface="Arial" charset="0"/>
              </a:rPr>
              <a:t>3d</a:t>
            </a:r>
            <a:r>
              <a:rPr lang="en-US" altLang="ko-KR" baseline="30000" dirty="0">
                <a:latin typeface="Arial" charset="0"/>
                <a:cs typeface="Arial" charset="0"/>
              </a:rPr>
              <a:t>9</a:t>
            </a:r>
            <a:r>
              <a:rPr lang="en-US" altLang="ko-KR" dirty="0">
                <a:latin typeface="Arial" charset="0"/>
                <a:cs typeface="Arial" charset="0"/>
              </a:rPr>
              <a:t> </a:t>
            </a:r>
            <a:r>
              <a:rPr lang="en-US" altLang="ko-KR" dirty="0" smtClean="0">
                <a:latin typeface="Arial" charset="0"/>
                <a:cs typeface="Arial" charset="0"/>
              </a:rPr>
              <a:t>4p: </a:t>
            </a:r>
            <a:r>
              <a:rPr lang="en-US" altLang="ko-KR" baseline="30000" dirty="0" smtClean="0">
                <a:latin typeface="Arial" charset="0"/>
                <a:cs typeface="Arial" charset="0"/>
              </a:rPr>
              <a:t>1</a:t>
            </a:r>
            <a:r>
              <a:rPr lang="en-US" altLang="ko-KR" dirty="0" smtClean="0">
                <a:latin typeface="Arial" charset="0"/>
                <a:cs typeface="Arial" charset="0"/>
              </a:rPr>
              <a:t>P</a:t>
            </a:r>
            <a:r>
              <a:rPr lang="en-US" altLang="ko-KR" baseline="-25000" dirty="0" smtClean="0">
                <a:latin typeface="Arial" charset="0"/>
                <a:cs typeface="Arial" charset="0"/>
              </a:rPr>
              <a:t>1</a:t>
            </a:r>
            <a:r>
              <a:rPr lang="en-US" altLang="ko-KR" dirty="0" smtClean="0">
                <a:latin typeface="Arial" charset="0"/>
                <a:cs typeface="Arial" charset="0"/>
              </a:rPr>
              <a:t> (m=-1,0,1)</a:t>
            </a:r>
            <a:endParaRPr lang="ko-KR" altLang="en-US" baseline="-25000" dirty="0">
              <a:latin typeface="Arial" charset="0"/>
              <a:cs typeface="Arial" charset="0"/>
            </a:endParaRPr>
          </a:p>
        </p:txBody>
      </p:sp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5519487" y="1000108"/>
          <a:ext cx="763587" cy="458787"/>
        </p:xfrm>
        <a:graphic>
          <a:graphicData uri="http://schemas.openxmlformats.org/presentationml/2006/ole">
            <p:oleObj spid="_x0000_s106500" name="Equation" r:id="rId4" imgW="380880" imgH="228600" progId="Equation.DSMT4">
              <p:embed/>
            </p:oleObj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4568562" y="2387589"/>
          <a:ext cx="533400" cy="457200"/>
        </p:xfrm>
        <a:graphic>
          <a:graphicData uri="http://schemas.openxmlformats.org/presentationml/2006/ole">
            <p:oleObj spid="_x0000_s106501" name="Equation" r:id="rId5" imgW="266400" imgH="228600" progId="Equation.DSMT4">
              <p:embed/>
            </p:oleObj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1210976" y="3430587"/>
          <a:ext cx="355600" cy="457200"/>
        </p:xfrm>
        <a:graphic>
          <a:graphicData uri="http://schemas.openxmlformats.org/presentationml/2006/ole">
            <p:oleObj spid="_x0000_s106502" name="Equation" r:id="rId6" imgW="177480" imgH="228600" progId="Equation.DSMT4">
              <p:embed/>
            </p:oleObj>
          </a:graphicData>
        </a:graphic>
      </p:graphicFrame>
      <p:cxnSp>
        <p:nvCxnSpPr>
          <p:cNvPr id="56" name="직선 화살표 연결선 55"/>
          <p:cNvCxnSpPr/>
          <p:nvPr/>
        </p:nvCxnSpPr>
        <p:spPr>
          <a:xfrm rot="10800000" flipV="1">
            <a:off x="1925357" y="1887523"/>
            <a:ext cx="2000264" cy="50006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70"/>
          <p:cNvCxnSpPr/>
          <p:nvPr/>
        </p:nvCxnSpPr>
        <p:spPr>
          <a:xfrm rot="10800000" flipV="1">
            <a:off x="4568562" y="1281653"/>
            <a:ext cx="2000264" cy="5000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화살표 연결선 71"/>
          <p:cNvCxnSpPr/>
          <p:nvPr/>
        </p:nvCxnSpPr>
        <p:spPr>
          <a:xfrm rot="10800000" flipV="1">
            <a:off x="4854314" y="3257203"/>
            <a:ext cx="2000264" cy="50006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72"/>
          <p:cNvCxnSpPr/>
          <p:nvPr/>
        </p:nvCxnSpPr>
        <p:spPr>
          <a:xfrm rot="10800000" flipV="1">
            <a:off x="2555941" y="3265691"/>
            <a:ext cx="2000264" cy="50006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/>
          <p:nvPr/>
        </p:nvCxnSpPr>
        <p:spPr>
          <a:xfrm rot="10800000" flipV="1">
            <a:off x="282282" y="3266854"/>
            <a:ext cx="2000264" cy="50006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/>
          <p:nvPr/>
        </p:nvCxnSpPr>
        <p:spPr>
          <a:xfrm>
            <a:off x="4537800" y="4333195"/>
            <a:ext cx="857256" cy="0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>
          <a:xfrm>
            <a:off x="4537800" y="4737109"/>
            <a:ext cx="857256" cy="0"/>
          </a:xfrm>
          <a:prstGeom prst="line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>
            <a:off x="4537800" y="5190451"/>
            <a:ext cx="857256" cy="0"/>
          </a:xfrm>
          <a:prstGeom prst="line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화살표 연결선 80"/>
          <p:cNvCxnSpPr/>
          <p:nvPr/>
        </p:nvCxnSpPr>
        <p:spPr>
          <a:xfrm rot="10800000" flipV="1">
            <a:off x="1996794" y="1958961"/>
            <a:ext cx="2143140" cy="1214446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/>
          <p:cNvCxnSpPr/>
          <p:nvPr/>
        </p:nvCxnSpPr>
        <p:spPr>
          <a:xfrm>
            <a:off x="4997190" y="1958961"/>
            <a:ext cx="2214578" cy="1214446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537932" y="4118881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pumping (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collisional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537932" y="4547509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decay (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radiative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collisional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535228" y="498849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lasing transition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"/>
          <p:cNvSpPr txBox="1">
            <a:spLocks noChangeArrowheads="1"/>
          </p:cNvSpPr>
          <p:nvPr/>
        </p:nvSpPr>
        <p:spPr bwMode="auto">
          <a:xfrm>
            <a:off x="720144" y="5572140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latin typeface="Arial" charset="0"/>
                <a:cs typeface="Arial" charset="0"/>
              </a:rPr>
              <a:t>Practically, a </a:t>
            </a:r>
            <a:r>
              <a:rPr lang="el-GR" altLang="ko-KR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Λ</a:t>
            </a:r>
            <a:r>
              <a:rPr lang="en-US" altLang="ko-KR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system with pumping and decay</a:t>
            </a:r>
          </a:p>
          <a:p>
            <a:pPr algn="ctr"/>
            <a:r>
              <a:rPr lang="en-US" altLang="ko-KR" dirty="0" smtClean="0">
                <a:latin typeface="Arial" charset="0"/>
                <a:cs typeface="Arial" charset="0"/>
              </a:rPr>
              <a:t>The states of the degenerate lower level should be separately treated.</a:t>
            </a:r>
            <a:endParaRPr lang="ko-KR" altLang="en-US" dirty="0">
              <a:latin typeface="Arial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04048" y="6334804"/>
            <a:ext cx="413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Shore, The Theory of Coherent Atomic Excitation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Hasegawa et al., J. Opt. Soc. Korea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13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, 60 (2009)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91" grpId="0"/>
      <p:bldP spid="92" grpId="0"/>
      <p:bldP spid="93" grpId="0"/>
      <p:bldP spid="38" grpId="0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Arial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11264</TotalTime>
  <Words>1255</Words>
  <Application>Microsoft Office PowerPoint</Application>
  <PresentationFormat>화면 슬라이드 쇼(4:3)</PresentationFormat>
  <Paragraphs>246</Paragraphs>
  <Slides>21</Slides>
  <Notes>2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21</vt:i4>
      </vt:variant>
    </vt:vector>
  </HeadingPairs>
  <TitlesOfParts>
    <vt:vector size="24" baseType="lpstr">
      <vt:lpstr>기본 디자인</vt:lpstr>
      <vt:lpstr>Equation</vt:lpstr>
      <vt:lpstr>Graph</vt:lpstr>
      <vt:lpstr>Coherent Amplification of Ultrashort Pulses in a High-gain Medium: X-ray Lasers Seeded with High-Harmonic Pulses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TitlesOfParts>
  <Company>KAIST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wavelength conversion of WDM signals in a periodically poled Ti:LiNbO3 channel waveguide</dc:title>
  <dc:creator>이영락</dc:creator>
  <cp:lastModifiedBy>Chul Min Kim</cp:lastModifiedBy>
  <cp:revision>635</cp:revision>
  <dcterms:created xsi:type="dcterms:W3CDTF">2005-07-04T06:51:56Z</dcterms:created>
  <dcterms:modified xsi:type="dcterms:W3CDTF">2010-09-29T23:48:15Z</dcterms:modified>
</cp:coreProperties>
</file>