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90" r:id="rId3"/>
    <p:sldId id="294" r:id="rId4"/>
    <p:sldId id="271" r:id="rId5"/>
    <p:sldId id="273" r:id="rId6"/>
    <p:sldId id="285" r:id="rId7"/>
    <p:sldId id="275" r:id="rId8"/>
    <p:sldId id="300" r:id="rId9"/>
    <p:sldId id="276" r:id="rId10"/>
    <p:sldId id="301" r:id="rId11"/>
    <p:sldId id="280" r:id="rId12"/>
    <p:sldId id="277" r:id="rId13"/>
    <p:sldId id="297" r:id="rId14"/>
    <p:sldId id="296" r:id="rId15"/>
    <p:sldId id="298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C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9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183454-81E9-49E0-A808-E6F1FDBBF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2275-B0E6-4D85-983C-9A9F20DE91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E0EF-66B5-4867-B45F-BEA9D1C46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773113"/>
            <a:ext cx="1871662" cy="445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773113"/>
            <a:ext cx="5464175" cy="445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6681-DA66-4B23-AE10-055B9914D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773113"/>
            <a:ext cx="7200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2420938"/>
            <a:ext cx="3163887" cy="2808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2420938"/>
            <a:ext cx="3165475" cy="2808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69351A-3274-49E5-8938-B2CFE6B012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EA870-A391-4DBF-AA26-06138D85B1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7C47-4653-4E57-8F2B-CAEADFB92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2420938"/>
            <a:ext cx="3163887" cy="280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2420938"/>
            <a:ext cx="3165475" cy="280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0ED6D-4678-4670-8192-60578D0262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FF44-45B9-402B-8431-6AF46CD70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1817-5A21-48BB-AF50-07FA23E713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55D5-D2DF-4965-973D-75A4A5FCC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FED-3AF4-4B20-A39D-20567F1582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A8D0-3FFF-4572-ABDC-F4EC4FA3F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20938"/>
            <a:ext cx="64817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EB2870-AAD4-43F3-B764-C99AADE4E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773113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Picture 9" descr="SCI_PPT_templ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0" y="5646738"/>
            <a:ext cx="5715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jpeg"/><Relationship Id="rId4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ropped Dual C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4978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188913"/>
            <a:ext cx="8642350" cy="5472112"/>
          </a:xfrm>
          <a:prstGeom prst="rect">
            <a:avLst/>
          </a:prstGeom>
          <a:solidFill>
            <a:schemeClr val="bg1">
              <a:alpha val="49001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440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Development of a High-Energy Seed for Contrast Improvement of the Vulcan Laser Facility.</a:t>
            </a:r>
          </a:p>
        </p:txBody>
      </p:sp>
      <p:sp>
        <p:nvSpPr>
          <p:cNvPr id="14341" name="Subtitle 3"/>
          <p:cNvSpPr>
            <a:spLocks/>
          </p:cNvSpPr>
          <p:nvPr/>
        </p:nvSpPr>
        <p:spPr bwMode="auto">
          <a:xfrm>
            <a:off x="395288" y="2565400"/>
            <a:ext cx="8388350" cy="3429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GB" sz="3200" b="1" dirty="0">
                <a:solidFill>
                  <a:schemeClr val="tx2"/>
                </a:solidFill>
                <a:latin typeface="Lucida Sans" pitchFamily="34" charset="0"/>
              </a:rPr>
              <a:t> </a:t>
            </a:r>
            <a:br>
              <a:rPr lang="en-GB" sz="3200" b="1" dirty="0">
                <a:solidFill>
                  <a:schemeClr val="tx2"/>
                </a:solidFill>
                <a:latin typeface="Lucida Sans" pitchFamily="34" charset="0"/>
              </a:rPr>
            </a:br>
            <a:r>
              <a:rPr lang="en-GB" sz="2000" b="1" u="sng" dirty="0">
                <a:solidFill>
                  <a:schemeClr val="tx2"/>
                </a:solidFill>
                <a:latin typeface="Lucida Sans" pitchFamily="34" charset="0"/>
              </a:rPr>
              <a:t>Ian Musgrave</a:t>
            </a:r>
            <a:r>
              <a:rPr lang="en-GB" sz="2000" b="1" dirty="0">
                <a:solidFill>
                  <a:schemeClr val="tx2"/>
                </a:solidFill>
                <a:latin typeface="Lucida Sans" pitchFamily="34" charset="0"/>
              </a:rPr>
              <a:t>, W. </a:t>
            </a:r>
            <a:r>
              <a:rPr lang="en-GB" sz="2000" b="1" dirty="0" err="1">
                <a:solidFill>
                  <a:schemeClr val="tx2"/>
                </a:solidFill>
                <a:latin typeface="Lucida Sans" pitchFamily="34" charset="0"/>
              </a:rPr>
              <a:t>Shaikh</a:t>
            </a:r>
            <a:r>
              <a:rPr lang="en-GB" sz="2000" b="1" dirty="0">
                <a:solidFill>
                  <a:schemeClr val="tx2"/>
                </a:solidFill>
                <a:latin typeface="Lucida Sans" pitchFamily="34" charset="0"/>
              </a:rPr>
              <a:t>, </a:t>
            </a:r>
            <a:r>
              <a:rPr lang="en-GB" sz="2000" b="1" dirty="0">
                <a:latin typeface="Lucida Sans" pitchFamily="34" charset="0"/>
              </a:rPr>
              <a:t>M. </a:t>
            </a:r>
            <a:r>
              <a:rPr lang="en-GB" sz="2000" b="1" dirty="0" err="1">
                <a:latin typeface="Lucida Sans" pitchFamily="34" charset="0"/>
              </a:rPr>
              <a:t>Galimberti</a:t>
            </a:r>
            <a:r>
              <a:rPr lang="en-GB" sz="2000" b="1" dirty="0">
                <a:latin typeface="Lucida Sans" pitchFamily="34" charset="0"/>
              </a:rPr>
              <a:t>, A. Boyle, K Lancaster, C. Hernandez-Gomez, R. </a:t>
            </a:r>
            <a:r>
              <a:rPr lang="en-GB" sz="2000" b="1" dirty="0" err="1">
                <a:latin typeface="Lucida Sans" pitchFamily="34" charset="0"/>
              </a:rPr>
              <a:t>Heathcote</a:t>
            </a:r>
            <a:r>
              <a:rPr lang="en-GB" sz="2000" b="1" dirty="0">
                <a:latin typeface="Lucida Sans" pitchFamily="34" charset="0"/>
              </a:rPr>
              <a:t>.</a:t>
            </a:r>
            <a:r>
              <a:rPr lang="en-GB" sz="20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</a:p>
          <a:p>
            <a:pPr algn="ctr" eaLnBrk="0" hangingPunct="0">
              <a:spcBef>
                <a:spcPct val="20000"/>
              </a:spcBef>
            </a:pPr>
            <a:endParaRPr lang="en-GB" sz="2000" dirty="0">
              <a:latin typeface="Lucida Sans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GB" sz="2000" dirty="0">
                <a:latin typeface="Lucida Sans" pitchFamily="34" charset="0"/>
              </a:rPr>
              <a:t>Central Laser Facility, STFC,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000" dirty="0">
                <a:latin typeface="Lucida Sans" pitchFamily="34" charset="0"/>
              </a:rPr>
              <a:t>Rutherford Appleton Laboratory, UK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GB" sz="20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r>
              <a:rPr lang="en-GB" sz="3200" dirty="0" smtClean="0"/>
              <a:t>Ns Contrast Measurements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307" y="4384227"/>
            <a:ext cx="6908986" cy="28082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Used a combination of a water cell and diodes to obtain a dynamic range of ~10</a:t>
            </a:r>
            <a:r>
              <a:rPr lang="en-GB" sz="2400" baseline="30000" dirty="0" smtClean="0"/>
              <a:t>10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Scattering from collimating optic used as timing marker.</a:t>
            </a: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581" y="856397"/>
            <a:ext cx="5599960" cy="352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899" y="5281684"/>
            <a:ext cx="8434316" cy="1828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GB" sz="2400" dirty="0" smtClean="0"/>
              <a:t>Pick Off beam at injection to rod chain</a:t>
            </a:r>
          </a:p>
          <a:p>
            <a:pPr lvl="1" eaLnBrk="1" hangingPunct="1">
              <a:buFontTx/>
              <a:buChar char="•"/>
            </a:pPr>
            <a:r>
              <a:rPr lang="en-GB" sz="2400" dirty="0" smtClean="0"/>
              <a:t>Relay and expand beam before injecting into the TAP compressor</a:t>
            </a: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199030"/>
            <a:ext cx="6985000" cy="8382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Contrast Measurement of the CPA and OPCPA systems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224500" y="2305877"/>
            <a:ext cx="3474721" cy="1956022"/>
            <a:chOff x="1224500" y="2305877"/>
            <a:chExt cx="3474721" cy="1956022"/>
          </a:xfrm>
        </p:grpSpPr>
        <p:cxnSp>
          <p:nvCxnSpPr>
            <p:cNvPr id="8" name="Straight Connector 7"/>
            <p:cNvCxnSpPr/>
            <p:nvPr/>
          </p:nvCxnSpPr>
          <p:spPr>
            <a:xfrm rot="16200000" flipV="1">
              <a:off x="1864581" y="2309854"/>
              <a:ext cx="461176" cy="45322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224501" y="2305877"/>
              <a:ext cx="644056" cy="28624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1180768" y="2635857"/>
              <a:ext cx="1669774" cy="158231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806811" y="3228230"/>
              <a:ext cx="1892410" cy="103366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321781" y="2767054"/>
            <a:ext cx="2378234" cy="1319916"/>
            <a:chOff x="2321781" y="2767054"/>
            <a:chExt cx="2378234" cy="13199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21781" y="2767054"/>
              <a:ext cx="914400" cy="914400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 flipV="1">
              <a:off x="3053301" y="3681453"/>
              <a:ext cx="182880" cy="103367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53300" y="3784821"/>
              <a:ext cx="333956" cy="302149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387256" y="3355450"/>
              <a:ext cx="1311965" cy="731520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4635611" y="3291840"/>
              <a:ext cx="127220" cy="1588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Sequoia Measurements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157788"/>
            <a:ext cx="6767512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Using same beam line as the diode traces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GB" sz="2400" dirty="0" smtClean="0"/>
              <a:t>Running both </a:t>
            </a:r>
            <a:r>
              <a:rPr lang="en-GB" sz="2400" dirty="0" err="1" smtClean="0"/>
              <a:t>OPCPAs</a:t>
            </a:r>
            <a:r>
              <a:rPr lang="en-GB" sz="2400" dirty="0" smtClean="0"/>
              <a:t> but no rods or disks</a:t>
            </a:r>
          </a:p>
        </p:txBody>
      </p:sp>
      <p:pic>
        <p:nvPicPr>
          <p:cNvPr id="36867" name="Picture 4" descr="Long range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81075"/>
            <a:ext cx="5838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7200900" cy="1143000"/>
          </a:xfrm>
        </p:spPr>
        <p:txBody>
          <a:bodyPr/>
          <a:lstStyle/>
          <a:p>
            <a:r>
              <a:rPr lang="en-GB" sz="3200" dirty="0" smtClean="0"/>
              <a:t>Fluorescence from the Pump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49" y="4476466"/>
            <a:ext cx="7763017" cy="28082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FT of Clipped spectrum in stretcher gives steep gradient for contrast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Pump pulse varies in time.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SSG and therefore the PF will vary with the pump pulse intensity</a:t>
            </a:r>
          </a:p>
        </p:txBody>
      </p:sp>
      <p:pic>
        <p:nvPicPr>
          <p:cNvPr id="11" name="Picture 10" descr="Theory of Contras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743886"/>
            <a:ext cx="69342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42875" y="1563688"/>
            <a:ext cx="4910138" cy="4135437"/>
            <a:chOff x="-213" y="752"/>
            <a:chExt cx="3093" cy="260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213" y="1244"/>
              <a:ext cx="3093" cy="2113"/>
              <a:chOff x="-285" y="1442"/>
              <a:chExt cx="3093" cy="2113"/>
            </a:xfrm>
          </p:grpSpPr>
          <p:sp>
            <p:nvSpPr>
              <p:cNvPr id="3077" name="AutoShape 5"/>
              <p:cNvSpPr>
                <a:spLocks noChangeAspect="1" noChangeArrowheads="1"/>
              </p:cNvSpPr>
              <p:nvPr/>
            </p:nvSpPr>
            <p:spPr bwMode="auto">
              <a:xfrm rot="-13358889">
                <a:off x="831" y="1503"/>
                <a:ext cx="595" cy="1871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99">
                      <a:alpha val="5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AutoShape 6"/>
              <p:cNvSpPr>
                <a:spLocks noChangeAspect="1" noChangeArrowheads="1"/>
              </p:cNvSpPr>
              <p:nvPr/>
            </p:nvSpPr>
            <p:spPr bwMode="auto">
              <a:xfrm rot="-20766647">
                <a:off x="1439" y="2399"/>
                <a:ext cx="178" cy="477"/>
              </a:xfrm>
              <a:prstGeom prst="triangle">
                <a:avLst>
                  <a:gd name="adj" fmla="val 0"/>
                </a:avLst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" name="Rectangle 7"/>
              <p:cNvSpPr>
                <a:spLocks noChangeAspect="1" noChangeArrowheads="1"/>
              </p:cNvSpPr>
              <p:nvPr/>
            </p:nvSpPr>
            <p:spPr bwMode="auto">
              <a:xfrm rot="9370012" flipV="1">
                <a:off x="1285" y="2846"/>
                <a:ext cx="310" cy="4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0" name="AutoShape 8"/>
              <p:cNvSpPr>
                <a:spLocks noChangeAspect="1" noChangeArrowheads="1"/>
              </p:cNvSpPr>
              <p:nvPr/>
            </p:nvSpPr>
            <p:spPr bwMode="auto">
              <a:xfrm rot="4676607">
                <a:off x="-54" y="2112"/>
                <a:ext cx="1391" cy="553"/>
              </a:xfrm>
              <a:custGeom>
                <a:avLst/>
                <a:gdLst>
                  <a:gd name="G0" fmla="+- 2743 0 0"/>
                  <a:gd name="G1" fmla="+- 21600 0 2743"/>
                  <a:gd name="G2" fmla="*/ 2743 1 2"/>
                  <a:gd name="G3" fmla="+- 21600 0 G2"/>
                  <a:gd name="G4" fmla="+/ 2743 21600 2"/>
                  <a:gd name="G5" fmla="+/ G1 0 2"/>
                  <a:gd name="G6" fmla="*/ 21600 21600 2743"/>
                  <a:gd name="G7" fmla="*/ G6 1 2"/>
                  <a:gd name="G8" fmla="+- 21600 0 G7"/>
                  <a:gd name="G9" fmla="*/ 21600 1 2"/>
                  <a:gd name="G10" fmla="+- 2743 0 G9"/>
                  <a:gd name="G11" fmla="?: G10 G8 0"/>
                  <a:gd name="G12" fmla="?: G10 G7 21600"/>
                  <a:gd name="T0" fmla="*/ 20228 w 21600"/>
                  <a:gd name="T1" fmla="*/ 10800 h 21600"/>
                  <a:gd name="T2" fmla="*/ 10800 w 21600"/>
                  <a:gd name="T3" fmla="*/ 21600 h 21600"/>
                  <a:gd name="T4" fmla="*/ 1372 w 21600"/>
                  <a:gd name="T5" fmla="*/ 10800 h 21600"/>
                  <a:gd name="T6" fmla="*/ 10800 w 21600"/>
                  <a:gd name="T7" fmla="*/ 0 h 21600"/>
                  <a:gd name="T8" fmla="*/ 3172 w 21600"/>
                  <a:gd name="T9" fmla="*/ 3172 h 21600"/>
                  <a:gd name="T10" fmla="*/ 18428 w 21600"/>
                  <a:gd name="T11" fmla="*/ 184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743" y="21600"/>
                    </a:lnTo>
                    <a:lnTo>
                      <a:pt x="188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99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1" name="AutoShape 9"/>
              <p:cNvSpPr>
                <a:spLocks noChangeAspect="1" noChangeArrowheads="1"/>
              </p:cNvSpPr>
              <p:nvPr/>
            </p:nvSpPr>
            <p:spPr bwMode="auto">
              <a:xfrm rot="-45171083">
                <a:off x="1627" y="2294"/>
                <a:ext cx="255" cy="97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CCCC">
                      <a:alpha val="50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AutoShape 10"/>
              <p:cNvSpPr>
                <a:spLocks noChangeAspect="1" noChangeArrowheads="1"/>
              </p:cNvSpPr>
              <p:nvPr/>
            </p:nvSpPr>
            <p:spPr bwMode="auto">
              <a:xfrm rot="-7373163">
                <a:off x="1938" y="3235"/>
                <a:ext cx="383" cy="258"/>
              </a:xfrm>
              <a:custGeom>
                <a:avLst/>
                <a:gdLst>
                  <a:gd name="G0" fmla="+- 0 0 0"/>
                  <a:gd name="G1" fmla="+- 21600 0 0"/>
                  <a:gd name="G2" fmla="*/ 0 1 2"/>
                  <a:gd name="G3" fmla="+- 21600 0 G2"/>
                  <a:gd name="G4" fmla="+/ 0 21600 2"/>
                  <a:gd name="G5" fmla="+/ G1 0 2"/>
                  <a:gd name="G6" fmla="*/ 21600 21600 0"/>
                  <a:gd name="G7" fmla="*/ G6 1 2"/>
                  <a:gd name="G8" fmla="+- 21600 0 G7"/>
                  <a:gd name="G9" fmla="*/ 21600 1 2"/>
                  <a:gd name="G10" fmla="+- 0 0 G9"/>
                  <a:gd name="G11" fmla="?: G10 G8 0"/>
                  <a:gd name="G12" fmla="?: G10 G7 21600"/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1800 w 21600"/>
                  <a:gd name="T9" fmla="*/ 1800 h 21600"/>
                  <a:gd name="T10" fmla="*/ 19800 w 21600"/>
                  <a:gd name="T11" fmla="*/ 19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CC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 rot="3905985">
                <a:off x="1429" y="2880"/>
                <a:ext cx="378" cy="2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 l="45432" t="74808" r="36832" b="7825"/>
              <a:stretch>
                <a:fillRect/>
              </a:stretch>
            </p:blipFill>
            <p:spPr bwMode="auto">
              <a:xfrm>
                <a:off x="1217" y="2962"/>
                <a:ext cx="500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3"/>
              <a:srcRect l="7735" t="12447" r="77620" b="82619"/>
              <a:stretch>
                <a:fillRect/>
              </a:stretch>
            </p:blipFill>
            <p:spPr bwMode="auto">
              <a:xfrm rot="9232366">
                <a:off x="469" y="1576"/>
                <a:ext cx="413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6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 l="7735" t="12447" r="77620" b="82619"/>
              <a:stretch>
                <a:fillRect/>
              </a:stretch>
            </p:blipFill>
            <p:spPr bwMode="auto">
              <a:xfrm rot="8793390">
                <a:off x="182" y="1723"/>
                <a:ext cx="413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87" name="AutoShape 15"/>
              <p:cNvSpPr>
                <a:spLocks noChangeAspect="1" noChangeArrowheads="1"/>
              </p:cNvSpPr>
              <p:nvPr/>
            </p:nvSpPr>
            <p:spPr bwMode="auto">
              <a:xfrm rot="-1453259">
                <a:off x="162" y="2401"/>
                <a:ext cx="2387" cy="48"/>
              </a:xfrm>
              <a:custGeom>
                <a:avLst/>
                <a:gdLst>
                  <a:gd name="G0" fmla="+- 0 0 0"/>
                  <a:gd name="G1" fmla="+- 21600 0 0"/>
                  <a:gd name="G2" fmla="*/ 0 1 2"/>
                  <a:gd name="G3" fmla="+- 21600 0 G2"/>
                  <a:gd name="G4" fmla="+/ 0 21600 2"/>
                  <a:gd name="G5" fmla="+/ G1 0 2"/>
                  <a:gd name="G6" fmla="*/ 21600 21600 0"/>
                  <a:gd name="G7" fmla="*/ G6 1 2"/>
                  <a:gd name="G8" fmla="+- 21600 0 G7"/>
                  <a:gd name="G9" fmla="*/ 21600 1 2"/>
                  <a:gd name="G10" fmla="+- 0 0 G9"/>
                  <a:gd name="G11" fmla="?: G10 G8 0"/>
                  <a:gd name="G12" fmla="?: G10 G7 21600"/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1800 w 21600"/>
                  <a:gd name="T9" fmla="*/ 1800 h 21600"/>
                  <a:gd name="T10" fmla="*/ 19800 w 21600"/>
                  <a:gd name="T11" fmla="*/ 19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FF00">
                  <a:alpha val="39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255" y="1942"/>
                <a:ext cx="214" cy="9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778" y="1657"/>
                <a:ext cx="279" cy="13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255" y="1936"/>
                <a:ext cx="1146" cy="9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778" y="1657"/>
                <a:ext cx="760" cy="1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523" y="1787"/>
                <a:ext cx="237" cy="11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517" y="1781"/>
                <a:ext cx="956" cy="10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 flipV="1">
                <a:off x="1461" y="2401"/>
                <a:ext cx="2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 rot="-20840365">
                <a:off x="1411" y="2431"/>
                <a:ext cx="582" cy="7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 rot="-20838135">
                <a:off x="1417" y="2443"/>
                <a:ext cx="760" cy="5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 rot="761269">
                <a:off x="1387" y="2485"/>
                <a:ext cx="992" cy="9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 flipV="1">
                <a:off x="143" y="1443"/>
                <a:ext cx="712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855" y="1443"/>
                <a:ext cx="3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143" y="1597"/>
                <a:ext cx="65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01" name="Arc 29"/>
              <p:cNvSpPr>
                <a:spLocks/>
              </p:cNvSpPr>
              <p:nvPr/>
            </p:nvSpPr>
            <p:spPr bwMode="auto">
              <a:xfrm flipH="1">
                <a:off x="-285" y="1966"/>
                <a:ext cx="505" cy="3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3102" name="Picture 30"/>
              <p:cNvPicPr>
                <a:picLocks noChangeAspect="1" noChangeArrowheads="1"/>
              </p:cNvPicPr>
              <p:nvPr/>
            </p:nvPicPr>
            <p:blipFill>
              <a:blip r:embed="rId3"/>
              <a:srcRect l="7735" t="12447" r="77620" b="82619"/>
              <a:stretch>
                <a:fillRect/>
              </a:stretch>
            </p:blipFill>
            <p:spPr bwMode="auto">
              <a:xfrm rot="10041500">
                <a:off x="161" y="1543"/>
                <a:ext cx="57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03" name="Picture 31"/>
              <p:cNvPicPr>
                <a:picLocks noChangeAspect="1" noChangeArrowheads="1"/>
              </p:cNvPicPr>
              <p:nvPr/>
            </p:nvPicPr>
            <p:blipFill>
              <a:blip r:embed="rId3"/>
              <a:srcRect l="7735" t="12447" r="77620" b="82619"/>
              <a:stretch>
                <a:fillRect/>
              </a:stretch>
            </p:blipFill>
            <p:spPr bwMode="auto">
              <a:xfrm rot="10041500">
                <a:off x="285" y="1509"/>
                <a:ext cx="579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04" name="Picture 32"/>
              <p:cNvPicPr>
                <a:picLocks noChangeAspect="1" noChangeArrowheads="1"/>
              </p:cNvPicPr>
              <p:nvPr/>
            </p:nvPicPr>
            <p:blipFill>
              <a:blip r:embed="rId3"/>
              <a:srcRect l="7735" t="12447" r="77620" b="82619"/>
              <a:stretch>
                <a:fillRect/>
              </a:stretch>
            </p:blipFill>
            <p:spPr bwMode="auto">
              <a:xfrm rot="10327590">
                <a:off x="186" y="1708"/>
                <a:ext cx="114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 flipH="1" flipV="1">
                <a:off x="861" y="1449"/>
                <a:ext cx="30" cy="14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49" y="1597"/>
                <a:ext cx="71" cy="4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855" y="1448"/>
                <a:ext cx="36" cy="1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 flipH="1">
                <a:off x="149" y="1442"/>
                <a:ext cx="705" cy="1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09" name="Arc 37"/>
              <p:cNvSpPr>
                <a:spLocks/>
              </p:cNvSpPr>
              <p:nvPr/>
            </p:nvSpPr>
            <p:spPr bwMode="auto">
              <a:xfrm rot="19934860" flipH="1">
                <a:off x="170" y="1771"/>
                <a:ext cx="767" cy="61"/>
              </a:xfrm>
              <a:custGeom>
                <a:avLst/>
                <a:gdLst>
                  <a:gd name="G0" fmla="+- 10652 0 0"/>
                  <a:gd name="G1" fmla="+- 21600 0 0"/>
                  <a:gd name="G2" fmla="+- 21600 0 0"/>
                  <a:gd name="T0" fmla="*/ 0 w 32252"/>
                  <a:gd name="T1" fmla="*/ 2809 h 21600"/>
                  <a:gd name="T2" fmla="*/ 32252 w 32252"/>
                  <a:gd name="T3" fmla="*/ 21600 h 21600"/>
                  <a:gd name="T4" fmla="*/ 10652 w 322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252" h="21600" fill="none" extrusionOk="0">
                    <a:moveTo>
                      <a:pt x="0" y="2809"/>
                    </a:moveTo>
                    <a:cubicBezTo>
                      <a:pt x="3248" y="967"/>
                      <a:pt x="6918" y="-1"/>
                      <a:pt x="10652" y="0"/>
                    </a:cubicBezTo>
                    <a:cubicBezTo>
                      <a:pt x="22581" y="0"/>
                      <a:pt x="32252" y="9670"/>
                      <a:pt x="32252" y="21600"/>
                    </a:cubicBezTo>
                  </a:path>
                  <a:path w="32252" h="21600" stroke="0" extrusionOk="0">
                    <a:moveTo>
                      <a:pt x="0" y="2809"/>
                    </a:moveTo>
                    <a:cubicBezTo>
                      <a:pt x="3248" y="967"/>
                      <a:pt x="6918" y="-1"/>
                      <a:pt x="10652" y="0"/>
                    </a:cubicBezTo>
                    <a:cubicBezTo>
                      <a:pt x="22581" y="0"/>
                      <a:pt x="32252" y="9670"/>
                      <a:pt x="32252" y="21600"/>
                    </a:cubicBezTo>
                    <a:lnTo>
                      <a:pt x="10652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 flipV="1">
                <a:off x="1419" y="2340"/>
                <a:ext cx="139" cy="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 rot="-1484041">
                <a:off x="1196" y="2123"/>
                <a:ext cx="340" cy="2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 rot="-1484041">
                <a:off x="1210" y="2162"/>
                <a:ext cx="340" cy="2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 rot="-1484041">
                <a:off x="1234" y="2191"/>
                <a:ext cx="340" cy="27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14" name="AutoShape 42"/>
              <p:cNvSpPr>
                <a:spLocks noChangeAspect="1" noChangeArrowheads="1"/>
              </p:cNvSpPr>
              <p:nvPr/>
            </p:nvSpPr>
            <p:spPr bwMode="auto">
              <a:xfrm rot="-47740671">
                <a:off x="1733" y="2081"/>
                <a:ext cx="158" cy="615"/>
              </a:xfrm>
              <a:prstGeom prst="triangle">
                <a:avLst>
                  <a:gd name="adj" fmla="val 0"/>
                </a:avLst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2061" y="2262"/>
                <a:ext cx="80" cy="4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16" name="Text Box 44"/>
              <p:cNvSpPr txBox="1">
                <a:spLocks noChangeArrowheads="1"/>
              </p:cNvSpPr>
              <p:nvPr/>
            </p:nvSpPr>
            <p:spPr bwMode="auto">
              <a:xfrm>
                <a:off x="446" y="2950"/>
                <a:ext cx="55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/>
                  <a:t>CPA beam</a:t>
                </a:r>
              </a:p>
            </p:txBody>
          </p:sp>
          <p:sp>
            <p:nvSpPr>
              <p:cNvPr id="3117" name="Text Box 45"/>
              <p:cNvSpPr txBox="1">
                <a:spLocks noChangeArrowheads="1"/>
              </p:cNvSpPr>
              <p:nvPr/>
            </p:nvSpPr>
            <p:spPr bwMode="auto">
              <a:xfrm>
                <a:off x="2092" y="2904"/>
                <a:ext cx="55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/>
                  <a:t>Long pulse</a:t>
                </a:r>
              </a:p>
            </p:txBody>
          </p:sp>
          <p:sp>
            <p:nvSpPr>
              <p:cNvPr id="3118" name="Text Box 46"/>
              <p:cNvSpPr txBox="1">
                <a:spLocks noChangeArrowheads="1"/>
              </p:cNvSpPr>
              <p:nvPr/>
            </p:nvSpPr>
            <p:spPr bwMode="auto">
              <a:xfrm>
                <a:off x="1115" y="1722"/>
                <a:ext cx="55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/>
                  <a:t>RCF stack</a:t>
                </a:r>
              </a:p>
            </p:txBody>
          </p:sp>
          <p:sp>
            <p:nvSpPr>
              <p:cNvPr id="3119" name="Text Box 47"/>
              <p:cNvSpPr txBox="1">
                <a:spLocks noChangeArrowheads="1"/>
              </p:cNvSpPr>
              <p:nvPr/>
            </p:nvSpPr>
            <p:spPr bwMode="auto">
              <a:xfrm>
                <a:off x="2068" y="2237"/>
                <a:ext cx="74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/>
                  <a:t>Reflected energy monitor</a:t>
                </a:r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 flipH="1" flipV="1">
                <a:off x="1419" y="2249"/>
                <a:ext cx="60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1764" y="2419"/>
                <a:ext cx="182" cy="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122" name="Text Box 50"/>
              <p:cNvSpPr txBox="1">
                <a:spLocks noChangeArrowheads="1"/>
              </p:cNvSpPr>
              <p:nvPr/>
            </p:nvSpPr>
            <p:spPr bwMode="auto">
              <a:xfrm>
                <a:off x="1767" y="1791"/>
                <a:ext cx="74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/>
                  <a:t>Optical probe</a:t>
                </a:r>
              </a:p>
            </p:txBody>
          </p:sp>
        </p:grpSp>
        <p:sp>
          <p:nvSpPr>
            <p:cNvPr id="3123" name="Text Box 51"/>
            <p:cNvSpPr txBox="1">
              <a:spLocks noChangeArrowheads="1"/>
            </p:cNvSpPr>
            <p:nvPr/>
          </p:nvSpPr>
          <p:spPr bwMode="auto">
            <a:xfrm>
              <a:off x="1248" y="1095"/>
              <a:ext cx="6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2x HOPG</a:t>
              </a:r>
            </a:p>
          </p:txBody>
        </p:sp>
        <p:sp>
          <p:nvSpPr>
            <p:cNvPr id="3124" name="Text Box 52"/>
            <p:cNvSpPr txBox="1">
              <a:spLocks noChangeArrowheads="1"/>
            </p:cNvSpPr>
            <p:nvPr/>
          </p:nvSpPr>
          <p:spPr bwMode="auto">
            <a:xfrm>
              <a:off x="1760" y="1241"/>
              <a:ext cx="10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2-D K</a:t>
              </a:r>
              <a:r>
                <a:rPr lang="en-GB" sz="1600">
                  <a:latin typeface="Symbol" pitchFamily="18" charset="2"/>
                </a:rPr>
                <a:t>a</a:t>
              </a:r>
              <a:r>
                <a:rPr lang="en-GB" sz="1600"/>
                <a:t> imaging</a:t>
              </a:r>
            </a:p>
          </p:txBody>
        </p:sp>
        <p:sp>
          <p:nvSpPr>
            <p:cNvPr id="3125" name="Text Box 53"/>
            <p:cNvSpPr txBox="1">
              <a:spLocks noChangeArrowheads="1"/>
            </p:cNvSpPr>
            <p:nvPr/>
          </p:nvSpPr>
          <p:spPr bwMode="auto">
            <a:xfrm>
              <a:off x="635" y="752"/>
              <a:ext cx="10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X-ray multi-pinhole camera</a:t>
              </a:r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 flipH="1" flipV="1">
              <a:off x="1029" y="1100"/>
              <a:ext cx="505" cy="1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 flipH="1" flipV="1">
              <a:off x="1424" y="1268"/>
              <a:ext cx="130" cy="8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 flipV="1">
              <a:off x="1553" y="1423"/>
              <a:ext cx="311" cy="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5299075" y="5265738"/>
            <a:ext cx="370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Same energy on target in all cases</a:t>
            </a:r>
          </a:p>
        </p:txBody>
      </p:sp>
      <p:graphicFrame>
        <p:nvGraphicFramePr>
          <p:cNvPr id="3134" name="Object 62"/>
          <p:cNvGraphicFramePr>
            <a:graphicFrameLocks noChangeAspect="1"/>
          </p:cNvGraphicFramePr>
          <p:nvPr/>
        </p:nvGraphicFramePr>
        <p:xfrm>
          <a:off x="5160963" y="1427163"/>
          <a:ext cx="3738562" cy="3648075"/>
        </p:xfrm>
        <a:graphic>
          <a:graphicData uri="http://schemas.openxmlformats.org/presentationml/2006/ole">
            <p:oleObj spid="_x0000_s60418" name="Chart" r:id="rId4" imgW="3771900" imgH="3676802" progId="Excel.Sheet.8">
              <p:embed/>
            </p:oleObj>
          </a:graphicData>
        </a:graphic>
      </p:graphicFrame>
      <p:pic>
        <p:nvPicPr>
          <p:cNvPr id="3135" name="Picture 63" descr="UStrath-colour-on_white-1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54000"/>
            <a:ext cx="1425575" cy="101758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3454584" y="254000"/>
            <a:ext cx="484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+mj-lt"/>
              </a:rPr>
              <a:t>First Experimental Data</a:t>
            </a:r>
            <a:endParaRPr lang="en-GB" sz="32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6923" y="6251944"/>
            <a:ext cx="259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of </a:t>
            </a:r>
            <a:r>
              <a:rPr lang="en-GB" dirty="0" err="1" smtClean="0"/>
              <a:t>P.McKenna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6018663" y="1763486"/>
            <a:ext cx="2121872" cy="1329711"/>
            <a:chOff x="6018663" y="1763486"/>
            <a:chExt cx="2121872" cy="1329711"/>
          </a:xfrm>
        </p:grpSpPr>
        <p:sp>
          <p:nvSpPr>
            <p:cNvPr id="61" name="Rectangle 60"/>
            <p:cNvSpPr/>
            <p:nvPr/>
          </p:nvSpPr>
          <p:spPr>
            <a:xfrm>
              <a:off x="6018663" y="2628900"/>
              <a:ext cx="1789363" cy="464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50182" y="1763486"/>
              <a:ext cx="1490353" cy="913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5888488" y="2961960"/>
            <a:ext cx="260350" cy="26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200900" cy="1143000"/>
          </a:xfrm>
        </p:spPr>
        <p:txBody>
          <a:bodyPr/>
          <a:lstStyle/>
          <a:p>
            <a:r>
              <a:rPr lang="en-GB" sz="3200" dirty="0" smtClean="0"/>
              <a:t>Conclusions</a:t>
            </a:r>
            <a:endParaRPr lang="en-GB" sz="3200" dirty="0"/>
          </a:p>
        </p:txBody>
      </p:sp>
      <p:pic>
        <p:nvPicPr>
          <p:cNvPr id="35844" name="Picture 4" descr="Long range 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8413"/>
            <a:ext cx="3822700" cy="2632075"/>
          </a:xfrm>
          <a:prstGeom prst="rect">
            <a:avLst/>
          </a:prstGeom>
          <a:noFill/>
        </p:spPr>
      </p:pic>
      <p:pic>
        <p:nvPicPr>
          <p:cNvPr id="35845" name="Picture 5" descr="Diode Results Log Sc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4105275" cy="3022600"/>
          </a:xfrm>
          <a:prstGeom prst="rect">
            <a:avLst/>
          </a:prstGeom>
          <a:noFill/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763713" y="2133600"/>
            <a:ext cx="5762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00113" y="1844675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Original ASE Contrast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3203575" y="263683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843213" y="23495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New ASE Contrast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71550" y="4219575"/>
            <a:ext cx="7476414" cy="28082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Demonstrated a </a:t>
            </a:r>
            <a:r>
              <a:rPr lang="en-GB" sz="2400" dirty="0" err="1" smtClean="0"/>
              <a:t>ps</a:t>
            </a:r>
            <a:r>
              <a:rPr lang="en-GB" sz="2400" dirty="0" smtClean="0"/>
              <a:t> OPCPA that has improved the ns ASE contrast by at least 2 orders of magnitude.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Characterised the close in contrast.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Successfully delivered for user experiments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opcpa lay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613" y="928688"/>
            <a:ext cx="15843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Vulcan hall 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20589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5" descr="TAE Feb98 South 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3786188"/>
            <a:ext cx="15017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Cap ban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43200"/>
            <a:ext cx="15128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 descr="Big mirror TB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914400"/>
            <a:ext cx="17637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85938" y="142875"/>
            <a:ext cx="614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The Vulcan laser Facility</a:t>
            </a:r>
            <a:endParaRPr lang="en-US" sz="3200" dirty="0">
              <a:latin typeface="+mj-lt"/>
            </a:endParaRPr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4143375" y="928688"/>
            <a:ext cx="2708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000" b="1" dirty="0" err="1">
                <a:latin typeface="Lucida Sans" pitchFamily="34" charset="0"/>
              </a:rPr>
              <a:t>Nd</a:t>
            </a:r>
            <a:r>
              <a:rPr lang="en-GB" sz="2000" b="1" dirty="0">
                <a:latin typeface="Lucida Sans" pitchFamily="34" charset="0"/>
              </a:rPr>
              <a:t> Glass Laser</a:t>
            </a:r>
          </a:p>
          <a:p>
            <a:pPr>
              <a:buFontTx/>
              <a:buChar char="•"/>
            </a:pPr>
            <a:r>
              <a:rPr lang="en-GB" sz="2000" b="1" dirty="0">
                <a:latin typeface="Lucida Sans" pitchFamily="34" charset="0"/>
              </a:rPr>
              <a:t>8 Beam CPA Laser</a:t>
            </a:r>
          </a:p>
          <a:p>
            <a:pPr>
              <a:buFontTx/>
              <a:buChar char="•"/>
            </a:pPr>
            <a:r>
              <a:rPr lang="en-GB" sz="2000" b="1" dirty="0">
                <a:latin typeface="Lucida Sans" pitchFamily="34" charset="0"/>
              </a:rPr>
              <a:t>3 Target Areas</a:t>
            </a:r>
          </a:p>
          <a:p>
            <a:pPr>
              <a:buFontTx/>
              <a:buChar char="•"/>
            </a:pPr>
            <a:r>
              <a:rPr lang="en-GB" sz="2000" b="1" dirty="0">
                <a:latin typeface="Lucida Sans" pitchFamily="34" charset="0"/>
              </a:rPr>
              <a:t>3 kJ Energy</a:t>
            </a:r>
          </a:p>
          <a:p>
            <a:pPr>
              <a:buFontTx/>
              <a:buChar char="•"/>
            </a:pPr>
            <a:r>
              <a:rPr lang="en-GB" sz="2000" b="1" dirty="0">
                <a:latin typeface="Lucida Sans" pitchFamily="34" charset="0"/>
              </a:rPr>
              <a:t>1 PW Power</a:t>
            </a:r>
            <a:endParaRPr lang="en-US" sz="2000" b="1" dirty="0">
              <a:latin typeface="Lucida Sans" pitchFamily="34" charset="0"/>
            </a:endParaRPr>
          </a:p>
        </p:txBody>
      </p:sp>
      <p:pic>
        <p:nvPicPr>
          <p:cNvPr id="1639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38" y="5143500"/>
            <a:ext cx="2025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0"/>
            <a:ext cx="7010400" cy="822325"/>
          </a:xfrm>
        </p:spPr>
        <p:txBody>
          <a:bodyPr/>
          <a:lstStyle/>
          <a:p>
            <a:r>
              <a:rPr lang="en-GB" sz="3200" dirty="0"/>
              <a:t>Vulcan </a:t>
            </a:r>
            <a:r>
              <a:rPr lang="en-GB" sz="3200" dirty="0" err="1"/>
              <a:t>Petawatt</a:t>
            </a:r>
            <a:endParaRPr lang="en-GB" sz="32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125413" y="2000240"/>
            <a:ext cx="9018587" cy="4570413"/>
            <a:chOff x="125413" y="1412875"/>
            <a:chExt cx="9018587" cy="4570413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25413" y="1412875"/>
              <a:ext cx="9018587" cy="4570413"/>
              <a:chOff x="79" y="890"/>
              <a:chExt cx="5681" cy="2879"/>
            </a:xfrm>
          </p:grpSpPr>
          <p:sp>
            <p:nvSpPr>
              <p:cNvPr id="49157" name="Line 5"/>
              <p:cNvSpPr>
                <a:spLocks noChangeShapeType="1"/>
              </p:cNvSpPr>
              <p:nvPr/>
            </p:nvSpPr>
            <p:spPr bwMode="auto">
              <a:xfrm flipV="1">
                <a:off x="113" y="3113"/>
                <a:ext cx="2676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58" name="Line 6"/>
              <p:cNvSpPr>
                <a:spLocks noChangeShapeType="1"/>
              </p:cNvSpPr>
              <p:nvPr/>
            </p:nvSpPr>
            <p:spPr bwMode="auto">
              <a:xfrm flipH="1" flipV="1">
                <a:off x="113" y="2575"/>
                <a:ext cx="5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59" name="Line 7"/>
              <p:cNvSpPr>
                <a:spLocks noChangeShapeType="1"/>
              </p:cNvSpPr>
              <p:nvPr/>
            </p:nvSpPr>
            <p:spPr bwMode="auto">
              <a:xfrm>
                <a:off x="5647" y="1616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60" name="Line 8"/>
              <p:cNvSpPr>
                <a:spLocks noChangeShapeType="1"/>
              </p:cNvSpPr>
              <p:nvPr/>
            </p:nvSpPr>
            <p:spPr bwMode="auto">
              <a:xfrm flipH="1">
                <a:off x="3742" y="2114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884" y="1117"/>
                <a:ext cx="681" cy="499"/>
                <a:chOff x="884" y="799"/>
                <a:chExt cx="681" cy="499"/>
              </a:xfrm>
            </p:grpSpPr>
            <p:sp>
              <p:nvSpPr>
                <p:cNvPr id="49162" name="Line 10"/>
                <p:cNvSpPr>
                  <a:spLocks noChangeShapeType="1"/>
                </p:cNvSpPr>
                <p:nvPr/>
              </p:nvSpPr>
              <p:spPr bwMode="auto">
                <a:xfrm>
                  <a:off x="1202" y="799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163" name="Line 11"/>
                <p:cNvSpPr>
                  <a:spLocks noChangeShapeType="1"/>
                </p:cNvSpPr>
                <p:nvPr/>
              </p:nvSpPr>
              <p:spPr bwMode="auto">
                <a:xfrm>
                  <a:off x="884" y="981"/>
                  <a:ext cx="6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164" name="Line 12"/>
                <p:cNvSpPr>
                  <a:spLocks noChangeShapeType="1"/>
                </p:cNvSpPr>
                <p:nvPr/>
              </p:nvSpPr>
              <p:spPr bwMode="auto">
                <a:xfrm>
                  <a:off x="884" y="981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165" name="Line 13"/>
                <p:cNvSpPr>
                  <a:spLocks noChangeShapeType="1"/>
                </p:cNvSpPr>
                <p:nvPr/>
              </p:nvSpPr>
              <p:spPr bwMode="auto">
                <a:xfrm>
                  <a:off x="1565" y="981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9166" name="Line 14"/>
              <p:cNvSpPr>
                <a:spLocks noChangeShapeType="1"/>
              </p:cNvSpPr>
              <p:nvPr/>
            </p:nvSpPr>
            <p:spPr bwMode="auto">
              <a:xfrm flipV="1">
                <a:off x="386" y="1616"/>
                <a:ext cx="5261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67" name="Line 15"/>
              <p:cNvSpPr>
                <a:spLocks noChangeShapeType="1"/>
              </p:cNvSpPr>
              <p:nvPr/>
            </p:nvSpPr>
            <p:spPr bwMode="auto">
              <a:xfrm>
                <a:off x="385" y="1091"/>
                <a:ext cx="0" cy="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824" y="1568"/>
                <a:ext cx="363" cy="136"/>
                <a:chOff x="793" y="2296"/>
                <a:chExt cx="363" cy="136"/>
              </a:xfrm>
            </p:grpSpPr>
            <p:sp>
              <p:nvSpPr>
                <p:cNvPr id="49169" name="AutoShape 17"/>
                <p:cNvSpPr>
                  <a:spLocks noChangeArrowheads="1"/>
                </p:cNvSpPr>
                <p:nvPr/>
              </p:nvSpPr>
              <p:spPr bwMode="auto">
                <a:xfrm rot="16200000">
                  <a:off x="998" y="2273"/>
                  <a:ext cx="136" cy="1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70" name="AutoShape 18"/>
                <p:cNvSpPr>
                  <a:spLocks noChangeArrowheads="1"/>
                </p:cNvSpPr>
                <p:nvPr/>
              </p:nvSpPr>
              <p:spPr bwMode="auto">
                <a:xfrm rot="5400000">
                  <a:off x="816" y="2273"/>
                  <a:ext cx="136" cy="18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9171" name="Rectangle 19"/>
              <p:cNvSpPr>
                <a:spLocks noChangeArrowheads="1"/>
              </p:cNvSpPr>
              <p:nvPr/>
            </p:nvSpPr>
            <p:spPr bwMode="auto">
              <a:xfrm>
                <a:off x="2272" y="1601"/>
                <a:ext cx="408" cy="75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2780" y="1549"/>
                <a:ext cx="362" cy="170"/>
                <a:chOff x="2118" y="1001"/>
                <a:chExt cx="362" cy="170"/>
              </a:xfrm>
            </p:grpSpPr>
            <p:sp>
              <p:nvSpPr>
                <p:cNvPr id="49173" name="AutoShape 21"/>
                <p:cNvSpPr>
                  <a:spLocks noChangeArrowheads="1"/>
                </p:cNvSpPr>
                <p:nvPr/>
              </p:nvSpPr>
              <p:spPr bwMode="auto">
                <a:xfrm rot="16200000">
                  <a:off x="2282" y="973"/>
                  <a:ext cx="170" cy="22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74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2144" y="1018"/>
                  <a:ext cx="91" cy="14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9175" name="Rectangle 23"/>
              <p:cNvSpPr>
                <a:spLocks noChangeArrowheads="1"/>
              </p:cNvSpPr>
              <p:nvPr/>
            </p:nvSpPr>
            <p:spPr bwMode="auto">
              <a:xfrm>
                <a:off x="3462" y="1582"/>
                <a:ext cx="513" cy="107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4050" y="1514"/>
                <a:ext cx="498" cy="208"/>
                <a:chOff x="2118" y="1001"/>
                <a:chExt cx="362" cy="170"/>
              </a:xfrm>
            </p:grpSpPr>
            <p:sp>
              <p:nvSpPr>
                <p:cNvPr id="49177" name="AutoShape 25"/>
                <p:cNvSpPr>
                  <a:spLocks noChangeArrowheads="1"/>
                </p:cNvSpPr>
                <p:nvPr/>
              </p:nvSpPr>
              <p:spPr bwMode="auto">
                <a:xfrm rot="16200000">
                  <a:off x="2282" y="973"/>
                  <a:ext cx="170" cy="22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78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2144" y="1018"/>
                  <a:ext cx="91" cy="14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9179" name="Rectangle 27"/>
              <p:cNvSpPr>
                <a:spLocks noChangeArrowheads="1"/>
              </p:cNvSpPr>
              <p:nvPr/>
            </p:nvSpPr>
            <p:spPr bwMode="auto">
              <a:xfrm>
                <a:off x="5012" y="1554"/>
                <a:ext cx="586" cy="139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80" name="Rectangle 28"/>
              <p:cNvSpPr>
                <a:spLocks noChangeArrowheads="1"/>
              </p:cNvSpPr>
              <p:nvPr/>
            </p:nvSpPr>
            <p:spPr bwMode="auto">
              <a:xfrm>
                <a:off x="4014" y="1978"/>
                <a:ext cx="771" cy="272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4619" y="1507"/>
                <a:ext cx="322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PC</a:t>
                </a:r>
              </a:p>
            </p:txBody>
          </p:sp>
          <p:sp>
            <p:nvSpPr>
              <p:cNvPr id="49182" name="Text Box 30"/>
              <p:cNvSpPr txBox="1">
                <a:spLocks noChangeArrowheads="1"/>
              </p:cNvSpPr>
              <p:nvPr/>
            </p:nvSpPr>
            <p:spPr bwMode="auto">
              <a:xfrm>
                <a:off x="3222" y="1544"/>
                <a:ext cx="181" cy="179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F</a:t>
                </a:r>
              </a:p>
            </p:txBody>
          </p:sp>
          <p:sp>
            <p:nvSpPr>
              <p:cNvPr id="49183" name="Text Box 31"/>
              <p:cNvSpPr txBox="1">
                <a:spLocks noChangeArrowheads="1"/>
              </p:cNvSpPr>
              <p:nvPr/>
            </p:nvSpPr>
            <p:spPr bwMode="auto">
              <a:xfrm>
                <a:off x="204" y="890"/>
                <a:ext cx="378" cy="2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Ti:S</a:t>
                </a:r>
              </a:p>
            </p:txBody>
          </p:sp>
          <p:sp>
            <p:nvSpPr>
              <p:cNvPr id="49184" name="Text Box 32"/>
              <p:cNvSpPr txBox="1">
                <a:spLocks noChangeArrowheads="1"/>
              </p:cNvSpPr>
              <p:nvPr/>
            </p:nvSpPr>
            <p:spPr bwMode="auto">
              <a:xfrm>
                <a:off x="704" y="1557"/>
                <a:ext cx="317" cy="179"/>
              </a:xfrm>
              <a:prstGeom prst="rect">
                <a:avLst/>
              </a:prstGeom>
              <a:solidFill>
                <a:srgbClr val="F0B2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000"/>
                  <a:t>BBO</a:t>
                </a:r>
                <a:r>
                  <a:rPr lang="en-GB" sz="1200"/>
                  <a:t> </a:t>
                </a:r>
              </a:p>
            </p:txBody>
          </p:sp>
          <p:sp>
            <p:nvSpPr>
              <p:cNvPr id="49185" name="Text Box 33"/>
              <p:cNvSpPr txBox="1">
                <a:spLocks noChangeArrowheads="1"/>
              </p:cNvSpPr>
              <p:nvPr/>
            </p:nvSpPr>
            <p:spPr bwMode="auto">
              <a:xfrm>
                <a:off x="1067" y="1557"/>
                <a:ext cx="317" cy="179"/>
              </a:xfrm>
              <a:prstGeom prst="rect">
                <a:avLst/>
              </a:prstGeom>
              <a:solidFill>
                <a:srgbClr val="F0B2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000"/>
                  <a:t>BBO</a:t>
                </a:r>
                <a:r>
                  <a:rPr lang="en-GB" sz="1200"/>
                  <a:t> </a:t>
                </a:r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1429" y="1557"/>
                <a:ext cx="317" cy="179"/>
              </a:xfrm>
              <a:prstGeom prst="rect">
                <a:avLst/>
              </a:prstGeom>
              <a:solidFill>
                <a:srgbClr val="F0B23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1000"/>
                  <a:t>BBO</a:t>
                </a:r>
                <a:r>
                  <a:rPr lang="en-GB" sz="1200"/>
                  <a:t> </a:t>
                </a:r>
              </a:p>
            </p:txBody>
          </p:sp>
          <p:sp>
            <p:nvSpPr>
              <p:cNvPr id="49187" name="Text Box 35"/>
              <p:cNvSpPr txBox="1">
                <a:spLocks noChangeArrowheads="1"/>
              </p:cNvSpPr>
              <p:nvPr/>
            </p:nvSpPr>
            <p:spPr bwMode="auto">
              <a:xfrm>
                <a:off x="930" y="890"/>
                <a:ext cx="498" cy="237"/>
              </a:xfrm>
              <a:prstGeom prst="rect">
                <a:avLst/>
              </a:prstGeom>
              <a:solidFill>
                <a:srgbClr val="28EA3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Pump</a:t>
                </a:r>
              </a:p>
            </p:txBody>
          </p:sp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79" y="1200"/>
                <a:ext cx="706" cy="237"/>
              </a:xfrm>
              <a:prstGeom prst="rect">
                <a:avLst/>
              </a:prstGeom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Stretcher</a:t>
                </a:r>
              </a:p>
            </p:txBody>
          </p:sp>
          <p:sp>
            <p:nvSpPr>
              <p:cNvPr id="49189" name="Rectangle 37"/>
              <p:cNvSpPr>
                <a:spLocks noChangeArrowheads="1"/>
              </p:cNvSpPr>
              <p:nvPr/>
            </p:nvSpPr>
            <p:spPr bwMode="auto">
              <a:xfrm>
                <a:off x="3271" y="2431"/>
                <a:ext cx="872" cy="272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90" name="Text Box 38"/>
              <p:cNvSpPr txBox="1">
                <a:spLocks noChangeArrowheads="1"/>
              </p:cNvSpPr>
              <p:nvPr/>
            </p:nvSpPr>
            <p:spPr bwMode="auto">
              <a:xfrm>
                <a:off x="4894" y="1995"/>
                <a:ext cx="210" cy="237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F</a:t>
                </a:r>
              </a:p>
            </p:txBody>
          </p:sp>
          <p:sp>
            <p:nvSpPr>
              <p:cNvPr id="49191" name="Rectangle 39"/>
              <p:cNvSpPr>
                <a:spLocks noChangeArrowheads="1"/>
              </p:cNvSpPr>
              <p:nvPr/>
            </p:nvSpPr>
            <p:spPr bwMode="auto">
              <a:xfrm>
                <a:off x="3672" y="2006"/>
                <a:ext cx="56" cy="21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92" name="Line 40"/>
              <p:cNvSpPr>
                <a:spLocks noChangeShapeType="1"/>
              </p:cNvSpPr>
              <p:nvPr/>
            </p:nvSpPr>
            <p:spPr bwMode="auto">
              <a:xfrm>
                <a:off x="5239" y="2115"/>
                <a:ext cx="0" cy="4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 rot="-10800000">
                <a:off x="4229" y="2439"/>
                <a:ext cx="679" cy="272"/>
                <a:chOff x="2118" y="1001"/>
                <a:chExt cx="362" cy="170"/>
              </a:xfrm>
            </p:grpSpPr>
            <p:sp>
              <p:nvSpPr>
                <p:cNvPr id="49194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2282" y="973"/>
                  <a:ext cx="170" cy="22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195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2144" y="1018"/>
                  <a:ext cx="91" cy="14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9196" name="Rectangle 44"/>
              <p:cNvSpPr>
                <a:spLocks noChangeArrowheads="1"/>
              </p:cNvSpPr>
              <p:nvPr/>
            </p:nvSpPr>
            <p:spPr bwMode="auto">
              <a:xfrm>
                <a:off x="839" y="2341"/>
                <a:ext cx="635" cy="408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197" name="Rectangle 45"/>
              <p:cNvSpPr>
                <a:spLocks noChangeArrowheads="1"/>
              </p:cNvSpPr>
              <p:nvPr/>
            </p:nvSpPr>
            <p:spPr bwMode="auto">
              <a:xfrm>
                <a:off x="158" y="2341"/>
                <a:ext cx="635" cy="408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8" name="Group 46"/>
              <p:cNvGrpSpPr>
                <a:grpSpLocks/>
              </p:cNvGrpSpPr>
              <p:nvPr/>
            </p:nvGrpSpPr>
            <p:grpSpPr bwMode="auto">
              <a:xfrm rot="-10800000">
                <a:off x="2529" y="2376"/>
                <a:ext cx="679" cy="409"/>
                <a:chOff x="2118" y="1001"/>
                <a:chExt cx="362" cy="170"/>
              </a:xfrm>
            </p:grpSpPr>
            <p:sp>
              <p:nvSpPr>
                <p:cNvPr id="49199" name="AutoShape 47"/>
                <p:cNvSpPr>
                  <a:spLocks noChangeArrowheads="1"/>
                </p:cNvSpPr>
                <p:nvPr/>
              </p:nvSpPr>
              <p:spPr bwMode="auto">
                <a:xfrm rot="16200000">
                  <a:off x="2282" y="973"/>
                  <a:ext cx="170" cy="22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200" name="AutoShape 48"/>
                <p:cNvSpPr>
                  <a:spLocks noChangeArrowheads="1"/>
                </p:cNvSpPr>
                <p:nvPr/>
              </p:nvSpPr>
              <p:spPr bwMode="auto">
                <a:xfrm rot="5400000">
                  <a:off x="2144" y="1018"/>
                  <a:ext cx="91" cy="14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9201" name="Text Box 49"/>
              <p:cNvSpPr txBox="1">
                <a:spLocks noChangeArrowheads="1"/>
              </p:cNvSpPr>
              <p:nvPr/>
            </p:nvSpPr>
            <p:spPr bwMode="auto">
              <a:xfrm>
                <a:off x="2245" y="2333"/>
                <a:ext cx="220" cy="4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GB" sz="2000"/>
                  <a:t>F</a:t>
                </a:r>
              </a:p>
              <a:p>
                <a:endParaRPr lang="en-GB" sz="2000"/>
              </a:p>
            </p:txBody>
          </p:sp>
          <p:sp>
            <p:nvSpPr>
              <p:cNvPr id="49202" name="Rectangle 50"/>
              <p:cNvSpPr>
                <a:spLocks noChangeArrowheads="1"/>
              </p:cNvSpPr>
              <p:nvPr/>
            </p:nvSpPr>
            <p:spPr bwMode="auto">
              <a:xfrm>
                <a:off x="1519" y="2341"/>
                <a:ext cx="635" cy="408"/>
              </a:xfrm>
              <a:prstGeom prst="rect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" name="Group 51"/>
              <p:cNvGrpSpPr>
                <a:grpSpLocks/>
              </p:cNvGrpSpPr>
              <p:nvPr/>
            </p:nvGrpSpPr>
            <p:grpSpPr bwMode="auto">
              <a:xfrm rot="-21600000">
                <a:off x="249" y="2917"/>
                <a:ext cx="679" cy="409"/>
                <a:chOff x="2118" y="1001"/>
                <a:chExt cx="362" cy="170"/>
              </a:xfrm>
            </p:grpSpPr>
            <p:sp>
              <p:nvSpPr>
                <p:cNvPr id="49204" name="AutoShape 52"/>
                <p:cNvSpPr>
                  <a:spLocks noChangeArrowheads="1"/>
                </p:cNvSpPr>
                <p:nvPr/>
              </p:nvSpPr>
              <p:spPr bwMode="auto">
                <a:xfrm rot="16200000">
                  <a:off x="2282" y="973"/>
                  <a:ext cx="170" cy="22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205" name="AutoShape 53"/>
                <p:cNvSpPr>
                  <a:spLocks noChangeArrowheads="1"/>
                </p:cNvSpPr>
                <p:nvPr/>
              </p:nvSpPr>
              <p:spPr bwMode="auto">
                <a:xfrm rot="5400000">
                  <a:off x="2144" y="1018"/>
                  <a:ext cx="91" cy="14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9206" name="Line 54"/>
              <p:cNvSpPr>
                <a:spLocks noChangeShapeType="1"/>
              </p:cNvSpPr>
              <p:nvPr/>
            </p:nvSpPr>
            <p:spPr bwMode="auto">
              <a:xfrm>
                <a:off x="113" y="2575"/>
                <a:ext cx="0" cy="10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07" name="Text Box 55"/>
              <p:cNvSpPr txBox="1">
                <a:spLocks noChangeArrowheads="1"/>
              </p:cNvSpPr>
              <p:nvPr/>
            </p:nvSpPr>
            <p:spPr bwMode="auto">
              <a:xfrm>
                <a:off x="1202" y="2847"/>
                <a:ext cx="907" cy="583"/>
              </a:xfrm>
              <a:prstGeom prst="rect">
                <a:avLst/>
              </a:prstGeom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/>
              </a:p>
              <a:p>
                <a:r>
                  <a:rPr lang="en-GB"/>
                  <a:t>Compressor</a:t>
                </a:r>
              </a:p>
              <a:p>
                <a:endParaRPr lang="en-GB"/>
              </a:p>
            </p:txBody>
          </p:sp>
          <p:sp>
            <p:nvSpPr>
              <p:cNvPr id="49208" name="Line 56"/>
              <p:cNvSpPr>
                <a:spLocks noChangeShapeType="1"/>
              </p:cNvSpPr>
              <p:nvPr/>
            </p:nvSpPr>
            <p:spPr bwMode="auto">
              <a:xfrm>
                <a:off x="2426" y="3113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09" name="Text Box 57"/>
              <p:cNvSpPr txBox="1">
                <a:spLocks noChangeArrowheads="1"/>
              </p:cNvSpPr>
              <p:nvPr/>
            </p:nvSpPr>
            <p:spPr bwMode="auto">
              <a:xfrm>
                <a:off x="476" y="2160"/>
                <a:ext cx="14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x3 208mm Nova disc amplifiers</a:t>
                </a:r>
              </a:p>
            </p:txBody>
          </p:sp>
          <p:sp>
            <p:nvSpPr>
              <p:cNvPr id="49210" name="Text Box 58"/>
              <p:cNvSpPr txBox="1">
                <a:spLocks noChangeArrowheads="1"/>
              </p:cNvSpPr>
              <p:nvPr/>
            </p:nvSpPr>
            <p:spPr bwMode="auto">
              <a:xfrm>
                <a:off x="2025" y="1755"/>
                <a:ext cx="103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dirty="0"/>
                  <a:t>16mm Phosphate rod</a:t>
                </a:r>
              </a:p>
            </p:txBody>
          </p:sp>
          <p:sp>
            <p:nvSpPr>
              <p:cNvPr id="49211" name="Text Box 59"/>
              <p:cNvSpPr txBox="1">
                <a:spLocks noChangeArrowheads="1"/>
              </p:cNvSpPr>
              <p:nvPr/>
            </p:nvSpPr>
            <p:spPr bwMode="auto">
              <a:xfrm>
                <a:off x="3152" y="1389"/>
                <a:ext cx="10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25mm phosphate rod</a:t>
                </a:r>
              </a:p>
            </p:txBody>
          </p:sp>
          <p:sp>
            <p:nvSpPr>
              <p:cNvPr id="49212" name="Text Box 60"/>
              <p:cNvSpPr txBox="1">
                <a:spLocks noChangeArrowheads="1"/>
              </p:cNvSpPr>
              <p:nvPr/>
            </p:nvSpPr>
            <p:spPr bwMode="auto">
              <a:xfrm>
                <a:off x="4729" y="1344"/>
                <a:ext cx="103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45mm Phosphate rod</a:t>
                </a:r>
              </a:p>
            </p:txBody>
          </p:sp>
          <p:sp>
            <p:nvSpPr>
              <p:cNvPr id="49213" name="Text Box 61"/>
              <p:cNvSpPr txBox="1">
                <a:spLocks noChangeArrowheads="1"/>
              </p:cNvSpPr>
              <p:nvPr/>
            </p:nvSpPr>
            <p:spPr bwMode="auto">
              <a:xfrm>
                <a:off x="2971" y="1979"/>
                <a:ext cx="71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Adaptive optic</a:t>
                </a:r>
              </a:p>
            </p:txBody>
          </p:sp>
          <p:sp>
            <p:nvSpPr>
              <p:cNvPr id="49214" name="Text Box 62"/>
              <p:cNvSpPr txBox="1">
                <a:spLocks noChangeArrowheads="1"/>
              </p:cNvSpPr>
              <p:nvPr/>
            </p:nvSpPr>
            <p:spPr bwMode="auto">
              <a:xfrm>
                <a:off x="3560" y="1797"/>
                <a:ext cx="166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dirty="0"/>
                  <a:t>Double pass 108mm phosphate disc</a:t>
                </a:r>
              </a:p>
            </p:txBody>
          </p:sp>
          <p:sp>
            <p:nvSpPr>
              <p:cNvPr id="49215" name="Text Box 63"/>
              <p:cNvSpPr txBox="1">
                <a:spLocks noChangeArrowheads="1"/>
              </p:cNvSpPr>
              <p:nvPr/>
            </p:nvSpPr>
            <p:spPr bwMode="auto">
              <a:xfrm>
                <a:off x="3379" y="2251"/>
                <a:ext cx="6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150mm disc</a:t>
                </a:r>
              </a:p>
            </p:txBody>
          </p:sp>
          <p:sp>
            <p:nvSpPr>
              <p:cNvPr id="49216" name="Text Box 64"/>
              <p:cNvSpPr txBox="1">
                <a:spLocks noChangeArrowheads="1"/>
              </p:cNvSpPr>
              <p:nvPr/>
            </p:nvSpPr>
            <p:spPr bwMode="auto">
              <a:xfrm>
                <a:off x="2109" y="3566"/>
                <a:ext cx="877" cy="1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 dirty="0"/>
                  <a:t>Beam diagnostics</a:t>
                </a:r>
              </a:p>
            </p:txBody>
          </p:sp>
          <p:sp>
            <p:nvSpPr>
              <p:cNvPr id="49217" name="Text Box 65"/>
              <p:cNvSpPr txBox="1">
                <a:spLocks noChangeArrowheads="1"/>
              </p:cNvSpPr>
              <p:nvPr/>
            </p:nvSpPr>
            <p:spPr bwMode="auto">
              <a:xfrm>
                <a:off x="249" y="3475"/>
                <a:ext cx="93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/>
                  <a:t>Beam diagnostics+</a:t>
                </a:r>
              </a:p>
              <a:p>
                <a:r>
                  <a:rPr lang="en-GB" sz="1200"/>
                  <a:t>wavefront sensor</a:t>
                </a:r>
              </a:p>
            </p:txBody>
          </p:sp>
          <p:sp>
            <p:nvSpPr>
              <p:cNvPr id="49218" name="Rectangle 66"/>
              <p:cNvSpPr>
                <a:spLocks noChangeArrowheads="1"/>
              </p:cNvSpPr>
              <p:nvPr/>
            </p:nvSpPr>
            <p:spPr bwMode="auto">
              <a:xfrm>
                <a:off x="2789" y="2869"/>
                <a:ext cx="907" cy="58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219" name="Text Box 67"/>
              <p:cNvSpPr txBox="1">
                <a:spLocks noChangeArrowheads="1"/>
              </p:cNvSpPr>
              <p:nvPr/>
            </p:nvSpPr>
            <p:spPr bwMode="auto">
              <a:xfrm>
                <a:off x="2843" y="2949"/>
                <a:ext cx="7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Interaction</a:t>
                </a:r>
              </a:p>
              <a:p>
                <a:r>
                  <a:rPr lang="en-GB"/>
                  <a:t> chamber</a:t>
                </a:r>
              </a:p>
            </p:txBody>
          </p:sp>
          <p:sp>
            <p:nvSpPr>
              <p:cNvPr id="49220" name="Line 68"/>
              <p:cNvSpPr>
                <a:spLocks noChangeShapeType="1"/>
              </p:cNvSpPr>
              <p:nvPr/>
            </p:nvSpPr>
            <p:spPr bwMode="auto">
              <a:xfrm>
                <a:off x="113" y="361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2987675" y="1484313"/>
              <a:ext cx="4132263" cy="1114425"/>
              <a:chOff x="1882" y="935"/>
              <a:chExt cx="2603" cy="702"/>
            </a:xfrm>
          </p:grpSpPr>
          <p:grpSp>
            <p:nvGrpSpPr>
              <p:cNvPr id="13" name="Group 74"/>
              <p:cNvGrpSpPr>
                <a:grpSpLocks/>
              </p:cNvGrpSpPr>
              <p:nvPr/>
            </p:nvGrpSpPr>
            <p:grpSpPr bwMode="auto">
              <a:xfrm>
                <a:off x="1882" y="935"/>
                <a:ext cx="2603" cy="454"/>
                <a:chOff x="1882" y="935"/>
                <a:chExt cx="2603" cy="454"/>
              </a:xfrm>
            </p:grpSpPr>
            <p:sp>
              <p:nvSpPr>
                <p:cNvPr id="49227" name="Line 75"/>
                <p:cNvSpPr>
                  <a:spLocks noChangeShapeType="1"/>
                </p:cNvSpPr>
                <p:nvPr/>
              </p:nvSpPr>
              <p:spPr bwMode="auto">
                <a:xfrm>
                  <a:off x="3349" y="1224"/>
                  <a:ext cx="0" cy="1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22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882" y="935"/>
                  <a:ext cx="81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/>
                    <a:t>9mm silicate rod</a:t>
                  </a:r>
                </a:p>
              </p:txBody>
            </p:sp>
            <p:sp>
              <p:nvSpPr>
                <p:cNvPr id="4922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061" y="935"/>
                  <a:ext cx="142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/>
                    <a:t>Double pass 16mm silicate rod</a:t>
                  </a:r>
                </a:p>
              </p:txBody>
            </p:sp>
          </p:grpSp>
          <p:grpSp>
            <p:nvGrpSpPr>
              <p:cNvPr id="14" name="Group 78"/>
              <p:cNvGrpSpPr>
                <a:grpSpLocks/>
              </p:cNvGrpSpPr>
              <p:nvPr/>
            </p:nvGrpSpPr>
            <p:grpSpPr bwMode="auto">
              <a:xfrm>
                <a:off x="2245" y="1117"/>
                <a:ext cx="1624" cy="520"/>
                <a:chOff x="2245" y="1117"/>
                <a:chExt cx="1624" cy="520"/>
              </a:xfrm>
            </p:grpSpPr>
            <p:sp>
              <p:nvSpPr>
                <p:cNvPr id="4923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245" y="1220"/>
                  <a:ext cx="1617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2340" y="1189"/>
                  <a:ext cx="317" cy="65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233" name="Rectangle 81"/>
                <p:cNvSpPr>
                  <a:spLocks noChangeArrowheads="1"/>
                </p:cNvSpPr>
                <p:nvPr/>
              </p:nvSpPr>
              <p:spPr bwMode="auto">
                <a:xfrm>
                  <a:off x="3431" y="1162"/>
                  <a:ext cx="363" cy="108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9234" name="Line 82"/>
                <p:cNvSpPr>
                  <a:spLocks noChangeShapeType="1"/>
                </p:cNvSpPr>
                <p:nvPr/>
              </p:nvSpPr>
              <p:spPr bwMode="auto">
                <a:xfrm>
                  <a:off x="2246" y="1227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23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18" y="1117"/>
                  <a:ext cx="181" cy="179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200"/>
                    <a:t>F</a:t>
                  </a:r>
                </a:p>
              </p:txBody>
            </p:sp>
            <p:sp>
              <p:nvSpPr>
                <p:cNvPr id="49236" name="Line 84"/>
                <p:cNvSpPr>
                  <a:spLocks noChangeShapeType="1"/>
                </p:cNvSpPr>
                <p:nvPr/>
              </p:nvSpPr>
              <p:spPr bwMode="auto">
                <a:xfrm>
                  <a:off x="3869" y="1168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237" name="Line 85"/>
                <p:cNvSpPr>
                  <a:spLocks noChangeShapeType="1"/>
                </p:cNvSpPr>
                <p:nvPr/>
              </p:nvSpPr>
              <p:spPr bwMode="auto">
                <a:xfrm>
                  <a:off x="2708" y="1392"/>
                  <a:ext cx="0" cy="2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238" name="Line 86"/>
                <p:cNvSpPr>
                  <a:spLocks noChangeShapeType="1"/>
                </p:cNvSpPr>
                <p:nvPr/>
              </p:nvSpPr>
              <p:spPr bwMode="auto">
                <a:xfrm>
                  <a:off x="2715" y="1394"/>
                  <a:ext cx="634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5" name="Group 87"/>
                <p:cNvGrpSpPr>
                  <a:grpSpLocks/>
                </p:cNvGrpSpPr>
                <p:nvPr/>
              </p:nvGrpSpPr>
              <p:grpSpPr bwMode="auto">
                <a:xfrm>
                  <a:off x="2933" y="1143"/>
                  <a:ext cx="362" cy="170"/>
                  <a:chOff x="2118" y="1001"/>
                  <a:chExt cx="362" cy="170"/>
                </a:xfrm>
              </p:grpSpPr>
              <p:sp>
                <p:nvSpPr>
                  <p:cNvPr id="49240" name="AutoShape 8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282" y="973"/>
                    <a:ext cx="170" cy="22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9241" name="AutoShape 8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44" y="1018"/>
                    <a:ext cx="91" cy="14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</p:grpSp>
      <p:sp>
        <p:nvSpPr>
          <p:cNvPr id="89" name="Rectangle 88"/>
          <p:cNvSpPr/>
          <p:nvPr/>
        </p:nvSpPr>
        <p:spPr>
          <a:xfrm>
            <a:off x="428596" y="714356"/>
            <a:ext cx="87154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latin typeface="Lucida Sans" pitchFamily="34" charset="0"/>
              </a:rPr>
              <a:t>Single stretch to 4.5ns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latin typeface="Lucida Sans" pitchFamily="34" charset="0"/>
              </a:rPr>
              <a:t>Combination of OPCPA and mixed glass amplifiers for amplification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Existing PW facility ASE contrast</a:t>
            </a:r>
          </a:p>
        </p:txBody>
      </p:sp>
      <p:sp>
        <p:nvSpPr>
          <p:cNvPr id="28686" name="Rectangle 3"/>
          <p:cNvSpPr>
            <a:spLocks noChangeArrowheads="1"/>
          </p:cNvSpPr>
          <p:nvPr/>
        </p:nvSpPr>
        <p:spPr bwMode="auto">
          <a:xfrm>
            <a:off x="857224" y="4429132"/>
            <a:ext cx="80343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latin typeface="Lucida Sans" pitchFamily="34" charset="0"/>
              </a:rPr>
              <a:t>Previously used photo-diodes to investigate the ASE contrast of the Vulcan PW facility gave a baseline of ~10</a:t>
            </a:r>
            <a:r>
              <a:rPr lang="en-GB" sz="2400" baseline="30000" dirty="0" smtClean="0">
                <a:latin typeface="Lucida Sans" pitchFamily="34" charset="0"/>
              </a:rPr>
              <a:t>8 </a:t>
            </a:r>
            <a:r>
              <a:rPr lang="en-GB" sz="2400" dirty="0" smtClean="0">
                <a:latin typeface="Lucida Sans" pitchFamily="34" charset="0"/>
              </a:rPr>
              <a:t>for the ns ASE.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latin typeface="Lucida Sans" pitchFamily="34" charset="0"/>
              </a:rPr>
              <a:t>These have shown that the ASE is seeded by the pump pulse of the OPCPA, used NF apertures to limit fluorescence. </a:t>
            </a:r>
            <a:endParaRPr lang="en-GB" sz="2800" dirty="0">
              <a:latin typeface="Lucida Sans" pitchFamily="34" charset="0"/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1357290" y="785794"/>
          <a:ext cx="6291258" cy="3509962"/>
        </p:xfrm>
        <a:graphic>
          <a:graphicData uri="http://schemas.openxmlformats.org/presentationml/2006/ole">
            <p:oleObj spid="_x0000_s28687" name="Chart" r:id="rId3" imgW="9401251" imgH="57817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2009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Introduce High Energy Seed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759" y="3159254"/>
            <a:ext cx="8362239" cy="2808287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GB" sz="2400" dirty="0" smtClean="0">
                <a:cs typeface="Arial" charset="0"/>
              </a:rPr>
              <a:t>Introduce a single stage of amplification before main stretch. </a:t>
            </a:r>
          </a:p>
          <a:p>
            <a:pPr marL="0" indent="0" eaLnBrk="1" hangingPunct="1">
              <a:buFontTx/>
              <a:buChar char="•"/>
            </a:pPr>
            <a:r>
              <a:rPr lang="en-GB" sz="2400" dirty="0" smtClean="0">
                <a:cs typeface="Arial" charset="0"/>
              </a:rPr>
              <a:t>Reduce the amount of nanosecond gain.</a:t>
            </a:r>
          </a:p>
          <a:p>
            <a:pPr marL="0" indent="0" eaLnBrk="1" hangingPunct="1">
              <a:buFontTx/>
              <a:buChar char="•"/>
            </a:pPr>
            <a:r>
              <a:rPr lang="en-GB" sz="2400" dirty="0" smtClean="0">
                <a:cs typeface="Arial" charset="0"/>
              </a:rPr>
              <a:t>Use PS OPCPA</a:t>
            </a:r>
          </a:p>
          <a:p>
            <a:pPr marL="400050" lvl="1" indent="0" eaLnBrk="1" hangingPunct="1">
              <a:buFontTx/>
              <a:buChar char="•"/>
            </a:pPr>
            <a:r>
              <a:rPr lang="en-GB" sz="2000" dirty="0" smtClean="0">
                <a:cs typeface="Arial" charset="0"/>
              </a:rPr>
              <a:t>Limited ASE window</a:t>
            </a:r>
          </a:p>
          <a:p>
            <a:pPr marL="400050" lvl="1" indent="0" eaLnBrk="1" hangingPunct="1">
              <a:buFontTx/>
              <a:buChar char="•"/>
            </a:pPr>
            <a:r>
              <a:rPr lang="en-GB" sz="2000" dirty="0" smtClean="0">
                <a:cs typeface="Arial" charset="0"/>
              </a:rPr>
              <a:t>Double reflections won’t be amplified</a:t>
            </a:r>
          </a:p>
          <a:p>
            <a:pPr marL="0" indent="0" eaLnBrk="1" hangingPunct="1">
              <a:buFontTx/>
              <a:buChar char="•"/>
            </a:pPr>
            <a:r>
              <a:rPr lang="en-GB" sz="2400" dirty="0" smtClean="0">
                <a:cs typeface="Arial" charset="0"/>
              </a:rPr>
              <a:t>Requires optically synchronised pump beam</a:t>
            </a:r>
          </a:p>
          <a:p>
            <a:pPr marL="0" indent="0" eaLnBrk="1" hangingPunct="1">
              <a:buFontTx/>
              <a:buChar char="•"/>
            </a:pPr>
            <a:r>
              <a:rPr lang="en-GB" sz="2400" dirty="0" smtClean="0">
                <a:cs typeface="Arial" charset="0"/>
              </a:rPr>
              <a:t>No recompression or cleaning</a:t>
            </a:r>
          </a:p>
        </p:txBody>
      </p:sp>
      <p:sp>
        <p:nvSpPr>
          <p:cNvPr id="29699" name="TextBox 134"/>
          <p:cNvSpPr txBox="1">
            <a:spLocks noChangeArrowheads="1"/>
          </p:cNvSpPr>
          <p:nvPr/>
        </p:nvSpPr>
        <p:spPr bwMode="auto">
          <a:xfrm>
            <a:off x="3078163" y="11036300"/>
            <a:ext cx="485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/>
          </a:p>
        </p:txBody>
      </p:sp>
      <p:pic>
        <p:nvPicPr>
          <p:cNvPr id="11" name="Picture 10" descr="High Energy Se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8" y="1416578"/>
            <a:ext cx="862965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2129477" y="368490"/>
            <a:ext cx="4786313" cy="6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+mn-lt"/>
              </a:rPr>
              <a:t>Single stage PS OPCPA</a:t>
            </a:r>
            <a:endParaRPr lang="en-GB" sz="3200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7720" y="1070871"/>
            <a:ext cx="7997375" cy="3250438"/>
            <a:chOff x="532263" y="2552131"/>
            <a:chExt cx="7997375" cy="3250438"/>
          </a:xfrm>
        </p:grpSpPr>
        <p:sp>
          <p:nvSpPr>
            <p:cNvPr id="8" name="Rectangle 7"/>
            <p:cNvSpPr/>
            <p:nvPr/>
          </p:nvSpPr>
          <p:spPr>
            <a:xfrm>
              <a:off x="3203527" y="4640696"/>
              <a:ext cx="1090716" cy="602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20520000" flipH="1">
              <a:off x="2832612" y="4539274"/>
              <a:ext cx="79739" cy="260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263" y="2552131"/>
              <a:ext cx="135588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Ti:Sapphire</a:t>
              </a:r>
              <a:endParaRPr lang="en-GB" dirty="0" smtClean="0"/>
            </a:p>
            <a:p>
              <a:r>
                <a:rPr lang="en-GB" dirty="0" smtClean="0"/>
                <a:t>Seed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0496" y="2593075"/>
              <a:ext cx="155683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Regenerative</a:t>
              </a:r>
            </a:p>
            <a:p>
              <a:r>
                <a:rPr lang="en-GB" dirty="0" smtClean="0"/>
                <a:t>Amplifier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94250" y="2732873"/>
              <a:ext cx="4716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r>
                <a:rPr lang="en-GB" dirty="0" smtClean="0">
                  <a:latin typeface="Symbol" pitchFamily="18" charset="2"/>
                </a:rPr>
                <a:t>w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2331207" y="3594765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18900000" flipH="1">
              <a:off x="6475192" y="2668647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595582" y="2625395"/>
              <a:ext cx="95534" cy="586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979994" y="2624069"/>
              <a:ext cx="95534" cy="586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 rot="18900000" flipH="1">
              <a:off x="2330355" y="4127738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 rot="18900000" flipH="1">
              <a:off x="4488406" y="3609121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 rot="21120000" flipH="1">
              <a:off x="4030925" y="4129301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 rot="2700000">
              <a:off x="5039577" y="3594481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 rot="2700000">
              <a:off x="5087485" y="4134989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 rot="19260000" flipH="1">
              <a:off x="6483059" y="3634376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299061" y="4638817"/>
              <a:ext cx="95534" cy="586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4117216" y="4700232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 rot="3360000" flipH="1">
              <a:off x="1765668" y="4511896"/>
              <a:ext cx="83841" cy="742066"/>
            </a:xfrm>
            <a:prstGeom prst="rect">
              <a:avLst/>
            </a:prstGeom>
            <a:solidFill>
              <a:srgbClr val="F1EC06"/>
            </a:solidFill>
            <a:ln>
              <a:solidFill>
                <a:srgbClr val="F1EC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97039" y="2906974"/>
              <a:ext cx="887105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1" idx="3"/>
              <a:endCxn id="17" idx="1"/>
            </p:cNvCxnSpPr>
            <p:nvPr/>
          </p:nvCxnSpPr>
          <p:spPr>
            <a:xfrm rot="10800000" flipH="1" flipV="1">
              <a:off x="2373605" y="2917177"/>
              <a:ext cx="3345" cy="14232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1"/>
              <a:endCxn id="19" idx="3"/>
            </p:cNvCxnSpPr>
            <p:nvPr/>
          </p:nvCxnSpPr>
          <p:spPr>
            <a:xfrm rot="16200000" flipH="1">
              <a:off x="3191739" y="3525660"/>
              <a:ext cx="24663" cy="16542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  <a:endCxn id="25" idx="1"/>
            </p:cNvCxnSpPr>
            <p:nvPr/>
          </p:nvCxnSpPr>
          <p:spPr>
            <a:xfrm rot="10800000" flipV="1">
              <a:off x="1831031" y="4365111"/>
              <a:ext cx="2200161" cy="5525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1"/>
              <a:endCxn id="24" idx="3"/>
            </p:cNvCxnSpPr>
            <p:nvPr/>
          </p:nvCxnSpPr>
          <p:spPr>
            <a:xfrm rot="16200000" flipH="1">
              <a:off x="2966843" y="3781870"/>
              <a:ext cx="14561" cy="22861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18900000" flipH="1">
              <a:off x="4450306" y="4142522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Connector 31"/>
            <p:cNvCxnSpPr>
              <a:stCxn id="13" idx="3"/>
              <a:endCxn id="18" idx="3"/>
            </p:cNvCxnSpPr>
            <p:nvPr/>
          </p:nvCxnSpPr>
          <p:spPr>
            <a:xfrm rot="16200000" flipH="1">
              <a:off x="3429924" y="2793957"/>
              <a:ext cx="14356" cy="21185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3"/>
              <a:endCxn id="31" idx="1"/>
            </p:cNvCxnSpPr>
            <p:nvPr/>
          </p:nvCxnSpPr>
          <p:spPr>
            <a:xfrm rot="10800000" flipH="1" flipV="1">
              <a:off x="4496400" y="3860433"/>
              <a:ext cx="501" cy="49479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1"/>
              <a:endCxn id="21" idx="1"/>
            </p:cNvCxnSpPr>
            <p:nvPr/>
          </p:nvCxnSpPr>
          <p:spPr>
            <a:xfrm rot="5400000" flipH="1" flipV="1">
              <a:off x="4792425" y="4052178"/>
              <a:ext cx="7533" cy="598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1"/>
              <a:endCxn id="20" idx="3"/>
            </p:cNvCxnSpPr>
            <p:nvPr/>
          </p:nvCxnSpPr>
          <p:spPr>
            <a:xfrm rot="16200000" flipV="1">
              <a:off x="4839874" y="4092093"/>
              <a:ext cx="501906" cy="93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0" idx="3"/>
              <a:endCxn id="44" idx="1"/>
            </p:cNvCxnSpPr>
            <p:nvPr/>
          </p:nvCxnSpPr>
          <p:spPr>
            <a:xfrm rot="16200000" flipH="1">
              <a:off x="6077009" y="2854957"/>
              <a:ext cx="1694" cy="19833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" idx="3"/>
              <a:endCxn id="12" idx="1"/>
            </p:cNvCxnSpPr>
            <p:nvPr/>
          </p:nvCxnSpPr>
          <p:spPr>
            <a:xfrm>
              <a:off x="4327332" y="2916241"/>
              <a:ext cx="466918" cy="12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" idx="3"/>
              <a:endCxn id="15" idx="2"/>
            </p:cNvCxnSpPr>
            <p:nvPr/>
          </p:nvCxnSpPr>
          <p:spPr>
            <a:xfrm>
              <a:off x="5265854" y="2917539"/>
              <a:ext cx="329728" cy="128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6"/>
              <a:endCxn id="16" idx="2"/>
            </p:cNvCxnSpPr>
            <p:nvPr/>
          </p:nvCxnSpPr>
          <p:spPr>
            <a:xfrm flipV="1">
              <a:off x="5691116" y="2917496"/>
              <a:ext cx="288878" cy="13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6" idx="6"/>
              <a:endCxn id="14" idx="3"/>
            </p:cNvCxnSpPr>
            <p:nvPr/>
          </p:nvCxnSpPr>
          <p:spPr>
            <a:xfrm>
              <a:off x="6075528" y="2917496"/>
              <a:ext cx="407659" cy="246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 rot="18900000" flipH="1">
              <a:off x="2365611" y="2665864"/>
              <a:ext cx="54591" cy="464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>
              <a:stCxn id="14" idx="3"/>
            </p:cNvCxnSpPr>
            <p:nvPr/>
          </p:nvCxnSpPr>
          <p:spPr>
            <a:xfrm rot="10800000" flipV="1">
              <a:off x="6483187" y="2919960"/>
              <a:ext cx="1588" cy="86622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83187" y="3810364"/>
              <a:ext cx="1471612" cy="74247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69540" y="3662822"/>
              <a:ext cx="671979" cy="36933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BBO</a:t>
              </a:r>
              <a:endParaRPr lang="en-GB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741519" y="3853961"/>
              <a:ext cx="788119" cy="647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592320" y="5433237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Pulse Length Control</a:t>
              </a:r>
              <a:endParaRPr lang="en-GB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203527" y="5431649"/>
              <a:ext cx="9682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171807" y="4176391"/>
              <a:ext cx="1272063" cy="418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5504132" y="4363375"/>
              <a:ext cx="373969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95582" y="4638817"/>
              <a:ext cx="1676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Timing Control</a:t>
              </a:r>
              <a:endParaRPr lang="en-GB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1897" y="4321309"/>
            <a:ext cx="9139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Common seed for signal and pump pulses-optically synchronised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Gain Narrowing in </a:t>
            </a:r>
            <a:r>
              <a:rPr lang="en-GB" sz="2400" dirty="0" err="1" smtClean="0">
                <a:latin typeface="+mn-lt"/>
              </a:rPr>
              <a:t>Nd:YLF</a:t>
            </a:r>
            <a:r>
              <a:rPr lang="en-GB" sz="2400" dirty="0" smtClean="0">
                <a:latin typeface="+mn-lt"/>
              </a:rPr>
              <a:t> amplifier increases pulses to ~10ps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+mn-lt"/>
              </a:rPr>
              <a:t>Stretcher in signal beam enables pulse length matching</a:t>
            </a:r>
            <a:endParaRPr lang="en-GB" sz="24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80232" y="162094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</a:t>
            </a:r>
            <a:r>
              <a:rPr lang="en-GB" dirty="0" smtClean="0">
                <a:sym typeface="Symbol"/>
              </a:rPr>
              <a:t>J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506863" y="258261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1mm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7637322" y="181831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15mm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663" y="0"/>
            <a:ext cx="72009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PS OPCPA Performance</a:t>
            </a:r>
          </a:p>
        </p:txBody>
      </p:sp>
      <p:graphicFrame>
        <p:nvGraphicFramePr>
          <p:cNvPr id="33796" name="Object 957"/>
          <p:cNvGraphicFramePr>
            <a:graphicFrameLocks noChangeAspect="1"/>
          </p:cNvGraphicFramePr>
          <p:nvPr/>
        </p:nvGraphicFramePr>
        <p:xfrm>
          <a:off x="4708477" y="721948"/>
          <a:ext cx="3719996" cy="2781273"/>
        </p:xfrm>
        <a:graphic>
          <a:graphicData uri="http://schemas.openxmlformats.org/presentationml/2006/ole">
            <p:oleObj spid="_x0000_s33796" r:id="rId3" imgW="3914242" imgH="3086405" progId="">
              <p:embed/>
            </p:oleObj>
          </a:graphicData>
        </a:graphic>
      </p:graphicFrame>
      <p:sp>
        <p:nvSpPr>
          <p:cNvPr id="33798" name="TextBox 144"/>
          <p:cNvSpPr txBox="1">
            <a:spLocks noChangeArrowheads="1"/>
          </p:cNvSpPr>
          <p:nvPr/>
        </p:nvSpPr>
        <p:spPr bwMode="auto">
          <a:xfrm>
            <a:off x="1068779" y="3503221"/>
            <a:ext cx="778947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dirty="0">
                <a:latin typeface="+mn-lt"/>
              </a:rPr>
              <a:t>Demonstrated full amplification of seed laser at &gt; </a:t>
            </a:r>
            <a:r>
              <a:rPr lang="en-GB" sz="2400" dirty="0" smtClean="0">
                <a:latin typeface="+mn-lt"/>
              </a:rPr>
              <a:t>20nm</a:t>
            </a:r>
            <a:endParaRPr lang="en-GB" sz="2400" dirty="0">
              <a:latin typeface="+mn-lt"/>
            </a:endParaRPr>
          </a:p>
          <a:p>
            <a:pPr eaLnBrk="0" hangingPunct="0">
              <a:buFontTx/>
              <a:buChar char="•"/>
            </a:pPr>
            <a:r>
              <a:rPr lang="en-GB" sz="2400" dirty="0" smtClean="0">
                <a:latin typeface="+mn-lt"/>
                <a:cs typeface="Arial" charset="0"/>
              </a:rPr>
              <a:t>SSG~10</a:t>
            </a:r>
            <a:r>
              <a:rPr lang="en-GB" sz="2400" baseline="30000" dirty="0" smtClean="0">
                <a:latin typeface="+mn-lt"/>
                <a:cs typeface="Arial" charset="0"/>
              </a:rPr>
              <a:t>6</a:t>
            </a:r>
            <a:r>
              <a:rPr lang="en-GB" sz="2400" dirty="0" smtClean="0">
                <a:latin typeface="+mn-lt"/>
                <a:cs typeface="Arial" charset="0"/>
              </a:rPr>
              <a:t> at peak of pump</a:t>
            </a:r>
          </a:p>
          <a:p>
            <a:pPr eaLnBrk="0" hangingPunct="0">
              <a:buFontTx/>
              <a:buChar char="•"/>
            </a:pPr>
            <a:r>
              <a:rPr lang="en-GB" sz="2400" dirty="0" smtClean="0">
                <a:latin typeface="+mn-lt"/>
                <a:cs typeface="Arial" charset="0"/>
              </a:rPr>
              <a:t>120</a:t>
            </a:r>
            <a:r>
              <a:rPr lang="el-GR" sz="2400" dirty="0">
                <a:latin typeface="+mn-lt"/>
                <a:cs typeface="Arial" charset="0"/>
              </a:rPr>
              <a:t>μ</a:t>
            </a:r>
            <a:r>
              <a:rPr lang="en-GB" sz="2400" dirty="0">
                <a:latin typeface="+mn-lt"/>
                <a:cs typeface="Arial" charset="0"/>
              </a:rPr>
              <a:t>J for </a:t>
            </a:r>
            <a:r>
              <a:rPr lang="en-GB" sz="2400" dirty="0" smtClean="0">
                <a:latin typeface="+mn-lt"/>
                <a:cs typeface="Arial" charset="0"/>
              </a:rPr>
              <a:t>&lt;1nJ input ~ </a:t>
            </a:r>
            <a:r>
              <a:rPr lang="en-GB" sz="2400" dirty="0">
                <a:latin typeface="+mn-lt"/>
                <a:cs typeface="Arial" charset="0"/>
              </a:rPr>
              <a:t>40% conversion of pump to </a:t>
            </a:r>
            <a:r>
              <a:rPr lang="en-GB" sz="2400" dirty="0" smtClean="0">
                <a:latin typeface="+mn-lt"/>
                <a:cs typeface="Arial" charset="0"/>
              </a:rPr>
              <a:t>signal and idler</a:t>
            </a:r>
          </a:p>
          <a:p>
            <a:pPr eaLnBrk="0" hangingPunct="0">
              <a:buFontTx/>
              <a:buChar char="•"/>
            </a:pPr>
            <a:r>
              <a:rPr lang="en-GB" sz="2400" dirty="0" smtClean="0">
                <a:latin typeface="+mn-lt"/>
                <a:cs typeface="Arial" charset="0"/>
              </a:rPr>
              <a:t>Operates in a saturated regime</a:t>
            </a:r>
          </a:p>
          <a:p>
            <a:pPr eaLnBrk="0" hangingPunct="0">
              <a:buFontTx/>
              <a:buChar char="•"/>
            </a:pPr>
            <a:r>
              <a:rPr lang="en-GB" sz="2400" dirty="0" smtClean="0">
                <a:latin typeface="+mn-lt"/>
                <a:cs typeface="Arial" charset="0"/>
              </a:rPr>
              <a:t>Measured RMS </a:t>
            </a:r>
            <a:r>
              <a:rPr lang="en-GB" sz="2400" dirty="0" smtClean="0">
                <a:latin typeface="+mn-lt"/>
                <a:cs typeface="Arial" charset="0"/>
              </a:rPr>
              <a:t>pulse to pulse stability </a:t>
            </a:r>
            <a:r>
              <a:rPr lang="en-GB" sz="2400" dirty="0" smtClean="0">
                <a:latin typeface="+mn-lt"/>
                <a:cs typeface="Arial" charset="0"/>
              </a:rPr>
              <a:t>~1%</a:t>
            </a:r>
          </a:p>
          <a:p>
            <a:pPr eaLnBrk="0" hangingPunct="0">
              <a:buFontTx/>
              <a:buChar char="•"/>
            </a:pPr>
            <a:endParaRPr lang="en-GB" sz="2400" b="1" dirty="0">
              <a:latin typeface="+mn-lt"/>
              <a:cs typeface="Arial" charset="0"/>
            </a:endParaRPr>
          </a:p>
          <a:p>
            <a:pPr eaLnBrk="0" hangingPunct="0">
              <a:buFontTx/>
              <a:buChar char="•"/>
            </a:pPr>
            <a:endParaRPr lang="en-GB" dirty="0">
              <a:cs typeface="Arial" charset="0"/>
            </a:endParaRPr>
          </a:p>
        </p:txBody>
      </p:sp>
      <p:pic>
        <p:nvPicPr>
          <p:cNvPr id="6" name="Picture 5" descr="Unamplifi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79" y="1007918"/>
            <a:ext cx="3421334" cy="230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74" y="0"/>
            <a:ext cx="7200900" cy="1143000"/>
          </a:xfrm>
        </p:spPr>
        <p:txBody>
          <a:bodyPr/>
          <a:lstStyle/>
          <a:p>
            <a:r>
              <a:rPr lang="en-GB" sz="3200" dirty="0" smtClean="0"/>
              <a:t>High and Low Energy Seed operation of the ns OPCPA</a:t>
            </a:r>
            <a:endParaRPr lang="en-GB" sz="3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371600" y="5424563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Output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10mJ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&lt;1nJ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15mJ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30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~20</a:t>
                      </a:r>
                      <a:r>
                        <a:rPr lang="el-GR" dirty="0" smtClean="0">
                          <a:latin typeface="Arial"/>
                          <a:cs typeface="Arial"/>
                        </a:rPr>
                        <a:t>μ</a:t>
                      </a:r>
                      <a:r>
                        <a:rPr lang="en-GB" dirty="0" smtClean="0">
                          <a:latin typeface="Arial"/>
                          <a:cs typeface="Arial"/>
                        </a:rPr>
                        <a:t>J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2" descr="opcpa lay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560907" cy="27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im56\My Documents\My Pictures\OPCPA layou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07776"/>
            <a:ext cx="6629400" cy="275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530" y="0"/>
            <a:ext cx="7200900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ASE contrast Measurements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4334494"/>
            <a:ext cx="8300750" cy="28082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Relayed a beam out of the interaction chamber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Used single-shot AC to confirm compression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Optics limit the energy to just the rod amplifier chain</a:t>
            </a:r>
          </a:p>
        </p:txBody>
      </p:sp>
      <p:pic>
        <p:nvPicPr>
          <p:cNvPr id="65537" name="Object 1"/>
          <p:cNvPicPr>
            <a:picLocks noChangeArrowheads="1"/>
          </p:cNvPicPr>
          <p:nvPr/>
        </p:nvPicPr>
        <p:blipFill>
          <a:blip r:embed="rId2"/>
          <a:srcRect t="-832" r="-1488" b="-218"/>
          <a:stretch>
            <a:fillRect/>
          </a:stretch>
        </p:blipFill>
        <p:spPr bwMode="auto">
          <a:xfrm>
            <a:off x="2166093" y="1047160"/>
            <a:ext cx="4507661" cy="328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521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Chart</vt:lpstr>
      <vt:lpstr>Development of a High-Energy Seed for Contrast Improvement of the Vulcan Laser Facility.</vt:lpstr>
      <vt:lpstr>Slide 2</vt:lpstr>
      <vt:lpstr>Vulcan Petawatt</vt:lpstr>
      <vt:lpstr>Existing PW facility ASE contrast</vt:lpstr>
      <vt:lpstr>Introduce High Energy Seed</vt:lpstr>
      <vt:lpstr>Slide 6</vt:lpstr>
      <vt:lpstr>PS OPCPA Performance</vt:lpstr>
      <vt:lpstr>High and Low Energy Seed operation of the ns OPCPA</vt:lpstr>
      <vt:lpstr>ASE contrast Measurements</vt:lpstr>
      <vt:lpstr>Ns Contrast Measurements</vt:lpstr>
      <vt:lpstr>Contrast Measurement of the CPA and OPCPA systems</vt:lpstr>
      <vt:lpstr>Sequoia Measurements</vt:lpstr>
      <vt:lpstr>Fluorescence from the Pump</vt:lpstr>
      <vt:lpstr>Slide 14</vt:lpstr>
      <vt:lpstr>Conclusions</vt:lpstr>
    </vt:vector>
  </TitlesOfParts>
  <Company>BMB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ben.moorhouse</dc:creator>
  <cp:lastModifiedBy>im56</cp:lastModifiedBy>
  <cp:revision>151</cp:revision>
  <dcterms:created xsi:type="dcterms:W3CDTF">2007-03-27T11:13:58Z</dcterms:created>
  <dcterms:modified xsi:type="dcterms:W3CDTF">2010-09-30T11:30:07Z</dcterms:modified>
</cp:coreProperties>
</file>