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Default Extension="pict" ContentType="image/pict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embeddings/oleObject1.bin" ContentType="application/vnd.openxmlformats-officedocument.oleObject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embeddings/Microsoft_Equation1.bin" ContentType="application/vnd.openxmlformats-officedocument.oleObject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74" r:id="rId4"/>
    <p:sldId id="273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2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5164" autoAdjust="0"/>
  </p:normalViewPr>
  <p:slideViewPr>
    <p:cSldViewPr snapToGrid="0" snapToObjects="1">
      <p:cViewPr>
        <p:scale>
          <a:sx n="100" d="100"/>
          <a:sy n="100" d="100"/>
        </p:scale>
        <p:origin x="-584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ict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1B64D7-2E4F-3442-900A-46395D087F80}" type="datetimeFigureOut">
              <a:rPr lang="en-US" smtClean="0"/>
              <a:pPr/>
              <a:t>9/29/10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3482D8-2112-9E49-89E0-4FB09FF9361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C9B001E-91ED-1F47-A386-3A2E564D53B8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EB1F4-7D7F-BA4D-BBE5-80981C066209}" type="datetimeFigureOut">
              <a:rPr lang="en-US" smtClean="0"/>
              <a:pPr/>
              <a:t>9/29/10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501A9-3550-F44F-9C8D-D4750119F8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EB1F4-7D7F-BA4D-BBE5-80981C066209}" type="datetimeFigureOut">
              <a:rPr lang="en-US" smtClean="0"/>
              <a:pPr/>
              <a:t>9/29/10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501A9-3550-F44F-9C8D-D4750119F8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EB1F4-7D7F-BA4D-BBE5-80981C066209}" type="datetimeFigureOut">
              <a:rPr lang="en-US" smtClean="0"/>
              <a:pPr/>
              <a:t>9/29/10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501A9-3550-F44F-9C8D-D4750119F8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EB1F4-7D7F-BA4D-BBE5-80981C066209}" type="datetimeFigureOut">
              <a:rPr lang="en-US" smtClean="0"/>
              <a:pPr/>
              <a:t>9/29/10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501A9-3550-F44F-9C8D-D4750119F8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EB1F4-7D7F-BA4D-BBE5-80981C066209}" type="datetimeFigureOut">
              <a:rPr lang="en-US" smtClean="0"/>
              <a:pPr/>
              <a:t>9/29/10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501A9-3550-F44F-9C8D-D4750119F8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EB1F4-7D7F-BA4D-BBE5-80981C066209}" type="datetimeFigureOut">
              <a:rPr lang="en-US" smtClean="0"/>
              <a:pPr/>
              <a:t>9/29/10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501A9-3550-F44F-9C8D-D4750119F8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EB1F4-7D7F-BA4D-BBE5-80981C066209}" type="datetimeFigureOut">
              <a:rPr lang="en-US" smtClean="0"/>
              <a:pPr/>
              <a:t>9/29/10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501A9-3550-F44F-9C8D-D4750119F8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EB1F4-7D7F-BA4D-BBE5-80981C066209}" type="datetimeFigureOut">
              <a:rPr lang="en-US" smtClean="0"/>
              <a:pPr/>
              <a:t>9/29/10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501A9-3550-F44F-9C8D-D4750119F8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EB1F4-7D7F-BA4D-BBE5-80981C066209}" type="datetimeFigureOut">
              <a:rPr lang="en-US" smtClean="0"/>
              <a:pPr/>
              <a:t>9/29/10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501A9-3550-F44F-9C8D-D4750119F8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EB1F4-7D7F-BA4D-BBE5-80981C066209}" type="datetimeFigureOut">
              <a:rPr lang="en-US" smtClean="0"/>
              <a:pPr/>
              <a:t>9/29/10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501A9-3550-F44F-9C8D-D4750119F8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EB1F4-7D7F-BA4D-BBE5-80981C066209}" type="datetimeFigureOut">
              <a:rPr lang="en-US" smtClean="0"/>
              <a:pPr/>
              <a:t>9/29/10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501A9-3550-F44F-9C8D-D4750119F8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EB1F4-7D7F-BA4D-BBE5-80981C066209}" type="datetimeFigureOut">
              <a:rPr lang="en-US" smtClean="0"/>
              <a:pPr/>
              <a:t>9/29/10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501A9-3550-F44F-9C8D-D4750119F8C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Relationship Id="rId3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6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4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oleObject" Target="../embeddings/Microsoft_Equation1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8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105044" y="959458"/>
            <a:ext cx="8966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dirty="0" smtClean="0">
                <a:latin typeface="Century Gothic" charset="0"/>
                <a:ea typeface="Century Gothic" charset="0"/>
                <a:cs typeface="Century Gothic" charset="0"/>
              </a:rPr>
              <a:t>kHz-driven high-harmonic generation from </a:t>
            </a:r>
            <a:r>
              <a:rPr lang="en-US" sz="3600" b="1" dirty="0" err="1" smtClean="0">
                <a:latin typeface="Century Gothic" charset="0"/>
                <a:ea typeface="Century Gothic" charset="0"/>
                <a:cs typeface="Century Gothic" charset="0"/>
              </a:rPr>
              <a:t>overdense</a:t>
            </a:r>
            <a:r>
              <a:rPr lang="en-US" sz="3600" b="1" dirty="0" smtClean="0">
                <a:latin typeface="Century Gothic" charset="0"/>
                <a:ea typeface="Century Gothic" charset="0"/>
                <a:cs typeface="Century Gothic" charset="0"/>
              </a:rPr>
              <a:t> plasmas</a:t>
            </a:r>
            <a:endParaRPr lang="en-US" sz="3600" b="1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105045" y="2565400"/>
            <a:ext cx="896620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57200" indent="-457200" algn="ctr"/>
            <a:r>
              <a:rPr lang="en-US" sz="2400" dirty="0" smtClean="0">
                <a:latin typeface="Century Gothic" charset="0"/>
                <a:ea typeface="Century Gothic" charset="0"/>
                <a:cs typeface="Century Gothic" charset="0"/>
              </a:rPr>
              <a:t>A. </a:t>
            </a:r>
            <a:r>
              <a:rPr lang="en-US" sz="2400" dirty="0" err="1" smtClean="0">
                <a:latin typeface="Century Gothic" charset="0"/>
                <a:ea typeface="Century Gothic" charset="0"/>
                <a:cs typeface="Century Gothic" charset="0"/>
              </a:rPr>
              <a:t>Borot</a:t>
            </a:r>
            <a:r>
              <a:rPr lang="en-US" sz="2400" dirty="0" smtClean="0">
                <a:latin typeface="Century Gothic" charset="0"/>
                <a:ea typeface="Century Gothic" charset="0"/>
                <a:cs typeface="Century Gothic" charset="0"/>
              </a:rPr>
              <a:t>, A. </a:t>
            </a:r>
            <a:r>
              <a:rPr lang="en-US" sz="2400" dirty="0" err="1" smtClean="0">
                <a:latin typeface="Century Gothic" charset="0"/>
                <a:ea typeface="Century Gothic" charset="0"/>
                <a:cs typeface="Century Gothic" charset="0"/>
              </a:rPr>
              <a:t>Malvache</a:t>
            </a:r>
            <a:r>
              <a:rPr lang="en-US" sz="2400" dirty="0" smtClean="0">
                <a:latin typeface="Century Gothic" charset="0"/>
                <a:ea typeface="Century Gothic" charset="0"/>
                <a:cs typeface="Century Gothic" charset="0"/>
              </a:rPr>
              <a:t>, X. Chen, R. Lopez-Martens (LOA)</a:t>
            </a:r>
          </a:p>
          <a:p>
            <a:pPr marL="457200" indent="-457200" algn="ctr"/>
            <a:r>
              <a:rPr lang="en-US" sz="2400" dirty="0" smtClean="0">
                <a:latin typeface="Century Gothic" charset="0"/>
                <a:ea typeface="Century Gothic" charset="0"/>
                <a:cs typeface="Century Gothic" charset="0"/>
              </a:rPr>
              <a:t>J.-P. </a:t>
            </a:r>
            <a:r>
              <a:rPr lang="en-US" sz="2400" dirty="0" err="1" smtClean="0">
                <a:latin typeface="Century Gothic" charset="0"/>
                <a:ea typeface="Century Gothic" charset="0"/>
                <a:cs typeface="Century Gothic" charset="0"/>
              </a:rPr>
              <a:t>Geindre</a:t>
            </a:r>
            <a:r>
              <a:rPr lang="en-US" sz="2400" dirty="0" smtClean="0">
                <a:latin typeface="Century Gothic" charset="0"/>
                <a:ea typeface="Century Gothic" charset="0"/>
                <a:cs typeface="Century Gothic" charset="0"/>
              </a:rPr>
              <a:t>, P. </a:t>
            </a:r>
            <a:r>
              <a:rPr lang="en-US" sz="2400" dirty="0" err="1" smtClean="0">
                <a:latin typeface="Century Gothic" charset="0"/>
                <a:ea typeface="Century Gothic" charset="0"/>
                <a:cs typeface="Century Gothic" charset="0"/>
              </a:rPr>
              <a:t>Audebert</a:t>
            </a:r>
            <a:r>
              <a:rPr lang="en-US" sz="2400" dirty="0" smtClean="0">
                <a:latin typeface="Century Gothic" charset="0"/>
                <a:ea typeface="Century Gothic" charset="0"/>
                <a:cs typeface="Century Gothic" charset="0"/>
              </a:rPr>
              <a:t> (LULI)</a:t>
            </a:r>
          </a:p>
          <a:p>
            <a:pPr marL="342900" indent="-342900" algn="ctr"/>
            <a:r>
              <a:rPr lang="en-US" sz="2400" dirty="0" smtClean="0">
                <a:latin typeface="Century Gothic" charset="0"/>
                <a:ea typeface="Century Gothic" charset="0"/>
                <a:cs typeface="Century Gothic" charset="0"/>
              </a:rPr>
              <a:t>G. </a:t>
            </a:r>
            <a:r>
              <a:rPr lang="en-US" sz="2400" dirty="0" err="1" smtClean="0">
                <a:latin typeface="Century Gothic" charset="0"/>
                <a:ea typeface="Century Gothic" charset="0"/>
                <a:cs typeface="Century Gothic" charset="0"/>
              </a:rPr>
              <a:t>Mourou</a:t>
            </a:r>
            <a:r>
              <a:rPr lang="en-US" sz="2400" dirty="0" smtClean="0">
                <a:latin typeface="Century Gothic" charset="0"/>
                <a:ea typeface="Century Gothic" charset="0"/>
                <a:cs typeface="Century Gothic" charset="0"/>
              </a:rPr>
              <a:t> (ILE)</a:t>
            </a:r>
            <a:endParaRPr lang="en-US" sz="2400" u="sng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-122897" y="3982768"/>
            <a:ext cx="9296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i="1" dirty="0" smtClean="0">
                <a:latin typeface="Century Gothic" charset="0"/>
                <a:ea typeface="Century Gothic" charset="0"/>
                <a:cs typeface="Century Gothic" charset="0"/>
              </a:rPr>
              <a:t>ICUIL 2010, Watkins Glenn, 29 </a:t>
            </a:r>
            <a:r>
              <a:rPr lang="en-US" i="1" dirty="0" err="1" smtClean="0">
                <a:latin typeface="Century Gothic" charset="0"/>
                <a:ea typeface="Century Gothic" charset="0"/>
                <a:cs typeface="Century Gothic" charset="0"/>
              </a:rPr>
              <a:t>september</a:t>
            </a:r>
            <a:r>
              <a:rPr lang="en-US" i="1" dirty="0" smtClean="0">
                <a:latin typeface="Century Gothic" charset="0"/>
                <a:ea typeface="Century Gothic" charset="0"/>
                <a:cs typeface="Century Gothic" charset="0"/>
              </a:rPr>
              <a:t> 2010</a:t>
            </a:r>
            <a:endParaRPr lang="en-US" i="1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grpSp>
        <p:nvGrpSpPr>
          <p:cNvPr id="20" name="Group 11"/>
          <p:cNvGrpSpPr>
            <a:grpSpLocks/>
          </p:cNvGrpSpPr>
          <p:nvPr/>
        </p:nvGrpSpPr>
        <p:grpSpPr bwMode="auto">
          <a:xfrm>
            <a:off x="227941" y="5665518"/>
            <a:ext cx="8672513" cy="990601"/>
            <a:chOff x="144" y="3723"/>
            <a:chExt cx="5463" cy="624"/>
          </a:xfrm>
        </p:grpSpPr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>
              <a:off x="608" y="4113"/>
              <a:ext cx="1392" cy="23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square" lIns="92880" tIns="46440" rIns="92880" bIns="46440">
              <a:prstTxWarp prst="textNoShape">
                <a:avLst/>
              </a:prstTxWarp>
              <a:spAutoFit/>
            </a:bodyPr>
            <a:lstStyle/>
            <a:p>
              <a:pPr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fr-FR" dirty="0"/>
                <a:t>http://</a:t>
              </a:r>
              <a:r>
                <a:rPr lang="fr-FR" dirty="0" err="1"/>
                <a:t>loa.ensta.fr</a:t>
              </a:r>
              <a:r>
                <a:rPr lang="fr-FR" dirty="0"/>
                <a:t>/</a:t>
              </a:r>
            </a:p>
          </p:txBody>
        </p:sp>
        <p:pic>
          <p:nvPicPr>
            <p:cNvPr id="22" name="Picture 1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808" y="4035"/>
              <a:ext cx="280" cy="23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23" name="Picture 1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418" y="4035"/>
              <a:ext cx="189" cy="23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24" name="Picture 1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114" y="4014"/>
              <a:ext cx="226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25" name="Picture 1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44" y="3723"/>
              <a:ext cx="462" cy="53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26" name="Rectangle 17"/>
            <p:cNvSpPr>
              <a:spLocks noChangeArrowheads="1"/>
            </p:cNvSpPr>
            <p:nvPr/>
          </p:nvSpPr>
          <p:spPr bwMode="auto">
            <a:xfrm>
              <a:off x="3912" y="4108"/>
              <a:ext cx="1056" cy="23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square" lIns="92880" tIns="46440" rIns="92880" bIns="46440">
              <a:prstTxWarp prst="textNoShape">
                <a:avLst/>
              </a:prstTxWarp>
              <a:spAutoFit/>
            </a:bodyPr>
            <a:lstStyle/>
            <a:p>
              <a:pPr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fr-FR" i="1" dirty="0"/>
                <a:t>UMR 7639</a:t>
              </a:r>
            </a:p>
          </p:txBody>
        </p:sp>
        <p:sp>
          <p:nvSpPr>
            <p:cNvPr id="27" name="Line 18"/>
            <p:cNvSpPr>
              <a:spLocks noChangeShapeType="1"/>
            </p:cNvSpPr>
            <p:nvPr/>
          </p:nvSpPr>
          <p:spPr bwMode="auto">
            <a:xfrm>
              <a:off x="654" y="4107"/>
              <a:ext cx="4050" cy="1"/>
            </a:xfrm>
            <a:prstGeom prst="line">
              <a:avLst/>
            </a:prstGeom>
            <a:noFill/>
            <a:ln w="9360">
              <a:solidFill>
                <a:srgbClr val="949499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950" descr="Assb-PCO-Target-BlackStar-V2-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872" r="19025" b="9442"/>
          <a:stretch>
            <a:fillRect/>
          </a:stretch>
        </p:blipFill>
        <p:spPr bwMode="auto">
          <a:xfrm rot="937305">
            <a:off x="387350" y="920750"/>
            <a:ext cx="313213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AutoShape 17"/>
          <p:cNvSpPr>
            <a:spLocks noChangeAspect="1" noChangeArrowheads="1"/>
          </p:cNvSpPr>
          <p:nvPr/>
        </p:nvSpPr>
        <p:spPr bwMode="auto">
          <a:xfrm rot="-7260255">
            <a:off x="3376613" y="1041400"/>
            <a:ext cx="323850" cy="14097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18"/>
          <p:cNvGrpSpPr>
            <a:grpSpLocks noChangeAspect="1"/>
          </p:cNvGrpSpPr>
          <p:nvPr/>
        </p:nvGrpSpPr>
        <p:grpSpPr bwMode="auto">
          <a:xfrm rot="-2330349">
            <a:off x="3443288" y="892175"/>
            <a:ext cx="271462" cy="615950"/>
            <a:chOff x="2290" y="572"/>
            <a:chExt cx="342" cy="776"/>
          </a:xfrm>
        </p:grpSpPr>
        <p:sp>
          <p:nvSpPr>
            <p:cNvPr id="25627" name="AutoShape 19"/>
            <p:cNvSpPr>
              <a:spLocks noChangeAspect="1" noChangeArrowheads="1" noTextEdit="1"/>
            </p:cNvSpPr>
            <p:nvPr/>
          </p:nvSpPr>
          <p:spPr bwMode="auto">
            <a:xfrm>
              <a:off x="2290" y="572"/>
              <a:ext cx="342" cy="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28" name="Freeform 20"/>
            <p:cNvSpPr>
              <a:spLocks noChangeAspect="1"/>
            </p:cNvSpPr>
            <p:nvPr/>
          </p:nvSpPr>
          <p:spPr bwMode="auto">
            <a:xfrm>
              <a:off x="2306" y="688"/>
              <a:ext cx="310" cy="592"/>
            </a:xfrm>
            <a:custGeom>
              <a:avLst/>
              <a:gdLst>
                <a:gd name="T0" fmla="*/ 0 w 2794"/>
                <a:gd name="T1" fmla="*/ 0 h 1776"/>
                <a:gd name="T2" fmla="*/ 0 w 2794"/>
                <a:gd name="T3" fmla="*/ 0 h 1776"/>
                <a:gd name="T4" fmla="*/ 0 w 2794"/>
                <a:gd name="T5" fmla="*/ 0 h 1776"/>
                <a:gd name="T6" fmla="*/ 0 w 2794"/>
                <a:gd name="T7" fmla="*/ 0 h 1776"/>
                <a:gd name="T8" fmla="*/ 0 w 2794"/>
                <a:gd name="T9" fmla="*/ 0 h 1776"/>
                <a:gd name="T10" fmla="*/ 0 w 2794"/>
                <a:gd name="T11" fmla="*/ 0 h 1776"/>
                <a:gd name="T12" fmla="*/ 0 w 2794"/>
                <a:gd name="T13" fmla="*/ 0 h 1776"/>
                <a:gd name="T14" fmla="*/ 0 w 2794"/>
                <a:gd name="T15" fmla="*/ 0 h 1776"/>
                <a:gd name="T16" fmla="*/ 0 w 2794"/>
                <a:gd name="T17" fmla="*/ 0 h 1776"/>
                <a:gd name="T18" fmla="*/ 0 w 2794"/>
                <a:gd name="T19" fmla="*/ 0 h 1776"/>
                <a:gd name="T20" fmla="*/ 0 w 2794"/>
                <a:gd name="T21" fmla="*/ 0 h 1776"/>
                <a:gd name="T22" fmla="*/ 0 w 2794"/>
                <a:gd name="T23" fmla="*/ 0 h 1776"/>
                <a:gd name="T24" fmla="*/ 0 w 2794"/>
                <a:gd name="T25" fmla="*/ 0 h 1776"/>
                <a:gd name="T26" fmla="*/ 0 w 2794"/>
                <a:gd name="T27" fmla="*/ 0 h 1776"/>
                <a:gd name="T28" fmla="*/ 0 w 2794"/>
                <a:gd name="T29" fmla="*/ 0 h 1776"/>
                <a:gd name="T30" fmla="*/ 0 w 2794"/>
                <a:gd name="T31" fmla="*/ 0 h 1776"/>
                <a:gd name="T32" fmla="*/ 0 w 2794"/>
                <a:gd name="T33" fmla="*/ 0 h 1776"/>
                <a:gd name="T34" fmla="*/ 0 w 2794"/>
                <a:gd name="T35" fmla="*/ 0 h 1776"/>
                <a:gd name="T36" fmla="*/ 0 w 2794"/>
                <a:gd name="T37" fmla="*/ 0 h 1776"/>
                <a:gd name="T38" fmla="*/ 0 w 2794"/>
                <a:gd name="T39" fmla="*/ 0 h 1776"/>
                <a:gd name="T40" fmla="*/ 0 w 2794"/>
                <a:gd name="T41" fmla="*/ 0 h 1776"/>
                <a:gd name="T42" fmla="*/ 0 w 2794"/>
                <a:gd name="T43" fmla="*/ 0 h 1776"/>
                <a:gd name="T44" fmla="*/ 0 w 2794"/>
                <a:gd name="T45" fmla="*/ 0 h 1776"/>
                <a:gd name="T46" fmla="*/ 0 w 2794"/>
                <a:gd name="T47" fmla="*/ 0 h 1776"/>
                <a:gd name="T48" fmla="*/ 0 w 2794"/>
                <a:gd name="T49" fmla="*/ 0 h 1776"/>
                <a:gd name="T50" fmla="*/ 0 w 2794"/>
                <a:gd name="T51" fmla="*/ 0 h 1776"/>
                <a:gd name="T52" fmla="*/ 0 w 2794"/>
                <a:gd name="T53" fmla="*/ 0 h 1776"/>
                <a:gd name="T54" fmla="*/ 0 w 2794"/>
                <a:gd name="T55" fmla="*/ 0 h 1776"/>
                <a:gd name="T56" fmla="*/ 0 w 2794"/>
                <a:gd name="T57" fmla="*/ 0 h 1776"/>
                <a:gd name="T58" fmla="*/ 0 w 2794"/>
                <a:gd name="T59" fmla="*/ 0 h 1776"/>
                <a:gd name="T60" fmla="*/ 0 w 2794"/>
                <a:gd name="T61" fmla="*/ 0 h 1776"/>
                <a:gd name="T62" fmla="*/ 0 w 2794"/>
                <a:gd name="T63" fmla="*/ 0 h 1776"/>
                <a:gd name="T64" fmla="*/ 0 w 2794"/>
                <a:gd name="T65" fmla="*/ 0 h 1776"/>
                <a:gd name="T66" fmla="*/ 0 w 2794"/>
                <a:gd name="T67" fmla="*/ 0 h 1776"/>
                <a:gd name="T68" fmla="*/ 0 w 2794"/>
                <a:gd name="T69" fmla="*/ 0 h 1776"/>
                <a:gd name="T70" fmla="*/ 0 w 2794"/>
                <a:gd name="T71" fmla="*/ 0 h 1776"/>
                <a:gd name="T72" fmla="*/ 0 w 2794"/>
                <a:gd name="T73" fmla="*/ 0 h 1776"/>
                <a:gd name="T74" fmla="*/ 0 w 2794"/>
                <a:gd name="T75" fmla="*/ 0 h 1776"/>
                <a:gd name="T76" fmla="*/ 0 w 2794"/>
                <a:gd name="T77" fmla="*/ 0 h 1776"/>
                <a:gd name="T78" fmla="*/ 0 w 2794"/>
                <a:gd name="T79" fmla="*/ 0 h 1776"/>
                <a:gd name="T80" fmla="*/ 0 w 2794"/>
                <a:gd name="T81" fmla="*/ 0 h 1776"/>
                <a:gd name="T82" fmla="*/ 0 w 2794"/>
                <a:gd name="T83" fmla="*/ 0 h 1776"/>
                <a:gd name="T84" fmla="*/ 0 w 2794"/>
                <a:gd name="T85" fmla="*/ 0 h 1776"/>
                <a:gd name="T86" fmla="*/ 0 w 2794"/>
                <a:gd name="T87" fmla="*/ 0 h 1776"/>
                <a:gd name="T88" fmla="*/ 0 w 2794"/>
                <a:gd name="T89" fmla="*/ 0 h 1776"/>
                <a:gd name="T90" fmla="*/ 0 w 2794"/>
                <a:gd name="T91" fmla="*/ 0 h 1776"/>
                <a:gd name="T92" fmla="*/ 0 w 2794"/>
                <a:gd name="T93" fmla="*/ 0 h 1776"/>
                <a:gd name="T94" fmla="*/ 0 w 2794"/>
                <a:gd name="T95" fmla="*/ 0 h 1776"/>
                <a:gd name="T96" fmla="*/ 0 w 2794"/>
                <a:gd name="T97" fmla="*/ 0 h 1776"/>
                <a:gd name="T98" fmla="*/ 0 w 2794"/>
                <a:gd name="T99" fmla="*/ 0 h 1776"/>
                <a:gd name="T100" fmla="*/ 0 w 2794"/>
                <a:gd name="T101" fmla="*/ 0 h 1776"/>
                <a:gd name="T102" fmla="*/ 0 w 2794"/>
                <a:gd name="T103" fmla="*/ 0 h 1776"/>
                <a:gd name="T104" fmla="*/ 0 w 2794"/>
                <a:gd name="T105" fmla="*/ 0 h 1776"/>
                <a:gd name="T106" fmla="*/ 0 w 2794"/>
                <a:gd name="T107" fmla="*/ 0 h 1776"/>
                <a:gd name="T108" fmla="*/ 0 w 2794"/>
                <a:gd name="T109" fmla="*/ 0 h 177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794"/>
                <a:gd name="T166" fmla="*/ 0 h 1776"/>
                <a:gd name="T167" fmla="*/ 2794 w 2794"/>
                <a:gd name="T168" fmla="*/ 1776 h 177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794" h="1776">
                  <a:moveTo>
                    <a:pt x="0" y="1776"/>
                  </a:moveTo>
                  <a:lnTo>
                    <a:pt x="0" y="1756"/>
                  </a:lnTo>
                  <a:lnTo>
                    <a:pt x="14" y="1753"/>
                  </a:lnTo>
                  <a:lnTo>
                    <a:pt x="28" y="1751"/>
                  </a:lnTo>
                  <a:lnTo>
                    <a:pt x="39" y="1750"/>
                  </a:lnTo>
                  <a:lnTo>
                    <a:pt x="53" y="1747"/>
                  </a:lnTo>
                  <a:lnTo>
                    <a:pt x="67" y="1745"/>
                  </a:lnTo>
                  <a:lnTo>
                    <a:pt x="78" y="1744"/>
                  </a:lnTo>
                  <a:lnTo>
                    <a:pt x="92" y="1741"/>
                  </a:lnTo>
                  <a:lnTo>
                    <a:pt x="106" y="1737"/>
                  </a:lnTo>
                  <a:lnTo>
                    <a:pt x="117" y="1735"/>
                  </a:lnTo>
                  <a:lnTo>
                    <a:pt x="131" y="1731"/>
                  </a:lnTo>
                  <a:lnTo>
                    <a:pt x="145" y="1726"/>
                  </a:lnTo>
                  <a:lnTo>
                    <a:pt x="155" y="1724"/>
                  </a:lnTo>
                  <a:lnTo>
                    <a:pt x="169" y="1719"/>
                  </a:lnTo>
                  <a:lnTo>
                    <a:pt x="183" y="1715"/>
                  </a:lnTo>
                  <a:lnTo>
                    <a:pt x="194" y="1712"/>
                  </a:lnTo>
                  <a:lnTo>
                    <a:pt x="208" y="1707"/>
                  </a:lnTo>
                  <a:lnTo>
                    <a:pt x="222" y="1702"/>
                  </a:lnTo>
                  <a:lnTo>
                    <a:pt x="233" y="1697"/>
                  </a:lnTo>
                  <a:lnTo>
                    <a:pt x="247" y="1691"/>
                  </a:lnTo>
                  <a:lnTo>
                    <a:pt x="261" y="1683"/>
                  </a:lnTo>
                  <a:lnTo>
                    <a:pt x="272" y="1678"/>
                  </a:lnTo>
                  <a:lnTo>
                    <a:pt x="286" y="1671"/>
                  </a:lnTo>
                  <a:lnTo>
                    <a:pt x="300" y="1664"/>
                  </a:lnTo>
                  <a:lnTo>
                    <a:pt x="311" y="1657"/>
                  </a:lnTo>
                  <a:lnTo>
                    <a:pt x="325" y="1649"/>
                  </a:lnTo>
                  <a:lnTo>
                    <a:pt x="339" y="1639"/>
                  </a:lnTo>
                  <a:lnTo>
                    <a:pt x="349" y="1633"/>
                  </a:lnTo>
                  <a:lnTo>
                    <a:pt x="363" y="1623"/>
                  </a:lnTo>
                  <a:lnTo>
                    <a:pt x="377" y="1613"/>
                  </a:lnTo>
                  <a:lnTo>
                    <a:pt x="388" y="1604"/>
                  </a:lnTo>
                  <a:lnTo>
                    <a:pt x="402" y="1593"/>
                  </a:lnTo>
                  <a:lnTo>
                    <a:pt x="416" y="1581"/>
                  </a:lnTo>
                  <a:lnTo>
                    <a:pt x="427" y="1571"/>
                  </a:lnTo>
                  <a:lnTo>
                    <a:pt x="441" y="1558"/>
                  </a:lnTo>
                  <a:lnTo>
                    <a:pt x="455" y="1544"/>
                  </a:lnTo>
                  <a:lnTo>
                    <a:pt x="466" y="1533"/>
                  </a:lnTo>
                  <a:lnTo>
                    <a:pt x="480" y="1518"/>
                  </a:lnTo>
                  <a:lnTo>
                    <a:pt x="494" y="1502"/>
                  </a:lnTo>
                  <a:lnTo>
                    <a:pt x="504" y="1491"/>
                  </a:lnTo>
                  <a:lnTo>
                    <a:pt x="518" y="1474"/>
                  </a:lnTo>
                  <a:lnTo>
                    <a:pt x="532" y="1457"/>
                  </a:lnTo>
                  <a:lnTo>
                    <a:pt x="543" y="1443"/>
                  </a:lnTo>
                  <a:lnTo>
                    <a:pt x="557" y="1425"/>
                  </a:lnTo>
                  <a:lnTo>
                    <a:pt x="571" y="1405"/>
                  </a:lnTo>
                  <a:lnTo>
                    <a:pt x="582" y="1389"/>
                  </a:lnTo>
                  <a:lnTo>
                    <a:pt x="596" y="1368"/>
                  </a:lnTo>
                  <a:lnTo>
                    <a:pt x="610" y="1349"/>
                  </a:lnTo>
                  <a:lnTo>
                    <a:pt x="621" y="1331"/>
                  </a:lnTo>
                  <a:lnTo>
                    <a:pt x="635" y="1309"/>
                  </a:lnTo>
                  <a:lnTo>
                    <a:pt x="649" y="1285"/>
                  </a:lnTo>
                  <a:lnTo>
                    <a:pt x="660" y="1266"/>
                  </a:lnTo>
                  <a:lnTo>
                    <a:pt x="674" y="1242"/>
                  </a:lnTo>
                  <a:lnTo>
                    <a:pt x="688" y="1216"/>
                  </a:lnTo>
                  <a:lnTo>
                    <a:pt x="698" y="1197"/>
                  </a:lnTo>
                  <a:lnTo>
                    <a:pt x="712" y="1170"/>
                  </a:lnTo>
                  <a:lnTo>
                    <a:pt x="726" y="1143"/>
                  </a:lnTo>
                  <a:lnTo>
                    <a:pt x="737" y="1122"/>
                  </a:lnTo>
                  <a:lnTo>
                    <a:pt x="751" y="1094"/>
                  </a:lnTo>
                  <a:lnTo>
                    <a:pt x="765" y="1066"/>
                  </a:lnTo>
                  <a:lnTo>
                    <a:pt x="776" y="1043"/>
                  </a:lnTo>
                  <a:lnTo>
                    <a:pt x="790" y="1014"/>
                  </a:lnTo>
                  <a:lnTo>
                    <a:pt x="804" y="984"/>
                  </a:lnTo>
                  <a:lnTo>
                    <a:pt x="815" y="961"/>
                  </a:lnTo>
                  <a:lnTo>
                    <a:pt x="829" y="930"/>
                  </a:lnTo>
                  <a:lnTo>
                    <a:pt x="844" y="899"/>
                  </a:lnTo>
                  <a:lnTo>
                    <a:pt x="854" y="875"/>
                  </a:lnTo>
                  <a:lnTo>
                    <a:pt x="868" y="842"/>
                  </a:lnTo>
                  <a:lnTo>
                    <a:pt x="883" y="808"/>
                  </a:lnTo>
                  <a:lnTo>
                    <a:pt x="892" y="786"/>
                  </a:lnTo>
                  <a:lnTo>
                    <a:pt x="906" y="754"/>
                  </a:lnTo>
                  <a:lnTo>
                    <a:pt x="921" y="722"/>
                  </a:lnTo>
                  <a:lnTo>
                    <a:pt x="931" y="698"/>
                  </a:lnTo>
                  <a:lnTo>
                    <a:pt x="945" y="666"/>
                  </a:lnTo>
                  <a:lnTo>
                    <a:pt x="960" y="632"/>
                  </a:lnTo>
                  <a:lnTo>
                    <a:pt x="970" y="608"/>
                  </a:lnTo>
                  <a:lnTo>
                    <a:pt x="984" y="576"/>
                  </a:lnTo>
                  <a:lnTo>
                    <a:pt x="999" y="544"/>
                  </a:lnTo>
                  <a:lnTo>
                    <a:pt x="1009" y="519"/>
                  </a:lnTo>
                  <a:lnTo>
                    <a:pt x="1023" y="487"/>
                  </a:lnTo>
                  <a:lnTo>
                    <a:pt x="1038" y="455"/>
                  </a:lnTo>
                  <a:lnTo>
                    <a:pt x="1047" y="434"/>
                  </a:lnTo>
                  <a:lnTo>
                    <a:pt x="1061" y="405"/>
                  </a:lnTo>
                  <a:lnTo>
                    <a:pt x="1076" y="375"/>
                  </a:lnTo>
                  <a:lnTo>
                    <a:pt x="1086" y="353"/>
                  </a:lnTo>
                  <a:lnTo>
                    <a:pt x="1100" y="325"/>
                  </a:lnTo>
                  <a:lnTo>
                    <a:pt x="1115" y="298"/>
                  </a:lnTo>
                  <a:lnTo>
                    <a:pt x="1125" y="277"/>
                  </a:lnTo>
                  <a:lnTo>
                    <a:pt x="1140" y="251"/>
                  </a:lnTo>
                  <a:lnTo>
                    <a:pt x="1154" y="226"/>
                  </a:lnTo>
                  <a:lnTo>
                    <a:pt x="1164" y="208"/>
                  </a:lnTo>
                  <a:lnTo>
                    <a:pt x="1179" y="186"/>
                  </a:lnTo>
                  <a:lnTo>
                    <a:pt x="1193" y="164"/>
                  </a:lnTo>
                  <a:lnTo>
                    <a:pt x="1203" y="148"/>
                  </a:lnTo>
                  <a:lnTo>
                    <a:pt x="1218" y="128"/>
                  </a:lnTo>
                  <a:lnTo>
                    <a:pt x="1232" y="108"/>
                  </a:lnTo>
                  <a:lnTo>
                    <a:pt x="1241" y="96"/>
                  </a:lnTo>
                  <a:lnTo>
                    <a:pt x="1256" y="80"/>
                  </a:lnTo>
                  <a:lnTo>
                    <a:pt x="1270" y="65"/>
                  </a:lnTo>
                  <a:lnTo>
                    <a:pt x="1280" y="55"/>
                  </a:lnTo>
                  <a:lnTo>
                    <a:pt x="1295" y="43"/>
                  </a:lnTo>
                  <a:lnTo>
                    <a:pt x="1309" y="32"/>
                  </a:lnTo>
                  <a:lnTo>
                    <a:pt x="1319" y="25"/>
                  </a:lnTo>
                  <a:lnTo>
                    <a:pt x="1334" y="16"/>
                  </a:lnTo>
                  <a:lnTo>
                    <a:pt x="1348" y="10"/>
                  </a:lnTo>
                  <a:lnTo>
                    <a:pt x="1359" y="6"/>
                  </a:lnTo>
                  <a:lnTo>
                    <a:pt x="1373" y="2"/>
                  </a:lnTo>
                  <a:lnTo>
                    <a:pt x="1387" y="0"/>
                  </a:lnTo>
                  <a:lnTo>
                    <a:pt x="1398" y="0"/>
                  </a:lnTo>
                  <a:lnTo>
                    <a:pt x="1412" y="1"/>
                  </a:lnTo>
                  <a:lnTo>
                    <a:pt x="1426" y="4"/>
                  </a:lnTo>
                  <a:lnTo>
                    <a:pt x="1435" y="6"/>
                  </a:lnTo>
                  <a:lnTo>
                    <a:pt x="1450" y="11"/>
                  </a:lnTo>
                  <a:lnTo>
                    <a:pt x="1464" y="18"/>
                  </a:lnTo>
                  <a:lnTo>
                    <a:pt x="1475" y="25"/>
                  </a:lnTo>
                  <a:lnTo>
                    <a:pt x="1489" y="34"/>
                  </a:lnTo>
                  <a:lnTo>
                    <a:pt x="1503" y="46"/>
                  </a:lnTo>
                  <a:lnTo>
                    <a:pt x="1514" y="55"/>
                  </a:lnTo>
                  <a:lnTo>
                    <a:pt x="1528" y="69"/>
                  </a:lnTo>
                  <a:lnTo>
                    <a:pt x="1542" y="84"/>
                  </a:lnTo>
                  <a:lnTo>
                    <a:pt x="1553" y="96"/>
                  </a:lnTo>
                  <a:lnTo>
                    <a:pt x="1567" y="114"/>
                  </a:lnTo>
                  <a:lnTo>
                    <a:pt x="1581" y="134"/>
                  </a:lnTo>
                  <a:lnTo>
                    <a:pt x="1591" y="148"/>
                  </a:lnTo>
                  <a:lnTo>
                    <a:pt x="1605" y="169"/>
                  </a:lnTo>
                  <a:lnTo>
                    <a:pt x="1619" y="191"/>
                  </a:lnTo>
                  <a:lnTo>
                    <a:pt x="1630" y="208"/>
                  </a:lnTo>
                  <a:lnTo>
                    <a:pt x="1644" y="231"/>
                  </a:lnTo>
                  <a:lnTo>
                    <a:pt x="1658" y="257"/>
                  </a:lnTo>
                  <a:lnTo>
                    <a:pt x="1669" y="277"/>
                  </a:lnTo>
                  <a:lnTo>
                    <a:pt x="1683" y="304"/>
                  </a:lnTo>
                  <a:lnTo>
                    <a:pt x="1697" y="331"/>
                  </a:lnTo>
                  <a:lnTo>
                    <a:pt x="1708" y="353"/>
                  </a:lnTo>
                  <a:lnTo>
                    <a:pt x="1722" y="381"/>
                  </a:lnTo>
                  <a:lnTo>
                    <a:pt x="1736" y="411"/>
                  </a:lnTo>
                  <a:lnTo>
                    <a:pt x="1747" y="434"/>
                  </a:lnTo>
                  <a:lnTo>
                    <a:pt x="1761" y="465"/>
                  </a:lnTo>
                  <a:lnTo>
                    <a:pt x="1775" y="497"/>
                  </a:lnTo>
                  <a:lnTo>
                    <a:pt x="1785" y="519"/>
                  </a:lnTo>
                  <a:lnTo>
                    <a:pt x="1799" y="551"/>
                  </a:lnTo>
                  <a:lnTo>
                    <a:pt x="1813" y="583"/>
                  </a:lnTo>
                  <a:lnTo>
                    <a:pt x="1824" y="608"/>
                  </a:lnTo>
                  <a:lnTo>
                    <a:pt x="1838" y="640"/>
                  </a:lnTo>
                  <a:lnTo>
                    <a:pt x="1852" y="673"/>
                  </a:lnTo>
                  <a:lnTo>
                    <a:pt x="1863" y="698"/>
                  </a:lnTo>
                  <a:lnTo>
                    <a:pt x="1877" y="730"/>
                  </a:lnTo>
                  <a:lnTo>
                    <a:pt x="1891" y="762"/>
                  </a:lnTo>
                  <a:lnTo>
                    <a:pt x="1902" y="786"/>
                  </a:lnTo>
                  <a:lnTo>
                    <a:pt x="1916" y="818"/>
                  </a:lnTo>
                  <a:lnTo>
                    <a:pt x="1930" y="850"/>
                  </a:lnTo>
                  <a:lnTo>
                    <a:pt x="1941" y="875"/>
                  </a:lnTo>
                  <a:lnTo>
                    <a:pt x="1955" y="907"/>
                  </a:lnTo>
                  <a:lnTo>
                    <a:pt x="1969" y="939"/>
                  </a:lnTo>
                  <a:lnTo>
                    <a:pt x="1979" y="961"/>
                  </a:lnTo>
                  <a:lnTo>
                    <a:pt x="1993" y="992"/>
                  </a:lnTo>
                  <a:lnTo>
                    <a:pt x="2007" y="1021"/>
                  </a:lnTo>
                  <a:lnTo>
                    <a:pt x="2018" y="1043"/>
                  </a:lnTo>
                  <a:lnTo>
                    <a:pt x="2032" y="1072"/>
                  </a:lnTo>
                  <a:lnTo>
                    <a:pt x="2046" y="1100"/>
                  </a:lnTo>
                  <a:lnTo>
                    <a:pt x="2057" y="1122"/>
                  </a:lnTo>
                  <a:lnTo>
                    <a:pt x="2071" y="1149"/>
                  </a:lnTo>
                  <a:lnTo>
                    <a:pt x="2085" y="1176"/>
                  </a:lnTo>
                  <a:lnTo>
                    <a:pt x="2096" y="1197"/>
                  </a:lnTo>
                  <a:lnTo>
                    <a:pt x="2110" y="1223"/>
                  </a:lnTo>
                  <a:lnTo>
                    <a:pt x="2124" y="1249"/>
                  </a:lnTo>
                  <a:lnTo>
                    <a:pt x="2134" y="1266"/>
                  </a:lnTo>
                  <a:lnTo>
                    <a:pt x="2148" y="1291"/>
                  </a:lnTo>
                  <a:lnTo>
                    <a:pt x="2162" y="1314"/>
                  </a:lnTo>
                  <a:lnTo>
                    <a:pt x="2173" y="1331"/>
                  </a:lnTo>
                  <a:lnTo>
                    <a:pt x="2187" y="1353"/>
                  </a:lnTo>
                  <a:lnTo>
                    <a:pt x="2201" y="1373"/>
                  </a:lnTo>
                  <a:lnTo>
                    <a:pt x="2212" y="1389"/>
                  </a:lnTo>
                  <a:lnTo>
                    <a:pt x="2226" y="1409"/>
                  </a:lnTo>
                  <a:lnTo>
                    <a:pt x="2240" y="1429"/>
                  </a:lnTo>
                  <a:lnTo>
                    <a:pt x="2251" y="1443"/>
                  </a:lnTo>
                  <a:lnTo>
                    <a:pt x="2265" y="1462"/>
                  </a:lnTo>
                  <a:lnTo>
                    <a:pt x="2279" y="1479"/>
                  </a:lnTo>
                  <a:lnTo>
                    <a:pt x="2290" y="1491"/>
                  </a:lnTo>
                  <a:lnTo>
                    <a:pt x="2304" y="1507"/>
                  </a:lnTo>
                  <a:lnTo>
                    <a:pt x="2318" y="1523"/>
                  </a:lnTo>
                  <a:lnTo>
                    <a:pt x="2328" y="1533"/>
                  </a:lnTo>
                  <a:lnTo>
                    <a:pt x="2342" y="1548"/>
                  </a:lnTo>
                  <a:lnTo>
                    <a:pt x="2356" y="1561"/>
                  </a:lnTo>
                  <a:lnTo>
                    <a:pt x="2367" y="1571"/>
                  </a:lnTo>
                  <a:lnTo>
                    <a:pt x="2381" y="1584"/>
                  </a:lnTo>
                  <a:lnTo>
                    <a:pt x="2395" y="1596"/>
                  </a:lnTo>
                  <a:lnTo>
                    <a:pt x="2406" y="1604"/>
                  </a:lnTo>
                  <a:lnTo>
                    <a:pt x="2420" y="1616"/>
                  </a:lnTo>
                  <a:lnTo>
                    <a:pt x="2434" y="1625"/>
                  </a:lnTo>
                  <a:lnTo>
                    <a:pt x="2445" y="1633"/>
                  </a:lnTo>
                  <a:lnTo>
                    <a:pt x="2459" y="1643"/>
                  </a:lnTo>
                  <a:lnTo>
                    <a:pt x="2473" y="1651"/>
                  </a:lnTo>
                  <a:lnTo>
                    <a:pt x="2484" y="1657"/>
                  </a:lnTo>
                  <a:lnTo>
                    <a:pt x="2498" y="1666"/>
                  </a:lnTo>
                  <a:lnTo>
                    <a:pt x="2512" y="1673"/>
                  </a:lnTo>
                  <a:lnTo>
                    <a:pt x="2522" y="1678"/>
                  </a:lnTo>
                  <a:lnTo>
                    <a:pt x="2536" y="1686"/>
                  </a:lnTo>
                  <a:lnTo>
                    <a:pt x="2550" y="1692"/>
                  </a:lnTo>
                  <a:lnTo>
                    <a:pt x="2561" y="1697"/>
                  </a:lnTo>
                  <a:lnTo>
                    <a:pt x="2575" y="1703"/>
                  </a:lnTo>
                  <a:lnTo>
                    <a:pt x="2589" y="1708"/>
                  </a:lnTo>
                  <a:lnTo>
                    <a:pt x="2600" y="1712"/>
                  </a:lnTo>
                  <a:lnTo>
                    <a:pt x="2614" y="1716"/>
                  </a:lnTo>
                  <a:lnTo>
                    <a:pt x="2628" y="1720"/>
                  </a:lnTo>
                  <a:lnTo>
                    <a:pt x="2639" y="1724"/>
                  </a:lnTo>
                  <a:lnTo>
                    <a:pt x="2653" y="1728"/>
                  </a:lnTo>
                  <a:lnTo>
                    <a:pt x="2667" y="1732"/>
                  </a:lnTo>
                  <a:lnTo>
                    <a:pt x="2677" y="1735"/>
                  </a:lnTo>
                  <a:lnTo>
                    <a:pt x="2691" y="1739"/>
                  </a:lnTo>
                  <a:lnTo>
                    <a:pt x="2705" y="1741"/>
                  </a:lnTo>
                  <a:lnTo>
                    <a:pt x="2716" y="1744"/>
                  </a:lnTo>
                  <a:lnTo>
                    <a:pt x="2730" y="1746"/>
                  </a:lnTo>
                  <a:lnTo>
                    <a:pt x="2744" y="1748"/>
                  </a:lnTo>
                  <a:lnTo>
                    <a:pt x="2755" y="1750"/>
                  </a:lnTo>
                  <a:lnTo>
                    <a:pt x="2769" y="1752"/>
                  </a:lnTo>
                  <a:lnTo>
                    <a:pt x="2783" y="1755"/>
                  </a:lnTo>
                  <a:lnTo>
                    <a:pt x="2794" y="1756"/>
                  </a:lnTo>
                  <a:lnTo>
                    <a:pt x="2794" y="1776"/>
                  </a:lnTo>
                  <a:lnTo>
                    <a:pt x="0" y="1776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29" name="Freeform 21"/>
            <p:cNvSpPr>
              <a:spLocks noChangeAspect="1"/>
            </p:cNvSpPr>
            <p:nvPr/>
          </p:nvSpPr>
          <p:spPr bwMode="auto">
            <a:xfrm>
              <a:off x="2306" y="688"/>
              <a:ext cx="310" cy="592"/>
            </a:xfrm>
            <a:custGeom>
              <a:avLst/>
              <a:gdLst>
                <a:gd name="T0" fmla="*/ 0 w 2794"/>
                <a:gd name="T1" fmla="*/ 0 h 1776"/>
                <a:gd name="T2" fmla="*/ 0 w 2794"/>
                <a:gd name="T3" fmla="*/ 0 h 1776"/>
                <a:gd name="T4" fmla="*/ 0 w 2794"/>
                <a:gd name="T5" fmla="*/ 0 h 1776"/>
                <a:gd name="T6" fmla="*/ 0 w 2794"/>
                <a:gd name="T7" fmla="*/ 0 h 1776"/>
                <a:gd name="T8" fmla="*/ 0 w 2794"/>
                <a:gd name="T9" fmla="*/ 0 h 1776"/>
                <a:gd name="T10" fmla="*/ 0 w 2794"/>
                <a:gd name="T11" fmla="*/ 0 h 1776"/>
                <a:gd name="T12" fmla="*/ 0 w 2794"/>
                <a:gd name="T13" fmla="*/ 0 h 1776"/>
                <a:gd name="T14" fmla="*/ 0 w 2794"/>
                <a:gd name="T15" fmla="*/ 0 h 1776"/>
                <a:gd name="T16" fmla="*/ 0 w 2794"/>
                <a:gd name="T17" fmla="*/ 0 h 1776"/>
                <a:gd name="T18" fmla="*/ 0 w 2794"/>
                <a:gd name="T19" fmla="*/ 0 h 1776"/>
                <a:gd name="T20" fmla="*/ 0 w 2794"/>
                <a:gd name="T21" fmla="*/ 0 h 1776"/>
                <a:gd name="T22" fmla="*/ 0 w 2794"/>
                <a:gd name="T23" fmla="*/ 0 h 1776"/>
                <a:gd name="T24" fmla="*/ 0 w 2794"/>
                <a:gd name="T25" fmla="*/ 0 h 1776"/>
                <a:gd name="T26" fmla="*/ 0 w 2794"/>
                <a:gd name="T27" fmla="*/ 0 h 1776"/>
                <a:gd name="T28" fmla="*/ 0 w 2794"/>
                <a:gd name="T29" fmla="*/ 0 h 1776"/>
                <a:gd name="T30" fmla="*/ 0 w 2794"/>
                <a:gd name="T31" fmla="*/ 0 h 1776"/>
                <a:gd name="T32" fmla="*/ 0 w 2794"/>
                <a:gd name="T33" fmla="*/ 0 h 1776"/>
                <a:gd name="T34" fmla="*/ 0 w 2794"/>
                <a:gd name="T35" fmla="*/ 0 h 1776"/>
                <a:gd name="T36" fmla="*/ 0 w 2794"/>
                <a:gd name="T37" fmla="*/ 0 h 1776"/>
                <a:gd name="T38" fmla="*/ 0 w 2794"/>
                <a:gd name="T39" fmla="*/ 0 h 1776"/>
                <a:gd name="T40" fmla="*/ 0 w 2794"/>
                <a:gd name="T41" fmla="*/ 0 h 1776"/>
                <a:gd name="T42" fmla="*/ 0 w 2794"/>
                <a:gd name="T43" fmla="*/ 0 h 1776"/>
                <a:gd name="T44" fmla="*/ 0 w 2794"/>
                <a:gd name="T45" fmla="*/ 0 h 1776"/>
                <a:gd name="T46" fmla="*/ 0 w 2794"/>
                <a:gd name="T47" fmla="*/ 0 h 1776"/>
                <a:gd name="T48" fmla="*/ 0 w 2794"/>
                <a:gd name="T49" fmla="*/ 0 h 1776"/>
                <a:gd name="T50" fmla="*/ 0 w 2794"/>
                <a:gd name="T51" fmla="*/ 0 h 1776"/>
                <a:gd name="T52" fmla="*/ 0 w 2794"/>
                <a:gd name="T53" fmla="*/ 0 h 1776"/>
                <a:gd name="T54" fmla="*/ 0 w 2794"/>
                <a:gd name="T55" fmla="*/ 0 h 1776"/>
                <a:gd name="T56" fmla="*/ 0 w 2794"/>
                <a:gd name="T57" fmla="*/ 0 h 1776"/>
                <a:gd name="T58" fmla="*/ 0 w 2794"/>
                <a:gd name="T59" fmla="*/ 0 h 1776"/>
                <a:gd name="T60" fmla="*/ 0 w 2794"/>
                <a:gd name="T61" fmla="*/ 0 h 1776"/>
                <a:gd name="T62" fmla="*/ 0 w 2794"/>
                <a:gd name="T63" fmla="*/ 0 h 1776"/>
                <a:gd name="T64" fmla="*/ 0 w 2794"/>
                <a:gd name="T65" fmla="*/ 0 h 1776"/>
                <a:gd name="T66" fmla="*/ 0 w 2794"/>
                <a:gd name="T67" fmla="*/ 0 h 1776"/>
                <a:gd name="T68" fmla="*/ 0 w 2794"/>
                <a:gd name="T69" fmla="*/ 0 h 1776"/>
                <a:gd name="T70" fmla="*/ 0 w 2794"/>
                <a:gd name="T71" fmla="*/ 0 h 1776"/>
                <a:gd name="T72" fmla="*/ 0 w 2794"/>
                <a:gd name="T73" fmla="*/ 0 h 1776"/>
                <a:gd name="T74" fmla="*/ 0 w 2794"/>
                <a:gd name="T75" fmla="*/ 0 h 1776"/>
                <a:gd name="T76" fmla="*/ 0 w 2794"/>
                <a:gd name="T77" fmla="*/ 0 h 1776"/>
                <a:gd name="T78" fmla="*/ 0 w 2794"/>
                <a:gd name="T79" fmla="*/ 0 h 1776"/>
                <a:gd name="T80" fmla="*/ 0 w 2794"/>
                <a:gd name="T81" fmla="*/ 0 h 1776"/>
                <a:gd name="T82" fmla="*/ 0 w 2794"/>
                <a:gd name="T83" fmla="*/ 0 h 1776"/>
                <a:gd name="T84" fmla="*/ 0 w 2794"/>
                <a:gd name="T85" fmla="*/ 0 h 1776"/>
                <a:gd name="T86" fmla="*/ 0 w 2794"/>
                <a:gd name="T87" fmla="*/ 0 h 1776"/>
                <a:gd name="T88" fmla="*/ 0 w 2794"/>
                <a:gd name="T89" fmla="*/ 0 h 1776"/>
                <a:gd name="T90" fmla="*/ 0 w 2794"/>
                <a:gd name="T91" fmla="*/ 0 h 1776"/>
                <a:gd name="T92" fmla="*/ 0 w 2794"/>
                <a:gd name="T93" fmla="*/ 0 h 1776"/>
                <a:gd name="T94" fmla="*/ 0 w 2794"/>
                <a:gd name="T95" fmla="*/ 0 h 1776"/>
                <a:gd name="T96" fmla="*/ 0 w 2794"/>
                <a:gd name="T97" fmla="*/ 0 h 1776"/>
                <a:gd name="T98" fmla="*/ 0 w 2794"/>
                <a:gd name="T99" fmla="*/ 0 h 1776"/>
                <a:gd name="T100" fmla="*/ 0 w 2794"/>
                <a:gd name="T101" fmla="*/ 0 h 1776"/>
                <a:gd name="T102" fmla="*/ 0 w 2794"/>
                <a:gd name="T103" fmla="*/ 0 h 1776"/>
                <a:gd name="T104" fmla="*/ 0 w 2794"/>
                <a:gd name="T105" fmla="*/ 0 h 1776"/>
                <a:gd name="T106" fmla="*/ 0 w 2794"/>
                <a:gd name="T107" fmla="*/ 0 h 177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794"/>
                <a:gd name="T163" fmla="*/ 0 h 1776"/>
                <a:gd name="T164" fmla="*/ 2794 w 2794"/>
                <a:gd name="T165" fmla="*/ 1776 h 177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794" h="1776">
                  <a:moveTo>
                    <a:pt x="0" y="1776"/>
                  </a:moveTo>
                  <a:lnTo>
                    <a:pt x="0" y="1756"/>
                  </a:lnTo>
                  <a:lnTo>
                    <a:pt x="14" y="1753"/>
                  </a:lnTo>
                  <a:lnTo>
                    <a:pt x="28" y="1751"/>
                  </a:lnTo>
                  <a:lnTo>
                    <a:pt x="39" y="1750"/>
                  </a:lnTo>
                  <a:lnTo>
                    <a:pt x="53" y="1747"/>
                  </a:lnTo>
                  <a:lnTo>
                    <a:pt x="67" y="1745"/>
                  </a:lnTo>
                  <a:lnTo>
                    <a:pt x="78" y="1744"/>
                  </a:lnTo>
                  <a:lnTo>
                    <a:pt x="92" y="1741"/>
                  </a:lnTo>
                  <a:lnTo>
                    <a:pt x="106" y="1737"/>
                  </a:lnTo>
                  <a:lnTo>
                    <a:pt x="117" y="1735"/>
                  </a:lnTo>
                  <a:lnTo>
                    <a:pt x="131" y="1731"/>
                  </a:lnTo>
                  <a:lnTo>
                    <a:pt x="145" y="1726"/>
                  </a:lnTo>
                  <a:lnTo>
                    <a:pt x="155" y="1724"/>
                  </a:lnTo>
                  <a:lnTo>
                    <a:pt x="169" y="1719"/>
                  </a:lnTo>
                  <a:lnTo>
                    <a:pt x="183" y="1715"/>
                  </a:lnTo>
                  <a:lnTo>
                    <a:pt x="194" y="1712"/>
                  </a:lnTo>
                  <a:lnTo>
                    <a:pt x="208" y="1707"/>
                  </a:lnTo>
                  <a:lnTo>
                    <a:pt x="222" y="1702"/>
                  </a:lnTo>
                  <a:lnTo>
                    <a:pt x="233" y="1697"/>
                  </a:lnTo>
                  <a:lnTo>
                    <a:pt x="247" y="1691"/>
                  </a:lnTo>
                  <a:lnTo>
                    <a:pt x="261" y="1683"/>
                  </a:lnTo>
                  <a:lnTo>
                    <a:pt x="272" y="1678"/>
                  </a:lnTo>
                  <a:lnTo>
                    <a:pt x="286" y="1671"/>
                  </a:lnTo>
                  <a:lnTo>
                    <a:pt x="300" y="1664"/>
                  </a:lnTo>
                  <a:lnTo>
                    <a:pt x="311" y="1657"/>
                  </a:lnTo>
                  <a:lnTo>
                    <a:pt x="325" y="1649"/>
                  </a:lnTo>
                  <a:lnTo>
                    <a:pt x="339" y="1639"/>
                  </a:lnTo>
                  <a:lnTo>
                    <a:pt x="349" y="1633"/>
                  </a:lnTo>
                  <a:lnTo>
                    <a:pt x="363" y="1623"/>
                  </a:lnTo>
                  <a:lnTo>
                    <a:pt x="377" y="1613"/>
                  </a:lnTo>
                  <a:lnTo>
                    <a:pt x="388" y="1604"/>
                  </a:lnTo>
                  <a:lnTo>
                    <a:pt x="402" y="1593"/>
                  </a:lnTo>
                  <a:lnTo>
                    <a:pt x="416" y="1581"/>
                  </a:lnTo>
                  <a:lnTo>
                    <a:pt x="427" y="1571"/>
                  </a:lnTo>
                  <a:lnTo>
                    <a:pt x="441" y="1558"/>
                  </a:lnTo>
                  <a:lnTo>
                    <a:pt x="455" y="1544"/>
                  </a:lnTo>
                  <a:lnTo>
                    <a:pt x="466" y="1533"/>
                  </a:lnTo>
                  <a:lnTo>
                    <a:pt x="480" y="1518"/>
                  </a:lnTo>
                  <a:lnTo>
                    <a:pt x="494" y="1502"/>
                  </a:lnTo>
                  <a:lnTo>
                    <a:pt x="504" y="1491"/>
                  </a:lnTo>
                  <a:lnTo>
                    <a:pt x="518" y="1474"/>
                  </a:lnTo>
                  <a:lnTo>
                    <a:pt x="532" y="1457"/>
                  </a:lnTo>
                  <a:lnTo>
                    <a:pt x="543" y="1443"/>
                  </a:lnTo>
                  <a:lnTo>
                    <a:pt x="557" y="1425"/>
                  </a:lnTo>
                  <a:lnTo>
                    <a:pt x="571" y="1405"/>
                  </a:lnTo>
                  <a:lnTo>
                    <a:pt x="582" y="1389"/>
                  </a:lnTo>
                  <a:lnTo>
                    <a:pt x="596" y="1368"/>
                  </a:lnTo>
                  <a:lnTo>
                    <a:pt x="610" y="1349"/>
                  </a:lnTo>
                  <a:lnTo>
                    <a:pt x="621" y="1331"/>
                  </a:lnTo>
                  <a:lnTo>
                    <a:pt x="635" y="1309"/>
                  </a:lnTo>
                  <a:lnTo>
                    <a:pt x="649" y="1285"/>
                  </a:lnTo>
                  <a:lnTo>
                    <a:pt x="660" y="1266"/>
                  </a:lnTo>
                  <a:lnTo>
                    <a:pt x="674" y="1242"/>
                  </a:lnTo>
                  <a:lnTo>
                    <a:pt x="688" y="1216"/>
                  </a:lnTo>
                  <a:lnTo>
                    <a:pt x="698" y="1197"/>
                  </a:lnTo>
                  <a:lnTo>
                    <a:pt x="712" y="1170"/>
                  </a:lnTo>
                  <a:lnTo>
                    <a:pt x="726" y="1143"/>
                  </a:lnTo>
                  <a:lnTo>
                    <a:pt x="737" y="1122"/>
                  </a:lnTo>
                  <a:lnTo>
                    <a:pt x="751" y="1094"/>
                  </a:lnTo>
                  <a:lnTo>
                    <a:pt x="765" y="1066"/>
                  </a:lnTo>
                  <a:lnTo>
                    <a:pt x="776" y="1043"/>
                  </a:lnTo>
                  <a:lnTo>
                    <a:pt x="790" y="1014"/>
                  </a:lnTo>
                  <a:lnTo>
                    <a:pt x="804" y="984"/>
                  </a:lnTo>
                  <a:lnTo>
                    <a:pt x="815" y="961"/>
                  </a:lnTo>
                  <a:lnTo>
                    <a:pt x="829" y="930"/>
                  </a:lnTo>
                  <a:lnTo>
                    <a:pt x="844" y="899"/>
                  </a:lnTo>
                  <a:lnTo>
                    <a:pt x="854" y="875"/>
                  </a:lnTo>
                  <a:lnTo>
                    <a:pt x="868" y="842"/>
                  </a:lnTo>
                  <a:lnTo>
                    <a:pt x="883" y="808"/>
                  </a:lnTo>
                  <a:lnTo>
                    <a:pt x="892" y="786"/>
                  </a:lnTo>
                  <a:lnTo>
                    <a:pt x="906" y="754"/>
                  </a:lnTo>
                  <a:lnTo>
                    <a:pt x="921" y="722"/>
                  </a:lnTo>
                  <a:lnTo>
                    <a:pt x="931" y="698"/>
                  </a:lnTo>
                  <a:lnTo>
                    <a:pt x="945" y="666"/>
                  </a:lnTo>
                  <a:lnTo>
                    <a:pt x="960" y="632"/>
                  </a:lnTo>
                  <a:lnTo>
                    <a:pt x="970" y="608"/>
                  </a:lnTo>
                  <a:lnTo>
                    <a:pt x="984" y="576"/>
                  </a:lnTo>
                  <a:lnTo>
                    <a:pt x="999" y="544"/>
                  </a:lnTo>
                  <a:lnTo>
                    <a:pt x="1009" y="519"/>
                  </a:lnTo>
                  <a:lnTo>
                    <a:pt x="1023" y="487"/>
                  </a:lnTo>
                  <a:lnTo>
                    <a:pt x="1038" y="455"/>
                  </a:lnTo>
                  <a:lnTo>
                    <a:pt x="1047" y="434"/>
                  </a:lnTo>
                  <a:lnTo>
                    <a:pt x="1061" y="405"/>
                  </a:lnTo>
                  <a:lnTo>
                    <a:pt x="1076" y="375"/>
                  </a:lnTo>
                  <a:lnTo>
                    <a:pt x="1086" y="353"/>
                  </a:lnTo>
                  <a:lnTo>
                    <a:pt x="1100" y="325"/>
                  </a:lnTo>
                  <a:lnTo>
                    <a:pt x="1115" y="298"/>
                  </a:lnTo>
                  <a:lnTo>
                    <a:pt x="1125" y="277"/>
                  </a:lnTo>
                  <a:lnTo>
                    <a:pt x="1140" y="251"/>
                  </a:lnTo>
                  <a:lnTo>
                    <a:pt x="1154" y="226"/>
                  </a:lnTo>
                  <a:lnTo>
                    <a:pt x="1164" y="208"/>
                  </a:lnTo>
                  <a:lnTo>
                    <a:pt x="1179" y="186"/>
                  </a:lnTo>
                  <a:lnTo>
                    <a:pt x="1193" y="164"/>
                  </a:lnTo>
                  <a:lnTo>
                    <a:pt x="1203" y="148"/>
                  </a:lnTo>
                  <a:lnTo>
                    <a:pt x="1218" y="128"/>
                  </a:lnTo>
                  <a:lnTo>
                    <a:pt x="1232" y="108"/>
                  </a:lnTo>
                  <a:lnTo>
                    <a:pt x="1241" y="96"/>
                  </a:lnTo>
                  <a:lnTo>
                    <a:pt x="1256" y="80"/>
                  </a:lnTo>
                  <a:lnTo>
                    <a:pt x="1270" y="65"/>
                  </a:lnTo>
                  <a:lnTo>
                    <a:pt x="1280" y="55"/>
                  </a:lnTo>
                  <a:lnTo>
                    <a:pt x="1295" y="43"/>
                  </a:lnTo>
                  <a:lnTo>
                    <a:pt x="1309" y="32"/>
                  </a:lnTo>
                  <a:lnTo>
                    <a:pt x="1319" y="25"/>
                  </a:lnTo>
                  <a:lnTo>
                    <a:pt x="1334" y="16"/>
                  </a:lnTo>
                  <a:lnTo>
                    <a:pt x="1348" y="10"/>
                  </a:lnTo>
                  <a:lnTo>
                    <a:pt x="1359" y="6"/>
                  </a:lnTo>
                  <a:lnTo>
                    <a:pt x="1373" y="2"/>
                  </a:lnTo>
                  <a:lnTo>
                    <a:pt x="1387" y="0"/>
                  </a:lnTo>
                  <a:lnTo>
                    <a:pt x="1398" y="0"/>
                  </a:lnTo>
                  <a:lnTo>
                    <a:pt x="1412" y="1"/>
                  </a:lnTo>
                  <a:lnTo>
                    <a:pt x="1426" y="4"/>
                  </a:lnTo>
                  <a:lnTo>
                    <a:pt x="1435" y="6"/>
                  </a:lnTo>
                  <a:lnTo>
                    <a:pt x="1450" y="11"/>
                  </a:lnTo>
                  <a:lnTo>
                    <a:pt x="1464" y="18"/>
                  </a:lnTo>
                  <a:lnTo>
                    <a:pt x="1475" y="25"/>
                  </a:lnTo>
                  <a:lnTo>
                    <a:pt x="1489" y="34"/>
                  </a:lnTo>
                  <a:lnTo>
                    <a:pt x="1503" y="46"/>
                  </a:lnTo>
                  <a:lnTo>
                    <a:pt x="1514" y="55"/>
                  </a:lnTo>
                  <a:lnTo>
                    <a:pt x="1528" y="69"/>
                  </a:lnTo>
                  <a:lnTo>
                    <a:pt x="1542" y="84"/>
                  </a:lnTo>
                  <a:lnTo>
                    <a:pt x="1553" y="96"/>
                  </a:lnTo>
                  <a:lnTo>
                    <a:pt x="1567" y="114"/>
                  </a:lnTo>
                  <a:lnTo>
                    <a:pt x="1581" y="134"/>
                  </a:lnTo>
                  <a:lnTo>
                    <a:pt x="1591" y="148"/>
                  </a:lnTo>
                  <a:lnTo>
                    <a:pt x="1605" y="169"/>
                  </a:lnTo>
                  <a:lnTo>
                    <a:pt x="1619" y="191"/>
                  </a:lnTo>
                  <a:lnTo>
                    <a:pt x="1630" y="208"/>
                  </a:lnTo>
                  <a:lnTo>
                    <a:pt x="1644" y="231"/>
                  </a:lnTo>
                  <a:lnTo>
                    <a:pt x="1658" y="257"/>
                  </a:lnTo>
                  <a:lnTo>
                    <a:pt x="1669" y="277"/>
                  </a:lnTo>
                  <a:lnTo>
                    <a:pt x="1683" y="304"/>
                  </a:lnTo>
                  <a:lnTo>
                    <a:pt x="1697" y="331"/>
                  </a:lnTo>
                  <a:lnTo>
                    <a:pt x="1708" y="353"/>
                  </a:lnTo>
                  <a:lnTo>
                    <a:pt x="1722" y="381"/>
                  </a:lnTo>
                  <a:lnTo>
                    <a:pt x="1736" y="411"/>
                  </a:lnTo>
                  <a:lnTo>
                    <a:pt x="1747" y="434"/>
                  </a:lnTo>
                  <a:lnTo>
                    <a:pt x="1761" y="465"/>
                  </a:lnTo>
                  <a:lnTo>
                    <a:pt x="1775" y="497"/>
                  </a:lnTo>
                  <a:lnTo>
                    <a:pt x="1785" y="519"/>
                  </a:lnTo>
                  <a:lnTo>
                    <a:pt x="1799" y="551"/>
                  </a:lnTo>
                  <a:lnTo>
                    <a:pt x="1813" y="583"/>
                  </a:lnTo>
                  <a:lnTo>
                    <a:pt x="1824" y="608"/>
                  </a:lnTo>
                  <a:lnTo>
                    <a:pt x="1838" y="640"/>
                  </a:lnTo>
                  <a:lnTo>
                    <a:pt x="1852" y="673"/>
                  </a:lnTo>
                  <a:lnTo>
                    <a:pt x="1863" y="698"/>
                  </a:lnTo>
                  <a:lnTo>
                    <a:pt x="1877" y="730"/>
                  </a:lnTo>
                  <a:lnTo>
                    <a:pt x="1891" y="762"/>
                  </a:lnTo>
                  <a:lnTo>
                    <a:pt x="1902" y="786"/>
                  </a:lnTo>
                  <a:lnTo>
                    <a:pt x="1916" y="818"/>
                  </a:lnTo>
                  <a:lnTo>
                    <a:pt x="1930" y="850"/>
                  </a:lnTo>
                  <a:lnTo>
                    <a:pt x="1941" y="875"/>
                  </a:lnTo>
                  <a:lnTo>
                    <a:pt x="1955" y="907"/>
                  </a:lnTo>
                  <a:lnTo>
                    <a:pt x="1969" y="939"/>
                  </a:lnTo>
                  <a:lnTo>
                    <a:pt x="1979" y="961"/>
                  </a:lnTo>
                  <a:lnTo>
                    <a:pt x="1993" y="992"/>
                  </a:lnTo>
                  <a:lnTo>
                    <a:pt x="2007" y="1021"/>
                  </a:lnTo>
                  <a:lnTo>
                    <a:pt x="2018" y="1043"/>
                  </a:lnTo>
                  <a:lnTo>
                    <a:pt x="2032" y="1072"/>
                  </a:lnTo>
                  <a:lnTo>
                    <a:pt x="2046" y="1100"/>
                  </a:lnTo>
                  <a:lnTo>
                    <a:pt x="2057" y="1122"/>
                  </a:lnTo>
                  <a:lnTo>
                    <a:pt x="2071" y="1149"/>
                  </a:lnTo>
                  <a:lnTo>
                    <a:pt x="2085" y="1176"/>
                  </a:lnTo>
                  <a:lnTo>
                    <a:pt x="2096" y="1197"/>
                  </a:lnTo>
                  <a:lnTo>
                    <a:pt x="2110" y="1223"/>
                  </a:lnTo>
                  <a:lnTo>
                    <a:pt x="2124" y="1249"/>
                  </a:lnTo>
                  <a:lnTo>
                    <a:pt x="2134" y="1266"/>
                  </a:lnTo>
                  <a:lnTo>
                    <a:pt x="2148" y="1291"/>
                  </a:lnTo>
                  <a:lnTo>
                    <a:pt x="2162" y="1314"/>
                  </a:lnTo>
                  <a:lnTo>
                    <a:pt x="2173" y="1331"/>
                  </a:lnTo>
                  <a:lnTo>
                    <a:pt x="2187" y="1353"/>
                  </a:lnTo>
                  <a:lnTo>
                    <a:pt x="2201" y="1373"/>
                  </a:lnTo>
                  <a:lnTo>
                    <a:pt x="2212" y="1389"/>
                  </a:lnTo>
                  <a:lnTo>
                    <a:pt x="2226" y="1409"/>
                  </a:lnTo>
                  <a:lnTo>
                    <a:pt x="2240" y="1429"/>
                  </a:lnTo>
                  <a:lnTo>
                    <a:pt x="2251" y="1443"/>
                  </a:lnTo>
                  <a:lnTo>
                    <a:pt x="2265" y="1462"/>
                  </a:lnTo>
                  <a:lnTo>
                    <a:pt x="2279" y="1479"/>
                  </a:lnTo>
                  <a:lnTo>
                    <a:pt x="2290" y="1491"/>
                  </a:lnTo>
                  <a:lnTo>
                    <a:pt x="2304" y="1507"/>
                  </a:lnTo>
                  <a:lnTo>
                    <a:pt x="2318" y="1523"/>
                  </a:lnTo>
                  <a:lnTo>
                    <a:pt x="2328" y="1533"/>
                  </a:lnTo>
                  <a:lnTo>
                    <a:pt x="2342" y="1548"/>
                  </a:lnTo>
                  <a:lnTo>
                    <a:pt x="2356" y="1561"/>
                  </a:lnTo>
                  <a:lnTo>
                    <a:pt x="2367" y="1571"/>
                  </a:lnTo>
                  <a:lnTo>
                    <a:pt x="2381" y="1584"/>
                  </a:lnTo>
                  <a:lnTo>
                    <a:pt x="2395" y="1596"/>
                  </a:lnTo>
                  <a:lnTo>
                    <a:pt x="2406" y="1604"/>
                  </a:lnTo>
                  <a:lnTo>
                    <a:pt x="2420" y="1616"/>
                  </a:lnTo>
                  <a:lnTo>
                    <a:pt x="2434" y="1625"/>
                  </a:lnTo>
                  <a:lnTo>
                    <a:pt x="2445" y="1633"/>
                  </a:lnTo>
                  <a:lnTo>
                    <a:pt x="2459" y="1643"/>
                  </a:lnTo>
                  <a:lnTo>
                    <a:pt x="2473" y="1651"/>
                  </a:lnTo>
                  <a:lnTo>
                    <a:pt x="2484" y="1657"/>
                  </a:lnTo>
                  <a:lnTo>
                    <a:pt x="2498" y="1666"/>
                  </a:lnTo>
                  <a:lnTo>
                    <a:pt x="2512" y="1673"/>
                  </a:lnTo>
                  <a:lnTo>
                    <a:pt x="2522" y="1678"/>
                  </a:lnTo>
                  <a:lnTo>
                    <a:pt x="2536" y="1686"/>
                  </a:lnTo>
                  <a:lnTo>
                    <a:pt x="2550" y="1692"/>
                  </a:lnTo>
                  <a:lnTo>
                    <a:pt x="2561" y="1697"/>
                  </a:lnTo>
                  <a:lnTo>
                    <a:pt x="2575" y="1703"/>
                  </a:lnTo>
                  <a:lnTo>
                    <a:pt x="2589" y="1708"/>
                  </a:lnTo>
                  <a:lnTo>
                    <a:pt x="2600" y="1712"/>
                  </a:lnTo>
                  <a:lnTo>
                    <a:pt x="2614" y="1716"/>
                  </a:lnTo>
                  <a:lnTo>
                    <a:pt x="2628" y="1720"/>
                  </a:lnTo>
                  <a:lnTo>
                    <a:pt x="2639" y="1724"/>
                  </a:lnTo>
                  <a:lnTo>
                    <a:pt x="2653" y="1728"/>
                  </a:lnTo>
                  <a:lnTo>
                    <a:pt x="2667" y="1732"/>
                  </a:lnTo>
                  <a:lnTo>
                    <a:pt x="2677" y="1735"/>
                  </a:lnTo>
                  <a:lnTo>
                    <a:pt x="2691" y="1739"/>
                  </a:lnTo>
                  <a:lnTo>
                    <a:pt x="2705" y="1741"/>
                  </a:lnTo>
                  <a:lnTo>
                    <a:pt x="2716" y="1744"/>
                  </a:lnTo>
                  <a:lnTo>
                    <a:pt x="2730" y="1746"/>
                  </a:lnTo>
                  <a:lnTo>
                    <a:pt x="2744" y="1748"/>
                  </a:lnTo>
                  <a:lnTo>
                    <a:pt x="2755" y="1750"/>
                  </a:lnTo>
                  <a:lnTo>
                    <a:pt x="2769" y="1752"/>
                  </a:lnTo>
                  <a:lnTo>
                    <a:pt x="2783" y="1755"/>
                  </a:lnTo>
                  <a:lnTo>
                    <a:pt x="2794" y="1756"/>
                  </a:lnTo>
                  <a:lnTo>
                    <a:pt x="2794" y="1776"/>
                  </a:lnTo>
                </a:path>
              </a:pathLst>
            </a:cu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5605" name="AutoShape 22"/>
          <p:cNvSpPr>
            <a:spLocks noChangeAspect="1" noChangeArrowheads="1"/>
          </p:cNvSpPr>
          <p:nvPr/>
        </p:nvSpPr>
        <p:spPr bwMode="auto">
          <a:xfrm rot="18414938">
            <a:off x="3349625" y="1822450"/>
            <a:ext cx="323850" cy="14097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41"/>
          <p:cNvGrpSpPr>
            <a:grpSpLocks/>
          </p:cNvGrpSpPr>
          <p:nvPr/>
        </p:nvGrpSpPr>
        <p:grpSpPr bwMode="auto">
          <a:xfrm>
            <a:off x="588963" y="533400"/>
            <a:ext cx="3648075" cy="4019550"/>
            <a:chOff x="588963" y="533400"/>
            <a:chExt cx="3648075" cy="4019550"/>
          </a:xfrm>
        </p:grpSpPr>
        <p:sp>
          <p:nvSpPr>
            <p:cNvPr id="25624" name="AutoShape 940"/>
            <p:cNvSpPr>
              <a:spLocks noChangeAspect="1" noChangeArrowheads="1"/>
            </p:cNvSpPr>
            <p:nvPr/>
          </p:nvSpPr>
          <p:spPr bwMode="auto">
            <a:xfrm flipH="1">
              <a:off x="2133600" y="990600"/>
              <a:ext cx="1025525" cy="215900"/>
            </a:xfrm>
            <a:prstGeom prst="curvedDownArrow">
              <a:avLst>
                <a:gd name="adj1" fmla="val 95000"/>
                <a:gd name="adj2" fmla="val 190000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25" name="AutoShape 941"/>
            <p:cNvSpPr>
              <a:spLocks noChangeAspect="1" noChangeArrowheads="1"/>
            </p:cNvSpPr>
            <p:nvPr/>
          </p:nvSpPr>
          <p:spPr bwMode="auto">
            <a:xfrm rot="226473">
              <a:off x="1209675" y="3246843"/>
              <a:ext cx="1296988" cy="215900"/>
            </a:xfrm>
            <a:prstGeom prst="leftRightArrow">
              <a:avLst>
                <a:gd name="adj1" fmla="val 50000"/>
                <a:gd name="adj2" fmla="val 12014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" name="Group 42"/>
            <p:cNvGrpSpPr>
              <a:grpSpLocks/>
            </p:cNvGrpSpPr>
            <p:nvPr/>
          </p:nvGrpSpPr>
          <p:grpSpPr bwMode="auto">
            <a:xfrm>
              <a:off x="588963" y="533400"/>
              <a:ext cx="3648075" cy="4019550"/>
              <a:chOff x="588963" y="533400"/>
              <a:chExt cx="3648076" cy="4019550"/>
            </a:xfrm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grpSpPr>
          <p:grpSp>
            <p:nvGrpSpPr>
              <p:cNvPr id="5" name="Group 44"/>
              <p:cNvGrpSpPr>
                <a:grpSpLocks/>
              </p:cNvGrpSpPr>
              <p:nvPr/>
            </p:nvGrpSpPr>
            <p:grpSpPr bwMode="auto">
              <a:xfrm>
                <a:off x="1600200" y="3062287"/>
                <a:ext cx="2636839" cy="1490663"/>
                <a:chOff x="1008" y="1684"/>
                <a:chExt cx="1661" cy="939"/>
              </a:xfrm>
            </p:grpSpPr>
            <p:sp>
              <p:nvSpPr>
                <p:cNvPr id="52249" name="Line 10"/>
                <p:cNvSpPr>
                  <a:spLocks noChangeShapeType="1"/>
                </p:cNvSpPr>
                <p:nvPr/>
              </p:nvSpPr>
              <p:spPr bwMode="auto">
                <a:xfrm>
                  <a:off x="1833" y="1684"/>
                  <a:ext cx="0" cy="384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b="1"/>
                </a:p>
              </p:txBody>
            </p:sp>
            <p:sp>
              <p:nvSpPr>
                <p:cNvPr id="52250" name="Line 11"/>
                <p:cNvSpPr>
                  <a:spLocks noChangeShapeType="1"/>
                </p:cNvSpPr>
                <p:nvPr/>
              </p:nvSpPr>
              <p:spPr bwMode="auto">
                <a:xfrm>
                  <a:off x="1874" y="1684"/>
                  <a:ext cx="0" cy="384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b="1"/>
                </a:p>
              </p:txBody>
            </p:sp>
            <p:sp>
              <p:nvSpPr>
                <p:cNvPr id="52251" name="Line 12"/>
                <p:cNvSpPr>
                  <a:spLocks noChangeShapeType="1"/>
                </p:cNvSpPr>
                <p:nvPr/>
              </p:nvSpPr>
              <p:spPr bwMode="auto">
                <a:xfrm flipH="1">
                  <a:off x="1689" y="2062"/>
                  <a:ext cx="144" cy="144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b="1"/>
                </a:p>
              </p:txBody>
            </p:sp>
            <p:sp>
              <p:nvSpPr>
                <p:cNvPr id="52252" name="Line 13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1869" y="2055"/>
                  <a:ext cx="144" cy="144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b="1"/>
                </a:p>
              </p:txBody>
            </p:sp>
            <p:sp>
              <p:nvSpPr>
                <p:cNvPr id="18" name="AutoShape 14"/>
                <p:cNvSpPr>
                  <a:spLocks noChangeArrowheads="1"/>
                </p:cNvSpPr>
                <p:nvPr/>
              </p:nvSpPr>
              <p:spPr bwMode="auto">
                <a:xfrm>
                  <a:off x="1680" y="2251"/>
                  <a:ext cx="336" cy="73"/>
                </a:xfrm>
                <a:prstGeom prst="leftRightArrow">
                  <a:avLst>
                    <a:gd name="adj1" fmla="val 50000"/>
                    <a:gd name="adj2" fmla="val 35000"/>
                  </a:avLst>
                </a:prstGeom>
                <a:solidFill>
                  <a:srgbClr val="008000"/>
                </a:solidFill>
                <a:ln w="9525">
                  <a:noFill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b="1"/>
                </a:p>
              </p:txBody>
            </p:sp>
            <p:sp>
              <p:nvSpPr>
                <p:cNvPr id="52254" name="Rectangle 15"/>
                <p:cNvSpPr>
                  <a:spLocks noChangeArrowheads="1"/>
                </p:cNvSpPr>
                <p:nvPr/>
              </p:nvSpPr>
              <p:spPr bwMode="auto">
                <a:xfrm>
                  <a:off x="1008" y="2371"/>
                  <a:ext cx="1661" cy="2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defRPr/>
                  </a:pPr>
                  <a:r>
                    <a:rPr lang="fr-FR" altLang="ja-JP" sz="2000" b="1" dirty="0" smtClean="0">
                      <a:latin typeface="Century Gothic" charset="0"/>
                      <a:ea typeface="Century Gothic" charset="0"/>
                      <a:cs typeface="Century Gothic" charset="0"/>
                    </a:rPr>
                    <a:t>Surface </a:t>
                  </a:r>
                  <a:r>
                    <a:rPr lang="fr-FR" altLang="ja-JP" sz="2000" b="1" dirty="0" err="1" smtClean="0">
                      <a:latin typeface="Century Gothic" charset="0"/>
                      <a:ea typeface="Century Gothic" charset="0"/>
                      <a:cs typeface="Century Gothic" charset="0"/>
                    </a:rPr>
                    <a:t>jitter</a:t>
                  </a:r>
                  <a:r>
                    <a:rPr lang="fr-FR" altLang="ja-JP" sz="2000" b="1" dirty="0" smtClean="0">
                      <a:latin typeface="Century Gothic" charset="0"/>
                      <a:ea typeface="Century Gothic" charset="0"/>
                      <a:cs typeface="Century Gothic" charset="0"/>
                    </a:rPr>
                    <a:t> &lt; 1 </a:t>
                  </a:r>
                  <a:r>
                    <a:rPr lang="fr-FR" altLang="ja-JP" sz="2000" b="1" dirty="0" err="1" smtClean="0">
                      <a:latin typeface="Century Gothic" charset="0"/>
                      <a:ea typeface="Century Gothic" charset="0"/>
                      <a:cs typeface="Century Gothic" charset="0"/>
                      <a:sym typeface="Symbol" charset="2"/>
                    </a:rPr>
                    <a:t></a:t>
                  </a:r>
                  <a:r>
                    <a:rPr lang="fr-FR" altLang="ja-JP" sz="2000" b="1" dirty="0" err="1" smtClean="0">
                      <a:latin typeface="Century Gothic" charset="0"/>
                      <a:ea typeface="Century Gothic" charset="0"/>
                      <a:cs typeface="Century Gothic" charset="0"/>
                    </a:rPr>
                    <a:t>m</a:t>
                  </a:r>
                  <a:endParaRPr lang="fr-FR" altLang="ja-JP" sz="2000" b="1" dirty="0">
                    <a:latin typeface="Century Gothic" charset="0"/>
                    <a:ea typeface="Century Gothic" charset="0"/>
                    <a:cs typeface="Century Gothic" charset="0"/>
                  </a:endParaRPr>
                </a:p>
              </p:txBody>
            </p:sp>
          </p:grpSp>
          <p:grpSp>
            <p:nvGrpSpPr>
              <p:cNvPr id="6" name="Group 43"/>
              <p:cNvGrpSpPr>
                <a:grpSpLocks/>
              </p:cNvGrpSpPr>
              <p:nvPr/>
            </p:nvGrpSpPr>
            <p:grpSpPr bwMode="auto">
              <a:xfrm>
                <a:off x="588963" y="533400"/>
                <a:ext cx="2159000" cy="3295650"/>
                <a:chOff x="371" y="240"/>
                <a:chExt cx="1360" cy="2076"/>
              </a:xfrm>
            </p:grpSpPr>
            <p:sp>
              <p:nvSpPr>
                <p:cNvPr id="52247" name="Rectangle 37"/>
                <p:cNvSpPr>
                  <a:spLocks noChangeArrowheads="1"/>
                </p:cNvSpPr>
                <p:nvPr/>
              </p:nvSpPr>
              <p:spPr bwMode="auto">
                <a:xfrm>
                  <a:off x="371" y="2064"/>
                  <a:ext cx="925" cy="2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algn="ctr">
                    <a:defRPr/>
                  </a:pPr>
                  <a:r>
                    <a:rPr lang="fr-FR" altLang="ja-JP" sz="2000" dirty="0">
                      <a:latin typeface="Century Gothic" charset="0"/>
                      <a:ea typeface="Century Gothic" charset="0"/>
                      <a:cs typeface="Century Gothic" charset="0"/>
                    </a:rPr>
                    <a:t>translation</a:t>
                  </a:r>
                  <a:endParaRPr lang="fr-FR" sz="2000" dirty="0">
                    <a:latin typeface="Century Gothic" charset="0"/>
                    <a:ea typeface="Century Gothic" charset="0"/>
                    <a:cs typeface="Century Gothic" charset="0"/>
                  </a:endParaRPr>
                </a:p>
              </p:txBody>
            </p:sp>
            <p:sp>
              <p:nvSpPr>
                <p:cNvPr id="52248" name="Rectangle 38"/>
                <p:cNvSpPr>
                  <a:spLocks noChangeArrowheads="1"/>
                </p:cNvSpPr>
                <p:nvPr/>
              </p:nvSpPr>
              <p:spPr bwMode="auto">
                <a:xfrm>
                  <a:off x="1004" y="240"/>
                  <a:ext cx="727" cy="2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algn="ctr">
                    <a:defRPr/>
                  </a:pPr>
                  <a:r>
                    <a:rPr lang="fr-FR" altLang="ja-JP" sz="2000" dirty="0">
                      <a:latin typeface="Century Gothic" charset="0"/>
                      <a:ea typeface="Century Gothic" charset="0"/>
                      <a:cs typeface="Century Gothic" charset="0"/>
                    </a:rPr>
                    <a:t>rotation</a:t>
                  </a:r>
                  <a:endParaRPr lang="fr-FR" sz="2000" dirty="0">
                    <a:latin typeface="Century Gothic" charset="0"/>
                    <a:ea typeface="Century Gothic" charset="0"/>
                    <a:cs typeface="Century Gothic" charset="0"/>
                  </a:endParaRPr>
                </a:p>
              </p:txBody>
            </p:sp>
          </p:grpSp>
        </p:grpSp>
      </p:grpSp>
      <p:sp>
        <p:nvSpPr>
          <p:cNvPr id="35" name="Rectangle 48"/>
          <p:cNvSpPr>
            <a:spLocks noChangeArrowheads="1"/>
          </p:cNvSpPr>
          <p:nvPr/>
        </p:nvSpPr>
        <p:spPr bwMode="auto">
          <a:xfrm>
            <a:off x="3590849" y="-91"/>
            <a:ext cx="2206778" cy="58914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5768" tIns="47884" rIns="95768" bIns="47884" anchor="ctr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/>
                <a:ea typeface="Century Gothic" charset="0"/>
                <a:cs typeface="Century Gothic"/>
              </a:rPr>
              <a:t>kHz </a:t>
            </a: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/>
                <a:ea typeface="Century Gothic" charset="0"/>
                <a:cs typeface="Century Gothic"/>
              </a:rPr>
              <a:t>target </a:t>
            </a:r>
            <a:endParaRPr 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entury Gothic"/>
              <a:ea typeface="Century Gothic" charset="0"/>
              <a:cs typeface="Century Gothic"/>
            </a:endParaRPr>
          </a:p>
        </p:txBody>
      </p:sp>
      <p:grpSp>
        <p:nvGrpSpPr>
          <p:cNvPr id="7" name="Group 38"/>
          <p:cNvGrpSpPr>
            <a:grpSpLocks/>
          </p:cNvGrpSpPr>
          <p:nvPr/>
        </p:nvGrpSpPr>
        <p:grpSpPr bwMode="auto">
          <a:xfrm>
            <a:off x="1676400" y="4648200"/>
            <a:ext cx="2468563" cy="838200"/>
            <a:chOff x="1676400" y="4648200"/>
            <a:chExt cx="2468563" cy="838200"/>
          </a:xfrm>
        </p:grpSpPr>
        <p:sp>
          <p:nvSpPr>
            <p:cNvPr id="34" name="Rectangle 15"/>
            <p:cNvSpPr>
              <a:spLocks noChangeArrowheads="1"/>
            </p:cNvSpPr>
            <p:nvPr/>
          </p:nvSpPr>
          <p:spPr bwMode="auto">
            <a:xfrm>
              <a:off x="1676400" y="5086350"/>
              <a:ext cx="2468563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fr-FR" altLang="ja-JP" sz="2000" b="1" dirty="0">
                  <a:latin typeface="Century Gothic" charset="0"/>
                  <a:ea typeface="Century Gothic" charset="0"/>
                  <a:cs typeface="Century Gothic" charset="0"/>
                </a:rPr>
                <a:t>Target </a:t>
              </a:r>
              <a:r>
                <a:rPr lang="fr-FR" altLang="ja-JP" sz="2000" b="1" dirty="0" err="1">
                  <a:latin typeface="Century Gothic" charset="0"/>
                  <a:ea typeface="Century Gothic" charset="0"/>
                  <a:cs typeface="Century Gothic" charset="0"/>
                </a:rPr>
                <a:t>stabilization</a:t>
              </a:r>
              <a:endParaRPr lang="fr-FR" altLang="ja-JP" sz="2000" b="1" dirty="0"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38" name="Right Arrow 37"/>
            <p:cNvSpPr/>
            <p:nvPr/>
          </p:nvSpPr>
          <p:spPr bwMode="auto">
            <a:xfrm rot="5400000">
              <a:off x="2757487" y="4481513"/>
              <a:ext cx="328613" cy="661988"/>
            </a:xfrm>
            <a:prstGeom prst="rightArrow">
              <a:avLst/>
            </a:prstGeom>
            <a:solidFill>
              <a:srgbClr val="008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8" name="Group 40"/>
          <p:cNvGrpSpPr>
            <a:grpSpLocks/>
          </p:cNvGrpSpPr>
          <p:nvPr/>
        </p:nvGrpSpPr>
        <p:grpSpPr bwMode="auto">
          <a:xfrm>
            <a:off x="1358900" y="609600"/>
            <a:ext cx="6961188" cy="5880100"/>
            <a:chOff x="1358900" y="609600"/>
            <a:chExt cx="6961188" cy="5880100"/>
          </a:xfrm>
        </p:grpSpPr>
        <p:grpSp>
          <p:nvGrpSpPr>
            <p:cNvPr id="9" name="Group 43"/>
            <p:cNvGrpSpPr>
              <a:grpSpLocks/>
            </p:cNvGrpSpPr>
            <p:nvPr/>
          </p:nvGrpSpPr>
          <p:grpSpPr bwMode="auto">
            <a:xfrm>
              <a:off x="1358900" y="1752600"/>
              <a:ext cx="6961188" cy="4737100"/>
              <a:chOff x="1358900" y="1752600"/>
              <a:chExt cx="6961188" cy="4737100"/>
            </a:xfrm>
          </p:grpSpPr>
          <p:grpSp>
            <p:nvGrpSpPr>
              <p:cNvPr id="10" name="Group 45"/>
              <p:cNvGrpSpPr>
                <a:grpSpLocks/>
              </p:cNvGrpSpPr>
              <p:nvPr/>
            </p:nvGrpSpPr>
            <p:grpSpPr bwMode="auto">
              <a:xfrm>
                <a:off x="4586288" y="1752600"/>
                <a:ext cx="3733800" cy="3810000"/>
                <a:chOff x="2889" y="1104"/>
                <a:chExt cx="2352" cy="2400"/>
              </a:xfrm>
            </p:grpSpPr>
            <p:pic>
              <p:nvPicPr>
                <p:cNvPr id="25615" name="Picture 5" descr="Assb-PCO-Target-BlackStar-2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2889" y="1960"/>
                  <a:ext cx="2352" cy="15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2" name="AutoShape 8"/>
                <p:cNvSpPr>
                  <a:spLocks noChangeArrowheads="1"/>
                </p:cNvSpPr>
                <p:nvPr/>
              </p:nvSpPr>
              <p:spPr bwMode="auto">
                <a:xfrm rot="5400000">
                  <a:off x="3616" y="736"/>
                  <a:ext cx="384" cy="1120"/>
                </a:xfrm>
                <a:custGeom>
                  <a:avLst/>
                  <a:gdLst>
                    <a:gd name="G0" fmla="+- 15126 0 0"/>
                    <a:gd name="G1" fmla="+- 2912 0 0"/>
                    <a:gd name="G2" fmla="+- 12158 0 2912"/>
                    <a:gd name="G3" fmla="+- G2 0 2912"/>
                    <a:gd name="G4" fmla="*/ G3 32768 32059"/>
                    <a:gd name="G5" fmla="*/ G4 1 2"/>
                    <a:gd name="G6" fmla="+- 21600 0 15126"/>
                    <a:gd name="G7" fmla="*/ G6 2912 6079"/>
                    <a:gd name="G8" fmla="+- G7 15126 0"/>
                    <a:gd name="T0" fmla="*/ 15126 w 21600"/>
                    <a:gd name="T1" fmla="*/ 0 h 21600"/>
                    <a:gd name="T2" fmla="*/ 15126 w 21600"/>
                    <a:gd name="T3" fmla="*/ 12158 h 21600"/>
                    <a:gd name="T4" fmla="*/ 3237 w 21600"/>
                    <a:gd name="T5" fmla="*/ 21600 h 21600"/>
                    <a:gd name="T6" fmla="*/ 21600 w 21600"/>
                    <a:gd name="T7" fmla="*/ 6079 h 21600"/>
                    <a:gd name="T8" fmla="*/ 17694720 60000 65536"/>
                    <a:gd name="T9" fmla="*/ 5898240 60000 65536"/>
                    <a:gd name="T10" fmla="*/ 5898240 60000 65536"/>
                    <a:gd name="T11" fmla="*/ 0 60000 65536"/>
                    <a:gd name="T12" fmla="*/ 12427 w 21600"/>
                    <a:gd name="T13" fmla="*/ G1 h 21600"/>
                    <a:gd name="T14" fmla="*/ G8 w 21600"/>
                    <a:gd name="T15" fmla="*/ G2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21600" y="6079"/>
                      </a:moveTo>
                      <a:lnTo>
                        <a:pt x="15126" y="0"/>
                      </a:lnTo>
                      <a:lnTo>
                        <a:pt x="15126" y="2912"/>
                      </a:lnTo>
                      <a:lnTo>
                        <a:pt x="12427" y="2912"/>
                      </a:lnTo>
                      <a:cubicBezTo>
                        <a:pt x="5564" y="2912"/>
                        <a:pt x="0" y="7052"/>
                        <a:pt x="0" y="12158"/>
                      </a:cubicBezTo>
                      <a:lnTo>
                        <a:pt x="0" y="21600"/>
                      </a:lnTo>
                      <a:lnTo>
                        <a:pt x="6474" y="21600"/>
                      </a:lnTo>
                      <a:lnTo>
                        <a:pt x="6474" y="12158"/>
                      </a:lnTo>
                      <a:cubicBezTo>
                        <a:pt x="6474" y="10550"/>
                        <a:pt x="9139" y="9246"/>
                        <a:pt x="12427" y="9246"/>
                      </a:cubicBezTo>
                      <a:lnTo>
                        <a:pt x="15126" y="9246"/>
                      </a:lnTo>
                      <a:lnTo>
                        <a:pt x="15126" y="12158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 w="9525">
                  <a:noFill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5617" name="Rectangle 9"/>
                <p:cNvSpPr>
                  <a:spLocks noChangeArrowheads="1"/>
                </p:cNvSpPr>
                <p:nvPr/>
              </p:nvSpPr>
              <p:spPr bwMode="auto">
                <a:xfrm>
                  <a:off x="3771" y="1536"/>
                  <a:ext cx="626" cy="3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r>
                    <a:rPr lang="fr-FR" altLang="ja-JP" sz="1400">
                      <a:latin typeface="Century Gothic" charset="0"/>
                      <a:ea typeface="Century Gothic" charset="0"/>
                      <a:cs typeface="Century Gothic" charset="0"/>
                    </a:rPr>
                    <a:t>vacuum</a:t>
                  </a:r>
                </a:p>
                <a:p>
                  <a:pPr algn="ctr"/>
                  <a:r>
                    <a:rPr lang="fr-FR" sz="1400">
                      <a:latin typeface="Century Gothic" charset="0"/>
                      <a:ea typeface="Century Gothic" charset="0"/>
                      <a:cs typeface="Century Gothic" charset="0"/>
                    </a:rPr>
                    <a:t>chamber</a:t>
                  </a:r>
                </a:p>
              </p:txBody>
            </p:sp>
            <p:sp>
              <p:nvSpPr>
                <p:cNvPr id="25618" name="AutoShape 26"/>
                <p:cNvSpPr>
                  <a:spLocks noChangeArrowheads="1"/>
                </p:cNvSpPr>
                <p:nvPr/>
              </p:nvSpPr>
              <p:spPr bwMode="auto">
                <a:xfrm>
                  <a:off x="4320" y="2544"/>
                  <a:ext cx="288" cy="19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3375 w 21600"/>
                    <a:gd name="T13" fmla="*/ 5400 h 21600"/>
                    <a:gd name="T14" fmla="*/ 18900 w 21600"/>
                    <a:gd name="T15" fmla="*/ 162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6200" y="0"/>
                      </a:moveTo>
                      <a:lnTo>
                        <a:pt x="16200" y="5400"/>
                      </a:lnTo>
                      <a:lnTo>
                        <a:pt x="3375" y="5400"/>
                      </a:lnTo>
                      <a:lnTo>
                        <a:pt x="3375" y="16200"/>
                      </a:lnTo>
                      <a:lnTo>
                        <a:pt x="16200" y="16200"/>
                      </a:lnTo>
                      <a:lnTo>
                        <a:pt x="16200" y="21600"/>
                      </a:lnTo>
                      <a:lnTo>
                        <a:pt x="21600" y="10800"/>
                      </a:lnTo>
                      <a:close/>
                    </a:path>
                    <a:path w="21600" h="21600">
                      <a:moveTo>
                        <a:pt x="1350" y="5400"/>
                      </a:moveTo>
                      <a:lnTo>
                        <a:pt x="1350" y="16200"/>
                      </a:lnTo>
                      <a:lnTo>
                        <a:pt x="2700" y="16200"/>
                      </a:lnTo>
                      <a:lnTo>
                        <a:pt x="2700" y="5400"/>
                      </a:lnTo>
                      <a:close/>
                    </a:path>
                    <a:path w="21600" h="21600">
                      <a:moveTo>
                        <a:pt x="0" y="5400"/>
                      </a:moveTo>
                      <a:lnTo>
                        <a:pt x="0" y="16200"/>
                      </a:lnTo>
                      <a:lnTo>
                        <a:pt x="675" y="16200"/>
                      </a:lnTo>
                      <a:lnTo>
                        <a:pt x="675" y="540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619" name="AutoShape 27"/>
                <p:cNvSpPr>
                  <a:spLocks noChangeArrowheads="1"/>
                </p:cNvSpPr>
                <p:nvPr/>
              </p:nvSpPr>
              <p:spPr bwMode="auto">
                <a:xfrm>
                  <a:off x="4032" y="2064"/>
                  <a:ext cx="288" cy="24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3150 w 21600"/>
                    <a:gd name="T19" fmla="*/ 3150 h 21600"/>
                    <a:gd name="T20" fmla="*/ 18450 w 21600"/>
                    <a:gd name="T21" fmla="*/ 1845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16200" y="10800"/>
                      </a:moveTo>
                      <a:cubicBezTo>
                        <a:pt x="16200" y="7817"/>
                        <a:pt x="13782" y="5400"/>
                        <a:pt x="10800" y="5400"/>
                      </a:cubicBezTo>
                      <a:cubicBezTo>
                        <a:pt x="7817" y="5400"/>
                        <a:pt x="5400" y="7817"/>
                        <a:pt x="5400" y="10800"/>
                      </a:cubicBezTo>
                      <a:lnTo>
                        <a:pt x="-1" y="10799"/>
                      </a:ln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4" y="-1"/>
                        <a:pt x="21599" y="4835"/>
                        <a:pt x="21600" y="10799"/>
                      </a:cubicBezTo>
                      <a:lnTo>
                        <a:pt x="21600" y="10800"/>
                      </a:lnTo>
                      <a:lnTo>
                        <a:pt x="24300" y="10800"/>
                      </a:lnTo>
                      <a:lnTo>
                        <a:pt x="18900" y="16200"/>
                      </a:lnTo>
                      <a:lnTo>
                        <a:pt x="13500" y="10800"/>
                      </a:lnTo>
                      <a:lnTo>
                        <a:pt x="16200" y="1080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620" name="Rectangle 28"/>
                <p:cNvSpPr>
                  <a:spLocks noChangeArrowheads="1"/>
                </p:cNvSpPr>
                <p:nvPr/>
              </p:nvSpPr>
              <p:spPr bwMode="auto">
                <a:xfrm>
                  <a:off x="4093" y="2688"/>
                  <a:ext cx="683" cy="1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fr-FR" altLang="ja-JP" sz="1400">
                      <a:solidFill>
                        <a:schemeClr val="bg1"/>
                      </a:solidFill>
                      <a:latin typeface="Century Gothic" charset="0"/>
                      <a:ea typeface="Century Gothic" charset="0"/>
                      <a:cs typeface="Century Gothic" charset="0"/>
                    </a:rPr>
                    <a:t>translation</a:t>
                  </a:r>
                  <a:endParaRPr lang="fr-FR" sz="1400">
                    <a:solidFill>
                      <a:schemeClr val="bg1"/>
                    </a:solidFill>
                    <a:latin typeface="Century Gothic" charset="0"/>
                    <a:ea typeface="Century Gothic" charset="0"/>
                    <a:cs typeface="Century Gothic" charset="0"/>
                  </a:endParaRPr>
                </a:p>
              </p:txBody>
            </p:sp>
            <p:sp>
              <p:nvSpPr>
                <p:cNvPr id="25621" name="Rectangle 29"/>
                <p:cNvSpPr>
                  <a:spLocks noChangeArrowheads="1"/>
                </p:cNvSpPr>
                <p:nvPr/>
              </p:nvSpPr>
              <p:spPr bwMode="auto">
                <a:xfrm>
                  <a:off x="3417" y="2016"/>
                  <a:ext cx="544" cy="1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fr-FR" altLang="ja-JP" sz="1400">
                      <a:solidFill>
                        <a:schemeClr val="bg1"/>
                      </a:solidFill>
                      <a:latin typeface="Century Gothic" charset="0"/>
                      <a:ea typeface="Century Gothic" charset="0"/>
                      <a:cs typeface="Century Gothic" charset="0"/>
                    </a:rPr>
                    <a:t>rotation</a:t>
                  </a:r>
                  <a:endParaRPr lang="fr-FR" sz="1400">
                    <a:solidFill>
                      <a:schemeClr val="bg1"/>
                    </a:solidFill>
                    <a:latin typeface="Century Gothic" charset="0"/>
                    <a:ea typeface="Century Gothic" charset="0"/>
                    <a:cs typeface="Century Gothic" charset="0"/>
                  </a:endParaRPr>
                </a:p>
              </p:txBody>
            </p:sp>
          </p:grpSp>
          <p:sp>
            <p:nvSpPr>
              <p:cNvPr id="36" name="AutoShape 27"/>
              <p:cNvSpPr>
                <a:spLocks noChangeArrowheads="1"/>
              </p:cNvSpPr>
              <p:nvPr/>
            </p:nvSpPr>
            <p:spPr bwMode="auto">
              <a:xfrm>
                <a:off x="1358900" y="5867400"/>
                <a:ext cx="317500" cy="622300"/>
              </a:xfrm>
              <a:custGeom>
                <a:avLst/>
                <a:gdLst>
                  <a:gd name="T0" fmla="*/ 3 w 21600"/>
                  <a:gd name="T1" fmla="*/ 0 h 21600"/>
                  <a:gd name="T2" fmla="*/ 0 w 21600"/>
                  <a:gd name="T3" fmla="*/ 2 h 21600"/>
                  <a:gd name="T4" fmla="*/ 3 w 21600"/>
                  <a:gd name="T5" fmla="*/ 4 h 21600"/>
                  <a:gd name="T6" fmla="*/ 4 w 21600"/>
                  <a:gd name="T7" fmla="*/ 2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375 w 21600"/>
                  <a:gd name="T13" fmla="*/ 5400 h 21600"/>
                  <a:gd name="T14" fmla="*/ 18900 w 21600"/>
                  <a:gd name="T15" fmla="*/ 162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solidFill>
                <a:srgbClr val="008000"/>
              </a:solidFill>
              <a:ln w="254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>
                  <a:defRPr/>
                </a:pPr>
                <a:r>
                  <a:rPr lang="fr-FR" sz="2400">
                    <a:latin typeface="Century Gothic"/>
                    <a:cs typeface="Century Gothic"/>
                  </a:rPr>
                  <a:t> </a:t>
                </a:r>
              </a:p>
            </p:txBody>
          </p:sp>
          <p:sp>
            <p:nvSpPr>
              <p:cNvPr id="37" name="Rectangle 37"/>
              <p:cNvSpPr>
                <a:spLocks noChangeArrowheads="1"/>
              </p:cNvSpPr>
              <p:nvPr/>
            </p:nvSpPr>
            <p:spPr bwMode="auto">
              <a:xfrm>
                <a:off x="1806575" y="5892800"/>
                <a:ext cx="5886450" cy="584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>
                  <a:defRPr/>
                </a:pPr>
                <a:r>
                  <a:rPr lang="fr-FR" sz="3200" dirty="0">
                    <a:latin typeface="Century Gothic" charset="0"/>
                    <a:ea typeface="Century Gothic" charset="0"/>
                    <a:cs typeface="Century Gothic" charset="0"/>
                  </a:rPr>
                  <a:t>~ 6 million </a:t>
                </a:r>
                <a:r>
                  <a:rPr lang="fr-FR" sz="3200" dirty="0" err="1">
                    <a:latin typeface="Century Gothic" charset="0"/>
                    <a:ea typeface="Century Gothic" charset="0"/>
                    <a:cs typeface="Century Gothic" charset="0"/>
                  </a:rPr>
                  <a:t>consecutive</a:t>
                </a:r>
                <a:r>
                  <a:rPr lang="fr-FR" sz="3200" dirty="0">
                    <a:latin typeface="Century Gothic" charset="0"/>
                    <a:ea typeface="Century Gothic" charset="0"/>
                    <a:cs typeface="Century Gothic" charset="0"/>
                  </a:rPr>
                  <a:t> </a:t>
                </a:r>
                <a:r>
                  <a:rPr lang="fr-FR" sz="3200" dirty="0" err="1">
                    <a:latin typeface="Century Gothic" charset="0"/>
                    <a:ea typeface="Century Gothic" charset="0"/>
                    <a:cs typeface="Century Gothic" charset="0"/>
                  </a:rPr>
                  <a:t>shots</a:t>
                </a:r>
                <a:r>
                  <a:rPr lang="fr-FR" sz="3200" dirty="0">
                    <a:latin typeface="Century Gothic" charset="0"/>
                    <a:ea typeface="Century Gothic" charset="0"/>
                    <a:cs typeface="Century Gothic" charset="0"/>
                  </a:rPr>
                  <a:t>!</a:t>
                </a:r>
              </a:p>
            </p:txBody>
          </p:sp>
        </p:grpSp>
        <p:sp>
          <p:nvSpPr>
            <p:cNvPr id="40" name="Text Box 8"/>
            <p:cNvSpPr txBox="1">
              <a:spLocks noChangeArrowheads="1"/>
            </p:cNvSpPr>
            <p:nvPr/>
          </p:nvSpPr>
          <p:spPr bwMode="auto">
            <a:xfrm>
              <a:off x="4419600" y="609600"/>
              <a:ext cx="3810000" cy="101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400" dirty="0">
                  <a:latin typeface="Century Gothic" charset="0"/>
                  <a:ea typeface="Century Gothic" charset="0"/>
                  <a:cs typeface="Century Gothic" charset="0"/>
                </a:rPr>
                <a:t>target: 14 cm BK7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en-US" sz="2400" dirty="0">
                  <a:latin typeface="Century Gothic" charset="0"/>
                  <a:ea typeface="Century Gothic" charset="0"/>
                  <a:cs typeface="Century Gothic" charset="0"/>
                </a:rPr>
                <a:t>~ </a:t>
              </a:r>
              <a:r>
                <a:rPr lang="en-US" sz="2400" dirty="0" smtClean="0">
                  <a:latin typeface="Century Gothic" charset="0"/>
                  <a:ea typeface="Century Gothic" charset="0"/>
                  <a:cs typeface="Century Gothic" charset="0"/>
                </a:rPr>
                <a:t>50 </a:t>
              </a:r>
              <a:r>
                <a:rPr lang="en-US" sz="2400" dirty="0" smtClean="0">
                  <a:latin typeface="Symbol" charset="2"/>
                  <a:ea typeface="Century Gothic" charset="0"/>
                  <a:cs typeface="Symbol" charset="2"/>
                </a:rPr>
                <a:t>m</a:t>
              </a:r>
              <a:r>
                <a:rPr lang="en-US" sz="2400" dirty="0" smtClean="0">
                  <a:latin typeface="Century Gothic" charset="0"/>
                  <a:ea typeface="Century Gothic" charset="0"/>
                  <a:cs typeface="Century Gothic" charset="0"/>
                </a:rPr>
                <a:t>m </a:t>
              </a:r>
              <a:r>
                <a:rPr lang="en-US" sz="2400" dirty="0">
                  <a:latin typeface="Century Gothic" charset="0"/>
                  <a:ea typeface="Century Gothic" charset="0"/>
                  <a:cs typeface="Century Gothic" charset="0"/>
                </a:rPr>
                <a:t>between shots</a:t>
              </a:r>
              <a:endParaRPr lang="en-US" dirty="0"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972" descr="Système interférometrique couleu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890588"/>
            <a:ext cx="7681912" cy="528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73"/>
          <p:cNvGrpSpPr>
            <a:grpSpLocks/>
          </p:cNvGrpSpPr>
          <p:nvPr/>
        </p:nvGrpSpPr>
        <p:grpSpPr bwMode="auto">
          <a:xfrm>
            <a:off x="5867400" y="1011238"/>
            <a:ext cx="1727200" cy="1152525"/>
            <a:chOff x="612" y="890"/>
            <a:chExt cx="1088" cy="726"/>
          </a:xfrm>
        </p:grpSpPr>
        <p:sp>
          <p:nvSpPr>
            <p:cNvPr id="26642" name="Rectangle 974"/>
            <p:cNvSpPr>
              <a:spLocks noChangeArrowheads="1"/>
            </p:cNvSpPr>
            <p:nvPr/>
          </p:nvSpPr>
          <p:spPr bwMode="auto">
            <a:xfrm>
              <a:off x="612" y="890"/>
              <a:ext cx="1088" cy="726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43" name="Line 975"/>
            <p:cNvSpPr>
              <a:spLocks noChangeShapeType="1"/>
            </p:cNvSpPr>
            <p:nvPr/>
          </p:nvSpPr>
          <p:spPr bwMode="auto">
            <a:xfrm>
              <a:off x="703" y="890"/>
              <a:ext cx="0" cy="72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44" name="Line 976"/>
            <p:cNvSpPr>
              <a:spLocks noChangeShapeType="1"/>
            </p:cNvSpPr>
            <p:nvPr/>
          </p:nvSpPr>
          <p:spPr bwMode="auto">
            <a:xfrm>
              <a:off x="839" y="890"/>
              <a:ext cx="0" cy="72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45" name="Line 977"/>
            <p:cNvSpPr>
              <a:spLocks noChangeShapeType="1"/>
            </p:cNvSpPr>
            <p:nvPr/>
          </p:nvSpPr>
          <p:spPr bwMode="auto">
            <a:xfrm>
              <a:off x="975" y="890"/>
              <a:ext cx="0" cy="72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46" name="Line 978"/>
            <p:cNvSpPr>
              <a:spLocks noChangeShapeType="1"/>
            </p:cNvSpPr>
            <p:nvPr/>
          </p:nvSpPr>
          <p:spPr bwMode="auto">
            <a:xfrm>
              <a:off x="1111" y="890"/>
              <a:ext cx="0" cy="72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47" name="Line 979"/>
            <p:cNvSpPr>
              <a:spLocks noChangeShapeType="1"/>
            </p:cNvSpPr>
            <p:nvPr/>
          </p:nvSpPr>
          <p:spPr bwMode="auto">
            <a:xfrm>
              <a:off x="1247" y="890"/>
              <a:ext cx="0" cy="72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48" name="Line 980"/>
            <p:cNvSpPr>
              <a:spLocks noChangeShapeType="1"/>
            </p:cNvSpPr>
            <p:nvPr/>
          </p:nvSpPr>
          <p:spPr bwMode="auto">
            <a:xfrm>
              <a:off x="1383" y="890"/>
              <a:ext cx="0" cy="72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49" name="Line 981"/>
            <p:cNvSpPr>
              <a:spLocks noChangeShapeType="1"/>
            </p:cNvSpPr>
            <p:nvPr/>
          </p:nvSpPr>
          <p:spPr bwMode="auto">
            <a:xfrm>
              <a:off x="1519" y="890"/>
              <a:ext cx="0" cy="72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50" name="Line 982"/>
            <p:cNvSpPr>
              <a:spLocks noChangeShapeType="1"/>
            </p:cNvSpPr>
            <p:nvPr/>
          </p:nvSpPr>
          <p:spPr bwMode="auto">
            <a:xfrm>
              <a:off x="1655" y="890"/>
              <a:ext cx="0" cy="72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6628" name="Text Box 983"/>
          <p:cNvSpPr txBox="1">
            <a:spLocks noChangeArrowheads="1"/>
          </p:cNvSpPr>
          <p:nvPr/>
        </p:nvSpPr>
        <p:spPr bwMode="auto">
          <a:xfrm>
            <a:off x="4800600" y="620713"/>
            <a:ext cx="40179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>
                <a:latin typeface="Century Gothic" charset="0"/>
                <a:ea typeface="Century Gothic" charset="0"/>
                <a:cs typeface="Century Gothic" charset="0"/>
              </a:rPr>
              <a:t>Reference interferogram</a:t>
            </a:r>
          </a:p>
        </p:txBody>
      </p:sp>
      <p:sp>
        <p:nvSpPr>
          <p:cNvPr id="26629" name="Text Box 984"/>
          <p:cNvSpPr txBox="1">
            <a:spLocks noChangeArrowheads="1"/>
          </p:cNvSpPr>
          <p:nvPr/>
        </p:nvSpPr>
        <p:spPr bwMode="auto">
          <a:xfrm>
            <a:off x="1595438" y="1731963"/>
            <a:ext cx="24304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>
                <a:latin typeface="Century Gothic" charset="0"/>
                <a:ea typeface="Century Gothic" charset="0"/>
                <a:cs typeface="Century Gothic" charset="0"/>
              </a:rPr>
              <a:t>Reference position</a:t>
            </a:r>
          </a:p>
        </p:txBody>
      </p:sp>
      <p:sp>
        <p:nvSpPr>
          <p:cNvPr id="26630" name="Freeform 985"/>
          <p:cNvSpPr>
            <a:spLocks/>
          </p:cNvSpPr>
          <p:nvPr/>
        </p:nvSpPr>
        <p:spPr bwMode="auto">
          <a:xfrm>
            <a:off x="7019925" y="2236788"/>
            <a:ext cx="1800225" cy="1008062"/>
          </a:xfrm>
          <a:custGeom>
            <a:avLst/>
            <a:gdLst>
              <a:gd name="T0" fmla="*/ 2147483647 w 786"/>
              <a:gd name="T1" fmla="*/ 2147483647 h 635"/>
              <a:gd name="T2" fmla="*/ 2147483647 w 786"/>
              <a:gd name="T3" fmla="*/ 2147483647 h 635"/>
              <a:gd name="T4" fmla="*/ 2147483647 w 786"/>
              <a:gd name="T5" fmla="*/ 2147483647 h 635"/>
              <a:gd name="T6" fmla="*/ 2147483647 w 786"/>
              <a:gd name="T7" fmla="*/ 2147483647 h 635"/>
              <a:gd name="T8" fmla="*/ 0 w 786"/>
              <a:gd name="T9" fmla="*/ 0 h 6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86"/>
              <a:gd name="T16" fmla="*/ 0 h 635"/>
              <a:gd name="T17" fmla="*/ 786 w 786"/>
              <a:gd name="T18" fmla="*/ 635 h 6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86" h="635">
                <a:moveTo>
                  <a:pt x="590" y="635"/>
                </a:moveTo>
                <a:cubicBezTo>
                  <a:pt x="673" y="555"/>
                  <a:pt x="756" y="476"/>
                  <a:pt x="771" y="408"/>
                </a:cubicBezTo>
                <a:cubicBezTo>
                  <a:pt x="786" y="340"/>
                  <a:pt x="772" y="264"/>
                  <a:pt x="681" y="226"/>
                </a:cubicBezTo>
                <a:cubicBezTo>
                  <a:pt x="590" y="188"/>
                  <a:pt x="340" y="219"/>
                  <a:pt x="227" y="181"/>
                </a:cubicBezTo>
                <a:cubicBezTo>
                  <a:pt x="114" y="143"/>
                  <a:pt x="38" y="30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1" name="Text Box 957"/>
          <p:cNvSpPr txBox="1">
            <a:spLocks noChangeArrowheads="1"/>
          </p:cNvSpPr>
          <p:nvPr/>
        </p:nvSpPr>
        <p:spPr bwMode="auto">
          <a:xfrm>
            <a:off x="465138" y="2133600"/>
            <a:ext cx="24304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>
                <a:latin typeface="Century Gothic" charset="0"/>
                <a:ea typeface="Century Gothic" charset="0"/>
                <a:cs typeface="Century Gothic" charset="0"/>
              </a:rPr>
              <a:t>Target</a:t>
            </a:r>
          </a:p>
        </p:txBody>
      </p:sp>
      <p:sp>
        <p:nvSpPr>
          <p:cNvPr id="26632" name="Text Box 958"/>
          <p:cNvSpPr txBox="1">
            <a:spLocks noChangeArrowheads="1"/>
          </p:cNvSpPr>
          <p:nvPr/>
        </p:nvSpPr>
        <p:spPr bwMode="auto">
          <a:xfrm>
            <a:off x="5638800" y="5867400"/>
            <a:ext cx="24304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>
                <a:latin typeface="Century Gothic" charset="0"/>
                <a:ea typeface="Century Gothic" charset="0"/>
                <a:cs typeface="Century Gothic" charset="0"/>
              </a:rPr>
              <a:t>Beam Splitters</a:t>
            </a:r>
          </a:p>
        </p:txBody>
      </p:sp>
      <p:sp>
        <p:nvSpPr>
          <p:cNvPr id="26633" name="Text Box 960"/>
          <p:cNvSpPr txBox="1">
            <a:spLocks noChangeArrowheads="1"/>
          </p:cNvSpPr>
          <p:nvPr/>
        </p:nvSpPr>
        <p:spPr bwMode="auto">
          <a:xfrm>
            <a:off x="7391400" y="4724400"/>
            <a:ext cx="15478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>
                <a:latin typeface="Century Gothic" charset="0"/>
                <a:ea typeface="Century Gothic" charset="0"/>
                <a:cs typeface="Century Gothic" charset="0"/>
              </a:rPr>
              <a:t>Camera</a:t>
            </a:r>
          </a:p>
        </p:txBody>
      </p:sp>
      <p:sp>
        <p:nvSpPr>
          <p:cNvPr id="26634" name="Text Box 961"/>
          <p:cNvSpPr txBox="1">
            <a:spLocks noChangeArrowheads="1"/>
          </p:cNvSpPr>
          <p:nvPr/>
        </p:nvSpPr>
        <p:spPr bwMode="auto">
          <a:xfrm>
            <a:off x="381000" y="6335713"/>
            <a:ext cx="4191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>
                <a:latin typeface="Century Gothic" charset="0"/>
                <a:ea typeface="Century Gothic" charset="0"/>
                <a:cs typeface="Century Gothic" charset="0"/>
              </a:rPr>
              <a:t>Frequency stabilised He-Ne laser</a:t>
            </a:r>
          </a:p>
        </p:txBody>
      </p:sp>
      <p:sp>
        <p:nvSpPr>
          <p:cNvPr id="26635" name="Line 962"/>
          <p:cNvSpPr>
            <a:spLocks noChangeShapeType="1"/>
          </p:cNvSpPr>
          <p:nvPr/>
        </p:nvSpPr>
        <p:spPr bwMode="auto">
          <a:xfrm flipH="1" flipV="1">
            <a:off x="1690688" y="4468813"/>
            <a:ext cx="0" cy="1871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6" name="Line 963"/>
          <p:cNvSpPr>
            <a:spLocks noChangeShapeType="1"/>
          </p:cNvSpPr>
          <p:nvPr/>
        </p:nvSpPr>
        <p:spPr bwMode="auto">
          <a:xfrm flipH="1" flipV="1">
            <a:off x="5257800" y="3048000"/>
            <a:ext cx="1546225" cy="2762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7" name="Line 964"/>
          <p:cNvSpPr>
            <a:spLocks noChangeShapeType="1"/>
          </p:cNvSpPr>
          <p:nvPr/>
        </p:nvSpPr>
        <p:spPr bwMode="auto">
          <a:xfrm flipH="1" flipV="1">
            <a:off x="2411413" y="3821113"/>
            <a:ext cx="4370387" cy="1970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8" name="Line 965"/>
          <p:cNvSpPr>
            <a:spLocks noChangeShapeType="1"/>
          </p:cNvSpPr>
          <p:nvPr/>
        </p:nvSpPr>
        <p:spPr bwMode="auto">
          <a:xfrm>
            <a:off x="1331913" y="2381250"/>
            <a:ext cx="1008062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9" name="Line 966"/>
          <p:cNvSpPr>
            <a:spLocks noChangeShapeType="1"/>
          </p:cNvSpPr>
          <p:nvPr/>
        </p:nvSpPr>
        <p:spPr bwMode="auto">
          <a:xfrm flipV="1">
            <a:off x="8027988" y="3605213"/>
            <a:ext cx="71437" cy="1150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40" name="Text Box 1183"/>
          <p:cNvSpPr txBox="1">
            <a:spLocks noChangeArrowheads="1"/>
          </p:cNvSpPr>
          <p:nvPr/>
        </p:nvSpPr>
        <p:spPr bwMode="auto">
          <a:xfrm>
            <a:off x="533400" y="1062038"/>
            <a:ext cx="5734050" cy="461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>
                <a:latin typeface="Century Gothic" charset="0"/>
                <a:ea typeface="Century Gothic" charset="0"/>
                <a:cs typeface="Century Gothic" charset="0"/>
              </a:rPr>
              <a:t>Mach-Zender interferometer</a:t>
            </a:r>
          </a:p>
        </p:txBody>
      </p:sp>
      <p:sp>
        <p:nvSpPr>
          <p:cNvPr id="28" name="Rectangle 48"/>
          <p:cNvSpPr>
            <a:spLocks noChangeArrowheads="1"/>
          </p:cNvSpPr>
          <p:nvPr/>
        </p:nvSpPr>
        <p:spPr bwMode="auto">
          <a:xfrm>
            <a:off x="2759075" y="0"/>
            <a:ext cx="3870325" cy="588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5768" tIns="47884" rIns="95768" bIns="47884" anchor="ctr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/>
                <a:ea typeface="Century Gothic" charset="0"/>
                <a:cs typeface="Century Gothic"/>
              </a:rPr>
              <a:t>Target stabilization</a:t>
            </a:r>
            <a:endParaRPr 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entury Gothic"/>
              <a:ea typeface="Century Gothic" charset="0"/>
              <a:cs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972" descr="Système interférometrique couleu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890588"/>
            <a:ext cx="7681912" cy="528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Freeform 985"/>
          <p:cNvSpPr>
            <a:spLocks/>
          </p:cNvSpPr>
          <p:nvPr/>
        </p:nvSpPr>
        <p:spPr bwMode="auto">
          <a:xfrm>
            <a:off x="7019925" y="2236788"/>
            <a:ext cx="1800225" cy="1008062"/>
          </a:xfrm>
          <a:custGeom>
            <a:avLst/>
            <a:gdLst>
              <a:gd name="T0" fmla="*/ 2147483647 w 786"/>
              <a:gd name="T1" fmla="*/ 2147483647 h 635"/>
              <a:gd name="T2" fmla="*/ 2147483647 w 786"/>
              <a:gd name="T3" fmla="*/ 2147483647 h 635"/>
              <a:gd name="T4" fmla="*/ 2147483647 w 786"/>
              <a:gd name="T5" fmla="*/ 2147483647 h 635"/>
              <a:gd name="T6" fmla="*/ 2147483647 w 786"/>
              <a:gd name="T7" fmla="*/ 2147483647 h 635"/>
              <a:gd name="T8" fmla="*/ 0 w 786"/>
              <a:gd name="T9" fmla="*/ 0 h 6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86"/>
              <a:gd name="T16" fmla="*/ 0 h 635"/>
              <a:gd name="T17" fmla="*/ 786 w 786"/>
              <a:gd name="T18" fmla="*/ 635 h 6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86" h="635">
                <a:moveTo>
                  <a:pt x="590" y="635"/>
                </a:moveTo>
                <a:cubicBezTo>
                  <a:pt x="673" y="555"/>
                  <a:pt x="756" y="476"/>
                  <a:pt x="771" y="408"/>
                </a:cubicBezTo>
                <a:cubicBezTo>
                  <a:pt x="786" y="340"/>
                  <a:pt x="772" y="264"/>
                  <a:pt x="681" y="226"/>
                </a:cubicBezTo>
                <a:cubicBezTo>
                  <a:pt x="590" y="188"/>
                  <a:pt x="340" y="219"/>
                  <a:pt x="227" y="181"/>
                </a:cubicBezTo>
                <a:cubicBezTo>
                  <a:pt x="114" y="143"/>
                  <a:pt x="38" y="30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2" name="Text Box 957"/>
          <p:cNvSpPr txBox="1">
            <a:spLocks noChangeArrowheads="1"/>
          </p:cNvSpPr>
          <p:nvPr/>
        </p:nvSpPr>
        <p:spPr bwMode="auto">
          <a:xfrm>
            <a:off x="465138" y="2133600"/>
            <a:ext cx="24304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>
                <a:latin typeface="Century Gothic" charset="0"/>
                <a:ea typeface="Century Gothic" charset="0"/>
                <a:cs typeface="Century Gothic" charset="0"/>
              </a:rPr>
              <a:t>Target</a:t>
            </a:r>
          </a:p>
        </p:txBody>
      </p:sp>
      <p:sp>
        <p:nvSpPr>
          <p:cNvPr id="27653" name="Text Box 958"/>
          <p:cNvSpPr txBox="1">
            <a:spLocks noChangeArrowheads="1"/>
          </p:cNvSpPr>
          <p:nvPr/>
        </p:nvSpPr>
        <p:spPr bwMode="auto">
          <a:xfrm>
            <a:off x="5638800" y="5867400"/>
            <a:ext cx="24304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>
                <a:latin typeface="Century Gothic" charset="0"/>
                <a:ea typeface="Century Gothic" charset="0"/>
                <a:cs typeface="Century Gothic" charset="0"/>
              </a:rPr>
              <a:t>Beam Splitters</a:t>
            </a:r>
          </a:p>
        </p:txBody>
      </p:sp>
      <p:sp>
        <p:nvSpPr>
          <p:cNvPr id="27654" name="Text Box 960"/>
          <p:cNvSpPr txBox="1">
            <a:spLocks noChangeArrowheads="1"/>
          </p:cNvSpPr>
          <p:nvPr/>
        </p:nvSpPr>
        <p:spPr bwMode="auto">
          <a:xfrm>
            <a:off x="7391400" y="4724400"/>
            <a:ext cx="15478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>
                <a:latin typeface="Century Gothic" charset="0"/>
                <a:ea typeface="Century Gothic" charset="0"/>
                <a:cs typeface="Century Gothic" charset="0"/>
              </a:rPr>
              <a:t>Camera</a:t>
            </a:r>
          </a:p>
        </p:txBody>
      </p:sp>
      <p:sp>
        <p:nvSpPr>
          <p:cNvPr id="27655" name="Text Box 961"/>
          <p:cNvSpPr txBox="1">
            <a:spLocks noChangeArrowheads="1"/>
          </p:cNvSpPr>
          <p:nvPr/>
        </p:nvSpPr>
        <p:spPr bwMode="auto">
          <a:xfrm>
            <a:off x="381000" y="6335713"/>
            <a:ext cx="4191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>
                <a:latin typeface="Century Gothic" charset="0"/>
                <a:ea typeface="Century Gothic" charset="0"/>
                <a:cs typeface="Century Gothic" charset="0"/>
              </a:rPr>
              <a:t>Frequency stabilised He-Ne laser</a:t>
            </a:r>
          </a:p>
        </p:txBody>
      </p:sp>
      <p:sp>
        <p:nvSpPr>
          <p:cNvPr id="27656" name="Line 962"/>
          <p:cNvSpPr>
            <a:spLocks noChangeShapeType="1"/>
          </p:cNvSpPr>
          <p:nvPr/>
        </p:nvSpPr>
        <p:spPr bwMode="auto">
          <a:xfrm flipH="1" flipV="1">
            <a:off x="1690688" y="4468813"/>
            <a:ext cx="0" cy="1871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7" name="Line 963"/>
          <p:cNvSpPr>
            <a:spLocks noChangeShapeType="1"/>
          </p:cNvSpPr>
          <p:nvPr/>
        </p:nvSpPr>
        <p:spPr bwMode="auto">
          <a:xfrm flipH="1" flipV="1">
            <a:off x="5257800" y="3048000"/>
            <a:ext cx="1546225" cy="2762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8" name="Line 964"/>
          <p:cNvSpPr>
            <a:spLocks noChangeShapeType="1"/>
          </p:cNvSpPr>
          <p:nvPr/>
        </p:nvSpPr>
        <p:spPr bwMode="auto">
          <a:xfrm flipH="1" flipV="1">
            <a:off x="2411413" y="3821113"/>
            <a:ext cx="4370387" cy="1970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9" name="Line 965"/>
          <p:cNvSpPr>
            <a:spLocks noChangeShapeType="1"/>
          </p:cNvSpPr>
          <p:nvPr/>
        </p:nvSpPr>
        <p:spPr bwMode="auto">
          <a:xfrm>
            <a:off x="1331913" y="2381250"/>
            <a:ext cx="1008062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60" name="Line 966"/>
          <p:cNvSpPr>
            <a:spLocks noChangeShapeType="1"/>
          </p:cNvSpPr>
          <p:nvPr/>
        </p:nvSpPr>
        <p:spPr bwMode="auto">
          <a:xfrm flipV="1">
            <a:off x="8027988" y="3605213"/>
            <a:ext cx="71437" cy="1150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Rectangle 48"/>
          <p:cNvSpPr>
            <a:spLocks noChangeArrowheads="1"/>
          </p:cNvSpPr>
          <p:nvPr/>
        </p:nvSpPr>
        <p:spPr bwMode="auto">
          <a:xfrm>
            <a:off x="2759075" y="-76200"/>
            <a:ext cx="3870325" cy="588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5768" tIns="47884" rIns="95768" bIns="47884" anchor="ctr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/>
                <a:ea typeface="Century Gothic" charset="0"/>
                <a:cs typeface="Century Gothic"/>
              </a:rPr>
              <a:t>Target stabilization</a:t>
            </a:r>
            <a:endParaRPr 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entury Gothic"/>
              <a:ea typeface="Century Gothic" charset="0"/>
              <a:cs typeface="Century Gothic"/>
            </a:endParaRPr>
          </a:p>
        </p:txBody>
      </p:sp>
      <p:sp>
        <p:nvSpPr>
          <p:cNvPr id="27662" name="Text Box 1008"/>
          <p:cNvSpPr txBox="1">
            <a:spLocks noChangeAspect="1" noChangeArrowheads="1"/>
          </p:cNvSpPr>
          <p:nvPr/>
        </p:nvSpPr>
        <p:spPr bwMode="auto">
          <a:xfrm>
            <a:off x="5021263" y="849313"/>
            <a:ext cx="33369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>
                <a:latin typeface="Century Gothic" charset="0"/>
                <a:ea typeface="Century Gothic" charset="0"/>
                <a:cs typeface="Century Gothic" charset="0"/>
              </a:rPr>
              <a:t>Fringe tilt</a:t>
            </a:r>
          </a:p>
        </p:txBody>
      </p:sp>
      <p:sp>
        <p:nvSpPr>
          <p:cNvPr id="27663" name="Text Box 1021"/>
          <p:cNvSpPr txBox="1">
            <a:spLocks noChangeAspect="1" noChangeArrowheads="1"/>
          </p:cNvSpPr>
          <p:nvPr/>
        </p:nvSpPr>
        <p:spPr bwMode="auto">
          <a:xfrm>
            <a:off x="7162800" y="1077913"/>
            <a:ext cx="22304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>
                <a:latin typeface="Century Gothic" charset="0"/>
                <a:ea typeface="Century Gothic" charset="0"/>
                <a:cs typeface="Century Gothic" charset="0"/>
              </a:rPr>
              <a:t>Reference</a:t>
            </a:r>
          </a:p>
        </p:txBody>
      </p:sp>
      <p:sp>
        <p:nvSpPr>
          <p:cNvPr id="27664" name="AutoShape 988"/>
          <p:cNvSpPr>
            <a:spLocks noChangeAspect="1" noChangeArrowheads="1"/>
          </p:cNvSpPr>
          <p:nvPr/>
        </p:nvSpPr>
        <p:spPr bwMode="auto">
          <a:xfrm>
            <a:off x="2570163" y="1835150"/>
            <a:ext cx="563562" cy="222250"/>
          </a:xfrm>
          <a:prstGeom prst="curvedDownArrow">
            <a:avLst>
              <a:gd name="adj1" fmla="val 50714"/>
              <a:gd name="adj2" fmla="val 101428"/>
              <a:gd name="adj3" fmla="val 33333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65" name="Text Box 1009"/>
          <p:cNvSpPr txBox="1">
            <a:spLocks noChangeAspect="1" noChangeArrowheads="1"/>
          </p:cNvSpPr>
          <p:nvPr/>
        </p:nvSpPr>
        <p:spPr bwMode="auto">
          <a:xfrm>
            <a:off x="1828800" y="1382713"/>
            <a:ext cx="1981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>
                <a:latin typeface="Century Gothic" charset="0"/>
                <a:ea typeface="Century Gothic" charset="0"/>
                <a:cs typeface="Century Gothic" charset="0"/>
              </a:rPr>
              <a:t>Vertical tilt</a:t>
            </a:r>
          </a:p>
        </p:txBody>
      </p:sp>
      <p:sp>
        <p:nvSpPr>
          <p:cNvPr id="27666" name="Rectangle 996"/>
          <p:cNvSpPr>
            <a:spLocks noChangeAspect="1" noChangeArrowheads="1"/>
          </p:cNvSpPr>
          <p:nvPr/>
        </p:nvSpPr>
        <p:spPr bwMode="auto">
          <a:xfrm>
            <a:off x="6015038" y="1228725"/>
            <a:ext cx="1431925" cy="89535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67" name="Line 997"/>
          <p:cNvSpPr>
            <a:spLocks noChangeAspect="1" noChangeShapeType="1"/>
          </p:cNvSpPr>
          <p:nvPr/>
        </p:nvSpPr>
        <p:spPr bwMode="auto">
          <a:xfrm flipH="1">
            <a:off x="6135688" y="1228725"/>
            <a:ext cx="58737" cy="895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68" name="Line 998"/>
          <p:cNvSpPr>
            <a:spLocks noChangeAspect="1" noChangeShapeType="1"/>
          </p:cNvSpPr>
          <p:nvPr/>
        </p:nvSpPr>
        <p:spPr bwMode="auto">
          <a:xfrm flipH="1">
            <a:off x="6315075" y="1228725"/>
            <a:ext cx="58738" cy="895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69" name="Line 999"/>
          <p:cNvSpPr>
            <a:spLocks noChangeAspect="1" noChangeShapeType="1"/>
          </p:cNvSpPr>
          <p:nvPr/>
        </p:nvSpPr>
        <p:spPr bwMode="auto">
          <a:xfrm flipH="1">
            <a:off x="6494463" y="1228725"/>
            <a:ext cx="57150" cy="895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70" name="Line 1000"/>
          <p:cNvSpPr>
            <a:spLocks noChangeAspect="1" noChangeShapeType="1"/>
          </p:cNvSpPr>
          <p:nvPr/>
        </p:nvSpPr>
        <p:spPr bwMode="auto">
          <a:xfrm flipH="1">
            <a:off x="6673850" y="1228725"/>
            <a:ext cx="57150" cy="895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71" name="Line 1001"/>
          <p:cNvSpPr>
            <a:spLocks noChangeAspect="1" noChangeShapeType="1"/>
          </p:cNvSpPr>
          <p:nvPr/>
        </p:nvSpPr>
        <p:spPr bwMode="auto">
          <a:xfrm flipH="1">
            <a:off x="6851650" y="1228725"/>
            <a:ext cx="58738" cy="895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72" name="Line 1002"/>
          <p:cNvSpPr>
            <a:spLocks noChangeAspect="1" noChangeShapeType="1"/>
          </p:cNvSpPr>
          <p:nvPr/>
        </p:nvSpPr>
        <p:spPr bwMode="auto">
          <a:xfrm flipH="1">
            <a:off x="7031038" y="1228725"/>
            <a:ext cx="58737" cy="895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73" name="Line 1003"/>
          <p:cNvSpPr>
            <a:spLocks noChangeAspect="1" noChangeShapeType="1"/>
          </p:cNvSpPr>
          <p:nvPr/>
        </p:nvSpPr>
        <p:spPr bwMode="auto">
          <a:xfrm flipH="1">
            <a:off x="7210425" y="1228725"/>
            <a:ext cx="57150" cy="895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74" name="Line 1004"/>
          <p:cNvSpPr>
            <a:spLocks noChangeAspect="1" noChangeShapeType="1"/>
          </p:cNvSpPr>
          <p:nvPr/>
        </p:nvSpPr>
        <p:spPr bwMode="auto">
          <a:xfrm flipH="1">
            <a:off x="7389813" y="1228725"/>
            <a:ext cx="57150" cy="895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75" name="Line 1005"/>
          <p:cNvSpPr>
            <a:spLocks noChangeAspect="1" noChangeShapeType="1"/>
          </p:cNvSpPr>
          <p:nvPr/>
        </p:nvSpPr>
        <p:spPr bwMode="auto">
          <a:xfrm flipH="1">
            <a:off x="5954713" y="1228725"/>
            <a:ext cx="60325" cy="895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76" name="Rectangle 1006"/>
          <p:cNvSpPr>
            <a:spLocks noChangeAspect="1" noChangeArrowheads="1"/>
          </p:cNvSpPr>
          <p:nvPr/>
        </p:nvSpPr>
        <p:spPr bwMode="auto">
          <a:xfrm>
            <a:off x="7446963" y="1228725"/>
            <a:ext cx="120650" cy="895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77" name="Rectangle 1007"/>
          <p:cNvSpPr>
            <a:spLocks noChangeAspect="1" noChangeArrowheads="1"/>
          </p:cNvSpPr>
          <p:nvPr/>
        </p:nvSpPr>
        <p:spPr bwMode="auto">
          <a:xfrm>
            <a:off x="5886450" y="1228725"/>
            <a:ext cx="119063" cy="9525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78" name="Rectangle 1012"/>
          <p:cNvSpPr>
            <a:spLocks noChangeAspect="1" noChangeArrowheads="1"/>
          </p:cNvSpPr>
          <p:nvPr/>
        </p:nvSpPr>
        <p:spPr bwMode="auto">
          <a:xfrm>
            <a:off x="7791450" y="1446213"/>
            <a:ext cx="1000125" cy="623887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79" name="Line 1013"/>
          <p:cNvSpPr>
            <a:spLocks noChangeAspect="1" noChangeShapeType="1"/>
          </p:cNvSpPr>
          <p:nvPr/>
        </p:nvSpPr>
        <p:spPr bwMode="auto">
          <a:xfrm>
            <a:off x="7875588" y="1446213"/>
            <a:ext cx="0" cy="6238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80" name="Line 1014"/>
          <p:cNvSpPr>
            <a:spLocks noChangeAspect="1" noChangeShapeType="1"/>
          </p:cNvSpPr>
          <p:nvPr/>
        </p:nvSpPr>
        <p:spPr bwMode="auto">
          <a:xfrm>
            <a:off x="7999413" y="1446213"/>
            <a:ext cx="0" cy="6238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81" name="Line 1015"/>
          <p:cNvSpPr>
            <a:spLocks noChangeAspect="1" noChangeShapeType="1"/>
          </p:cNvSpPr>
          <p:nvPr/>
        </p:nvSpPr>
        <p:spPr bwMode="auto">
          <a:xfrm>
            <a:off x="8126413" y="1446213"/>
            <a:ext cx="0" cy="6238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82" name="Line 1016"/>
          <p:cNvSpPr>
            <a:spLocks noChangeAspect="1" noChangeShapeType="1"/>
          </p:cNvSpPr>
          <p:nvPr/>
        </p:nvSpPr>
        <p:spPr bwMode="auto">
          <a:xfrm>
            <a:off x="8250238" y="1446213"/>
            <a:ext cx="0" cy="6238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83" name="Line 1017"/>
          <p:cNvSpPr>
            <a:spLocks noChangeAspect="1" noChangeShapeType="1"/>
          </p:cNvSpPr>
          <p:nvPr/>
        </p:nvSpPr>
        <p:spPr bwMode="auto">
          <a:xfrm>
            <a:off x="8375650" y="1446213"/>
            <a:ext cx="0" cy="6238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84" name="Line 1018"/>
          <p:cNvSpPr>
            <a:spLocks noChangeAspect="1" noChangeShapeType="1"/>
          </p:cNvSpPr>
          <p:nvPr/>
        </p:nvSpPr>
        <p:spPr bwMode="auto">
          <a:xfrm>
            <a:off x="8499475" y="1446213"/>
            <a:ext cx="0" cy="6238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85" name="Line 1019"/>
          <p:cNvSpPr>
            <a:spLocks noChangeAspect="1" noChangeShapeType="1"/>
          </p:cNvSpPr>
          <p:nvPr/>
        </p:nvSpPr>
        <p:spPr bwMode="auto">
          <a:xfrm>
            <a:off x="8626475" y="1446213"/>
            <a:ext cx="0" cy="6238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86" name="Line 1020"/>
          <p:cNvSpPr>
            <a:spLocks noChangeAspect="1" noChangeShapeType="1"/>
          </p:cNvSpPr>
          <p:nvPr/>
        </p:nvSpPr>
        <p:spPr bwMode="auto">
          <a:xfrm>
            <a:off x="8751888" y="1446213"/>
            <a:ext cx="0" cy="6238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972" descr="Système interférometrique couleu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890588"/>
            <a:ext cx="7681912" cy="528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Freeform 985"/>
          <p:cNvSpPr>
            <a:spLocks/>
          </p:cNvSpPr>
          <p:nvPr/>
        </p:nvSpPr>
        <p:spPr bwMode="auto">
          <a:xfrm>
            <a:off x="7019925" y="2236788"/>
            <a:ext cx="1800225" cy="1008062"/>
          </a:xfrm>
          <a:custGeom>
            <a:avLst/>
            <a:gdLst>
              <a:gd name="T0" fmla="*/ 2147483647 w 786"/>
              <a:gd name="T1" fmla="*/ 2147483647 h 635"/>
              <a:gd name="T2" fmla="*/ 2147483647 w 786"/>
              <a:gd name="T3" fmla="*/ 2147483647 h 635"/>
              <a:gd name="T4" fmla="*/ 2147483647 w 786"/>
              <a:gd name="T5" fmla="*/ 2147483647 h 635"/>
              <a:gd name="T6" fmla="*/ 2147483647 w 786"/>
              <a:gd name="T7" fmla="*/ 2147483647 h 635"/>
              <a:gd name="T8" fmla="*/ 0 w 786"/>
              <a:gd name="T9" fmla="*/ 0 h 6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86"/>
              <a:gd name="T16" fmla="*/ 0 h 635"/>
              <a:gd name="T17" fmla="*/ 786 w 786"/>
              <a:gd name="T18" fmla="*/ 635 h 6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86" h="635">
                <a:moveTo>
                  <a:pt x="590" y="635"/>
                </a:moveTo>
                <a:cubicBezTo>
                  <a:pt x="673" y="555"/>
                  <a:pt x="756" y="476"/>
                  <a:pt x="771" y="408"/>
                </a:cubicBezTo>
                <a:cubicBezTo>
                  <a:pt x="786" y="340"/>
                  <a:pt x="772" y="264"/>
                  <a:pt x="681" y="226"/>
                </a:cubicBezTo>
                <a:cubicBezTo>
                  <a:pt x="590" y="188"/>
                  <a:pt x="340" y="219"/>
                  <a:pt x="227" y="181"/>
                </a:cubicBezTo>
                <a:cubicBezTo>
                  <a:pt x="114" y="143"/>
                  <a:pt x="38" y="30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6" name="Text Box 957"/>
          <p:cNvSpPr txBox="1">
            <a:spLocks noChangeArrowheads="1"/>
          </p:cNvSpPr>
          <p:nvPr/>
        </p:nvSpPr>
        <p:spPr bwMode="auto">
          <a:xfrm>
            <a:off x="465138" y="2133600"/>
            <a:ext cx="24304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>
                <a:latin typeface="Century Gothic" charset="0"/>
                <a:ea typeface="Century Gothic" charset="0"/>
                <a:cs typeface="Century Gothic" charset="0"/>
              </a:rPr>
              <a:t>Target</a:t>
            </a:r>
          </a:p>
        </p:txBody>
      </p:sp>
      <p:sp>
        <p:nvSpPr>
          <p:cNvPr id="28677" name="Text Box 958"/>
          <p:cNvSpPr txBox="1">
            <a:spLocks noChangeArrowheads="1"/>
          </p:cNvSpPr>
          <p:nvPr/>
        </p:nvSpPr>
        <p:spPr bwMode="auto">
          <a:xfrm>
            <a:off x="5638800" y="5867400"/>
            <a:ext cx="24304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>
                <a:latin typeface="Century Gothic" charset="0"/>
                <a:ea typeface="Century Gothic" charset="0"/>
                <a:cs typeface="Century Gothic" charset="0"/>
              </a:rPr>
              <a:t>Beam Splitters</a:t>
            </a:r>
          </a:p>
        </p:txBody>
      </p:sp>
      <p:sp>
        <p:nvSpPr>
          <p:cNvPr id="28678" name="Text Box 960"/>
          <p:cNvSpPr txBox="1">
            <a:spLocks noChangeArrowheads="1"/>
          </p:cNvSpPr>
          <p:nvPr/>
        </p:nvSpPr>
        <p:spPr bwMode="auto">
          <a:xfrm>
            <a:off x="7391400" y="4724400"/>
            <a:ext cx="15478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>
                <a:latin typeface="Century Gothic" charset="0"/>
                <a:ea typeface="Century Gothic" charset="0"/>
                <a:cs typeface="Century Gothic" charset="0"/>
              </a:rPr>
              <a:t>Camera</a:t>
            </a:r>
          </a:p>
        </p:txBody>
      </p:sp>
      <p:sp>
        <p:nvSpPr>
          <p:cNvPr id="28679" name="Text Box 961"/>
          <p:cNvSpPr txBox="1">
            <a:spLocks noChangeArrowheads="1"/>
          </p:cNvSpPr>
          <p:nvPr/>
        </p:nvSpPr>
        <p:spPr bwMode="auto">
          <a:xfrm>
            <a:off x="381000" y="6335713"/>
            <a:ext cx="4191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>
                <a:latin typeface="Century Gothic" charset="0"/>
                <a:ea typeface="Century Gothic" charset="0"/>
                <a:cs typeface="Century Gothic" charset="0"/>
              </a:rPr>
              <a:t>Frequency stabilised He-Ne laser</a:t>
            </a:r>
          </a:p>
        </p:txBody>
      </p:sp>
      <p:sp>
        <p:nvSpPr>
          <p:cNvPr id="28680" name="Line 962"/>
          <p:cNvSpPr>
            <a:spLocks noChangeShapeType="1"/>
          </p:cNvSpPr>
          <p:nvPr/>
        </p:nvSpPr>
        <p:spPr bwMode="auto">
          <a:xfrm flipH="1" flipV="1">
            <a:off x="1690688" y="4468813"/>
            <a:ext cx="0" cy="1871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1" name="Line 963"/>
          <p:cNvSpPr>
            <a:spLocks noChangeShapeType="1"/>
          </p:cNvSpPr>
          <p:nvPr/>
        </p:nvSpPr>
        <p:spPr bwMode="auto">
          <a:xfrm flipH="1" flipV="1">
            <a:off x="5257800" y="3048000"/>
            <a:ext cx="1546225" cy="2762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2" name="Line 964"/>
          <p:cNvSpPr>
            <a:spLocks noChangeShapeType="1"/>
          </p:cNvSpPr>
          <p:nvPr/>
        </p:nvSpPr>
        <p:spPr bwMode="auto">
          <a:xfrm flipH="1" flipV="1">
            <a:off x="2411413" y="3821113"/>
            <a:ext cx="4370387" cy="1970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3" name="Line 965"/>
          <p:cNvSpPr>
            <a:spLocks noChangeShapeType="1"/>
          </p:cNvSpPr>
          <p:nvPr/>
        </p:nvSpPr>
        <p:spPr bwMode="auto">
          <a:xfrm>
            <a:off x="1331913" y="2381250"/>
            <a:ext cx="1008062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4" name="Line 966"/>
          <p:cNvSpPr>
            <a:spLocks noChangeShapeType="1"/>
          </p:cNvSpPr>
          <p:nvPr/>
        </p:nvSpPr>
        <p:spPr bwMode="auto">
          <a:xfrm flipV="1">
            <a:off x="8027988" y="3605213"/>
            <a:ext cx="71437" cy="1150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Rectangle 48"/>
          <p:cNvSpPr>
            <a:spLocks noChangeArrowheads="1"/>
          </p:cNvSpPr>
          <p:nvPr/>
        </p:nvSpPr>
        <p:spPr bwMode="auto">
          <a:xfrm>
            <a:off x="2759075" y="-76200"/>
            <a:ext cx="3870325" cy="588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5768" tIns="47884" rIns="95768" bIns="47884" anchor="ctr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/>
                <a:ea typeface="Century Gothic" charset="0"/>
                <a:cs typeface="Century Gothic"/>
              </a:rPr>
              <a:t>Target stabilization</a:t>
            </a:r>
            <a:endParaRPr 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entury Gothic"/>
              <a:ea typeface="Century Gothic" charset="0"/>
              <a:cs typeface="Century Gothic"/>
            </a:endParaRPr>
          </a:p>
        </p:txBody>
      </p:sp>
      <p:sp>
        <p:nvSpPr>
          <p:cNvPr id="28686" name="Rectangle 996"/>
          <p:cNvSpPr>
            <a:spLocks noChangeAspect="1" noChangeArrowheads="1"/>
          </p:cNvSpPr>
          <p:nvPr/>
        </p:nvSpPr>
        <p:spPr bwMode="auto">
          <a:xfrm>
            <a:off x="6015038" y="1228725"/>
            <a:ext cx="1431925" cy="89535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7" name="Line 997"/>
          <p:cNvSpPr>
            <a:spLocks noChangeAspect="1" noChangeShapeType="1"/>
          </p:cNvSpPr>
          <p:nvPr/>
        </p:nvSpPr>
        <p:spPr bwMode="auto">
          <a:xfrm flipH="1">
            <a:off x="6135688" y="1228725"/>
            <a:ext cx="58737" cy="895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8" name="Line 998"/>
          <p:cNvSpPr>
            <a:spLocks noChangeAspect="1" noChangeShapeType="1"/>
          </p:cNvSpPr>
          <p:nvPr/>
        </p:nvSpPr>
        <p:spPr bwMode="auto">
          <a:xfrm flipH="1">
            <a:off x="6315075" y="1228725"/>
            <a:ext cx="58738" cy="895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9" name="Line 999"/>
          <p:cNvSpPr>
            <a:spLocks noChangeAspect="1" noChangeShapeType="1"/>
          </p:cNvSpPr>
          <p:nvPr/>
        </p:nvSpPr>
        <p:spPr bwMode="auto">
          <a:xfrm flipH="1">
            <a:off x="6494463" y="1228725"/>
            <a:ext cx="57150" cy="895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90" name="Line 1000"/>
          <p:cNvSpPr>
            <a:spLocks noChangeAspect="1" noChangeShapeType="1"/>
          </p:cNvSpPr>
          <p:nvPr/>
        </p:nvSpPr>
        <p:spPr bwMode="auto">
          <a:xfrm flipH="1">
            <a:off x="6673850" y="1228725"/>
            <a:ext cx="57150" cy="895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91" name="Line 1001"/>
          <p:cNvSpPr>
            <a:spLocks noChangeAspect="1" noChangeShapeType="1"/>
          </p:cNvSpPr>
          <p:nvPr/>
        </p:nvSpPr>
        <p:spPr bwMode="auto">
          <a:xfrm flipH="1">
            <a:off x="6851650" y="1228725"/>
            <a:ext cx="58738" cy="895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92" name="Line 1002"/>
          <p:cNvSpPr>
            <a:spLocks noChangeAspect="1" noChangeShapeType="1"/>
          </p:cNvSpPr>
          <p:nvPr/>
        </p:nvSpPr>
        <p:spPr bwMode="auto">
          <a:xfrm flipH="1">
            <a:off x="7031038" y="1228725"/>
            <a:ext cx="58737" cy="895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93" name="Line 1003"/>
          <p:cNvSpPr>
            <a:spLocks noChangeAspect="1" noChangeShapeType="1"/>
          </p:cNvSpPr>
          <p:nvPr/>
        </p:nvSpPr>
        <p:spPr bwMode="auto">
          <a:xfrm flipH="1">
            <a:off x="7210425" y="1228725"/>
            <a:ext cx="57150" cy="895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94" name="Line 1004"/>
          <p:cNvSpPr>
            <a:spLocks noChangeAspect="1" noChangeShapeType="1"/>
          </p:cNvSpPr>
          <p:nvPr/>
        </p:nvSpPr>
        <p:spPr bwMode="auto">
          <a:xfrm flipH="1">
            <a:off x="7389813" y="1228725"/>
            <a:ext cx="57150" cy="895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95" name="Line 1005"/>
          <p:cNvSpPr>
            <a:spLocks noChangeAspect="1" noChangeShapeType="1"/>
          </p:cNvSpPr>
          <p:nvPr/>
        </p:nvSpPr>
        <p:spPr bwMode="auto">
          <a:xfrm flipH="1">
            <a:off x="5954713" y="1228725"/>
            <a:ext cx="60325" cy="895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96" name="Rectangle 1006"/>
          <p:cNvSpPr>
            <a:spLocks noChangeAspect="1" noChangeArrowheads="1"/>
          </p:cNvSpPr>
          <p:nvPr/>
        </p:nvSpPr>
        <p:spPr bwMode="auto">
          <a:xfrm>
            <a:off x="7446963" y="1228725"/>
            <a:ext cx="120650" cy="895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97" name="Rectangle 1007"/>
          <p:cNvSpPr>
            <a:spLocks noChangeAspect="1" noChangeArrowheads="1"/>
          </p:cNvSpPr>
          <p:nvPr/>
        </p:nvSpPr>
        <p:spPr bwMode="auto">
          <a:xfrm>
            <a:off x="5886450" y="1228725"/>
            <a:ext cx="119063" cy="9525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98" name="Text Box 1008"/>
          <p:cNvSpPr txBox="1">
            <a:spLocks noChangeAspect="1" noChangeArrowheads="1"/>
          </p:cNvSpPr>
          <p:nvPr/>
        </p:nvSpPr>
        <p:spPr bwMode="auto">
          <a:xfrm>
            <a:off x="5402263" y="573088"/>
            <a:ext cx="26749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>
                <a:latin typeface="Century Gothic" charset="0"/>
                <a:ea typeface="Century Gothic" charset="0"/>
                <a:cs typeface="Century Gothic" charset="0"/>
              </a:rPr>
              <a:t>Fringe spacing increases</a:t>
            </a:r>
          </a:p>
        </p:txBody>
      </p:sp>
      <p:sp>
        <p:nvSpPr>
          <p:cNvPr id="28699" name="Rectangle 1012"/>
          <p:cNvSpPr>
            <a:spLocks noChangeAspect="1" noChangeArrowheads="1"/>
          </p:cNvSpPr>
          <p:nvPr/>
        </p:nvSpPr>
        <p:spPr bwMode="auto">
          <a:xfrm>
            <a:off x="7791450" y="1446213"/>
            <a:ext cx="1000125" cy="623887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00" name="Line 1013"/>
          <p:cNvSpPr>
            <a:spLocks noChangeAspect="1" noChangeShapeType="1"/>
          </p:cNvSpPr>
          <p:nvPr/>
        </p:nvSpPr>
        <p:spPr bwMode="auto">
          <a:xfrm>
            <a:off x="7875588" y="1446213"/>
            <a:ext cx="0" cy="6238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01" name="Line 1014"/>
          <p:cNvSpPr>
            <a:spLocks noChangeAspect="1" noChangeShapeType="1"/>
          </p:cNvSpPr>
          <p:nvPr/>
        </p:nvSpPr>
        <p:spPr bwMode="auto">
          <a:xfrm>
            <a:off x="7999413" y="1446213"/>
            <a:ext cx="0" cy="6238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02" name="Line 1015"/>
          <p:cNvSpPr>
            <a:spLocks noChangeAspect="1" noChangeShapeType="1"/>
          </p:cNvSpPr>
          <p:nvPr/>
        </p:nvSpPr>
        <p:spPr bwMode="auto">
          <a:xfrm>
            <a:off x="8126413" y="1446213"/>
            <a:ext cx="0" cy="6238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03" name="Line 1016"/>
          <p:cNvSpPr>
            <a:spLocks noChangeAspect="1" noChangeShapeType="1"/>
          </p:cNvSpPr>
          <p:nvPr/>
        </p:nvSpPr>
        <p:spPr bwMode="auto">
          <a:xfrm>
            <a:off x="8250238" y="1446213"/>
            <a:ext cx="0" cy="6238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04" name="Line 1017"/>
          <p:cNvSpPr>
            <a:spLocks noChangeAspect="1" noChangeShapeType="1"/>
          </p:cNvSpPr>
          <p:nvPr/>
        </p:nvSpPr>
        <p:spPr bwMode="auto">
          <a:xfrm>
            <a:off x="8375650" y="1446213"/>
            <a:ext cx="0" cy="6238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05" name="Line 1018"/>
          <p:cNvSpPr>
            <a:spLocks noChangeAspect="1" noChangeShapeType="1"/>
          </p:cNvSpPr>
          <p:nvPr/>
        </p:nvSpPr>
        <p:spPr bwMode="auto">
          <a:xfrm>
            <a:off x="8499475" y="1446213"/>
            <a:ext cx="0" cy="6238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06" name="Line 1019"/>
          <p:cNvSpPr>
            <a:spLocks noChangeAspect="1" noChangeShapeType="1"/>
          </p:cNvSpPr>
          <p:nvPr/>
        </p:nvSpPr>
        <p:spPr bwMode="auto">
          <a:xfrm>
            <a:off x="8626475" y="1446213"/>
            <a:ext cx="0" cy="6238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07" name="Line 1020"/>
          <p:cNvSpPr>
            <a:spLocks noChangeAspect="1" noChangeShapeType="1"/>
          </p:cNvSpPr>
          <p:nvPr/>
        </p:nvSpPr>
        <p:spPr bwMode="auto">
          <a:xfrm>
            <a:off x="8751888" y="1446213"/>
            <a:ext cx="0" cy="6238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08" name="Text Box 1021"/>
          <p:cNvSpPr txBox="1">
            <a:spLocks noChangeAspect="1" noChangeArrowheads="1"/>
          </p:cNvSpPr>
          <p:nvPr/>
        </p:nvSpPr>
        <p:spPr bwMode="auto">
          <a:xfrm>
            <a:off x="7162800" y="1077913"/>
            <a:ext cx="22304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>
                <a:latin typeface="Century Gothic" charset="0"/>
                <a:ea typeface="Century Gothic" charset="0"/>
                <a:cs typeface="Century Gothic" charset="0"/>
              </a:rPr>
              <a:t>Reference</a:t>
            </a:r>
          </a:p>
        </p:txBody>
      </p:sp>
      <p:sp>
        <p:nvSpPr>
          <p:cNvPr id="28709" name="Text Box 1009"/>
          <p:cNvSpPr txBox="1">
            <a:spLocks noChangeAspect="1" noChangeArrowheads="1"/>
          </p:cNvSpPr>
          <p:nvPr/>
        </p:nvSpPr>
        <p:spPr bwMode="auto">
          <a:xfrm>
            <a:off x="1828800" y="1382713"/>
            <a:ext cx="1981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>
                <a:latin typeface="Century Gothic" charset="0"/>
                <a:ea typeface="Century Gothic" charset="0"/>
                <a:cs typeface="Century Gothic" charset="0"/>
              </a:rPr>
              <a:t>horizontal tilt</a:t>
            </a:r>
          </a:p>
        </p:txBody>
      </p:sp>
      <p:grpSp>
        <p:nvGrpSpPr>
          <p:cNvPr id="2" name="Group 1123"/>
          <p:cNvGrpSpPr>
            <a:grpSpLocks/>
          </p:cNvGrpSpPr>
          <p:nvPr/>
        </p:nvGrpSpPr>
        <p:grpSpPr bwMode="auto">
          <a:xfrm>
            <a:off x="5943600" y="1219200"/>
            <a:ext cx="1524000" cy="909638"/>
            <a:chOff x="509" y="1964"/>
            <a:chExt cx="544" cy="363"/>
          </a:xfrm>
        </p:grpSpPr>
        <p:sp>
          <p:nvSpPr>
            <p:cNvPr id="28712" name="Rectangle 1116"/>
            <p:cNvSpPr>
              <a:spLocks noChangeAspect="1" noChangeArrowheads="1"/>
            </p:cNvSpPr>
            <p:nvPr/>
          </p:nvSpPr>
          <p:spPr bwMode="auto">
            <a:xfrm>
              <a:off x="509" y="1964"/>
              <a:ext cx="544" cy="363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13" name="Line 1117"/>
            <p:cNvSpPr>
              <a:spLocks noChangeAspect="1" noChangeShapeType="1"/>
            </p:cNvSpPr>
            <p:nvPr/>
          </p:nvSpPr>
          <p:spPr bwMode="auto">
            <a:xfrm>
              <a:off x="555" y="1964"/>
              <a:ext cx="0" cy="3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14" name="Line 1118"/>
            <p:cNvSpPr>
              <a:spLocks noChangeAspect="1" noChangeShapeType="1"/>
            </p:cNvSpPr>
            <p:nvPr/>
          </p:nvSpPr>
          <p:spPr bwMode="auto">
            <a:xfrm>
              <a:off x="645" y="1964"/>
              <a:ext cx="0" cy="3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15" name="Line 1119"/>
            <p:cNvSpPr>
              <a:spLocks noChangeAspect="1" noChangeShapeType="1"/>
            </p:cNvSpPr>
            <p:nvPr/>
          </p:nvSpPr>
          <p:spPr bwMode="auto">
            <a:xfrm>
              <a:off x="736" y="1964"/>
              <a:ext cx="0" cy="3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16" name="Line 1120"/>
            <p:cNvSpPr>
              <a:spLocks noChangeAspect="1" noChangeShapeType="1"/>
            </p:cNvSpPr>
            <p:nvPr/>
          </p:nvSpPr>
          <p:spPr bwMode="auto">
            <a:xfrm>
              <a:off x="827" y="1964"/>
              <a:ext cx="0" cy="3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17" name="Line 1121"/>
            <p:cNvSpPr>
              <a:spLocks noChangeAspect="1" noChangeShapeType="1"/>
            </p:cNvSpPr>
            <p:nvPr/>
          </p:nvSpPr>
          <p:spPr bwMode="auto">
            <a:xfrm>
              <a:off x="917" y="1964"/>
              <a:ext cx="0" cy="3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18" name="Line 1122"/>
            <p:cNvSpPr>
              <a:spLocks noChangeAspect="1" noChangeShapeType="1"/>
            </p:cNvSpPr>
            <p:nvPr/>
          </p:nvSpPr>
          <p:spPr bwMode="auto">
            <a:xfrm>
              <a:off x="1008" y="1964"/>
              <a:ext cx="0" cy="3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711" name="AutoShape 1102"/>
          <p:cNvSpPr>
            <a:spLocks noChangeAspect="1" noChangeArrowheads="1"/>
          </p:cNvSpPr>
          <p:nvPr/>
        </p:nvSpPr>
        <p:spPr bwMode="auto">
          <a:xfrm rot="20940000" flipH="1">
            <a:off x="3346450" y="1928813"/>
            <a:ext cx="331788" cy="763587"/>
          </a:xfrm>
          <a:prstGeom prst="curvedRightArrow">
            <a:avLst>
              <a:gd name="adj1" fmla="val 56023"/>
              <a:gd name="adj2" fmla="val 115072"/>
              <a:gd name="adj3" fmla="val 34065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972" descr="Système interférometrique couleu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890588"/>
            <a:ext cx="7681912" cy="528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Freeform 985"/>
          <p:cNvSpPr>
            <a:spLocks/>
          </p:cNvSpPr>
          <p:nvPr/>
        </p:nvSpPr>
        <p:spPr bwMode="auto">
          <a:xfrm>
            <a:off x="7019925" y="2236788"/>
            <a:ext cx="1800225" cy="1008062"/>
          </a:xfrm>
          <a:custGeom>
            <a:avLst/>
            <a:gdLst>
              <a:gd name="T0" fmla="*/ 2147483647 w 786"/>
              <a:gd name="T1" fmla="*/ 2147483647 h 635"/>
              <a:gd name="T2" fmla="*/ 2147483647 w 786"/>
              <a:gd name="T3" fmla="*/ 2147483647 h 635"/>
              <a:gd name="T4" fmla="*/ 2147483647 w 786"/>
              <a:gd name="T5" fmla="*/ 2147483647 h 635"/>
              <a:gd name="T6" fmla="*/ 2147483647 w 786"/>
              <a:gd name="T7" fmla="*/ 2147483647 h 635"/>
              <a:gd name="T8" fmla="*/ 0 w 786"/>
              <a:gd name="T9" fmla="*/ 0 h 6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86"/>
              <a:gd name="T16" fmla="*/ 0 h 635"/>
              <a:gd name="T17" fmla="*/ 786 w 786"/>
              <a:gd name="T18" fmla="*/ 635 h 6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86" h="635">
                <a:moveTo>
                  <a:pt x="590" y="635"/>
                </a:moveTo>
                <a:cubicBezTo>
                  <a:pt x="673" y="555"/>
                  <a:pt x="756" y="476"/>
                  <a:pt x="771" y="408"/>
                </a:cubicBezTo>
                <a:cubicBezTo>
                  <a:pt x="786" y="340"/>
                  <a:pt x="772" y="264"/>
                  <a:pt x="681" y="226"/>
                </a:cubicBezTo>
                <a:cubicBezTo>
                  <a:pt x="590" y="188"/>
                  <a:pt x="340" y="219"/>
                  <a:pt x="227" y="181"/>
                </a:cubicBezTo>
                <a:cubicBezTo>
                  <a:pt x="114" y="143"/>
                  <a:pt x="38" y="30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0" name="Text Box 957"/>
          <p:cNvSpPr txBox="1">
            <a:spLocks noChangeArrowheads="1"/>
          </p:cNvSpPr>
          <p:nvPr/>
        </p:nvSpPr>
        <p:spPr bwMode="auto">
          <a:xfrm>
            <a:off x="465138" y="2133600"/>
            <a:ext cx="24304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>
                <a:latin typeface="Century Gothic" charset="0"/>
                <a:ea typeface="Century Gothic" charset="0"/>
                <a:cs typeface="Century Gothic" charset="0"/>
              </a:rPr>
              <a:t>Target</a:t>
            </a:r>
          </a:p>
        </p:txBody>
      </p:sp>
      <p:sp>
        <p:nvSpPr>
          <p:cNvPr id="29701" name="Text Box 958"/>
          <p:cNvSpPr txBox="1">
            <a:spLocks noChangeArrowheads="1"/>
          </p:cNvSpPr>
          <p:nvPr/>
        </p:nvSpPr>
        <p:spPr bwMode="auto">
          <a:xfrm>
            <a:off x="5638800" y="5867400"/>
            <a:ext cx="24304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>
                <a:latin typeface="Century Gothic" charset="0"/>
                <a:ea typeface="Century Gothic" charset="0"/>
                <a:cs typeface="Century Gothic" charset="0"/>
              </a:rPr>
              <a:t>Beam Splitters</a:t>
            </a:r>
          </a:p>
        </p:txBody>
      </p:sp>
      <p:sp>
        <p:nvSpPr>
          <p:cNvPr id="29702" name="Text Box 960"/>
          <p:cNvSpPr txBox="1">
            <a:spLocks noChangeArrowheads="1"/>
          </p:cNvSpPr>
          <p:nvPr/>
        </p:nvSpPr>
        <p:spPr bwMode="auto">
          <a:xfrm>
            <a:off x="7391400" y="4724400"/>
            <a:ext cx="15478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>
                <a:latin typeface="Century Gothic" charset="0"/>
                <a:ea typeface="Century Gothic" charset="0"/>
                <a:cs typeface="Century Gothic" charset="0"/>
              </a:rPr>
              <a:t>Camera</a:t>
            </a:r>
          </a:p>
        </p:txBody>
      </p:sp>
      <p:sp>
        <p:nvSpPr>
          <p:cNvPr id="29703" name="Text Box 961"/>
          <p:cNvSpPr txBox="1">
            <a:spLocks noChangeArrowheads="1"/>
          </p:cNvSpPr>
          <p:nvPr/>
        </p:nvSpPr>
        <p:spPr bwMode="auto">
          <a:xfrm>
            <a:off x="381000" y="6335713"/>
            <a:ext cx="4191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>
                <a:latin typeface="Century Gothic" charset="0"/>
                <a:ea typeface="Century Gothic" charset="0"/>
                <a:cs typeface="Century Gothic" charset="0"/>
              </a:rPr>
              <a:t>Frequency stabilised He-Ne laser</a:t>
            </a:r>
          </a:p>
        </p:txBody>
      </p:sp>
      <p:sp>
        <p:nvSpPr>
          <p:cNvPr id="29704" name="Line 962"/>
          <p:cNvSpPr>
            <a:spLocks noChangeShapeType="1"/>
          </p:cNvSpPr>
          <p:nvPr/>
        </p:nvSpPr>
        <p:spPr bwMode="auto">
          <a:xfrm flipH="1" flipV="1">
            <a:off x="1690688" y="4468813"/>
            <a:ext cx="0" cy="1871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5" name="Line 963"/>
          <p:cNvSpPr>
            <a:spLocks noChangeShapeType="1"/>
          </p:cNvSpPr>
          <p:nvPr/>
        </p:nvSpPr>
        <p:spPr bwMode="auto">
          <a:xfrm flipH="1" flipV="1">
            <a:off x="5257800" y="3048000"/>
            <a:ext cx="1546225" cy="2762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6" name="Line 964"/>
          <p:cNvSpPr>
            <a:spLocks noChangeShapeType="1"/>
          </p:cNvSpPr>
          <p:nvPr/>
        </p:nvSpPr>
        <p:spPr bwMode="auto">
          <a:xfrm flipH="1" flipV="1">
            <a:off x="2411413" y="3821113"/>
            <a:ext cx="4370387" cy="1970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7" name="Line 965"/>
          <p:cNvSpPr>
            <a:spLocks noChangeShapeType="1"/>
          </p:cNvSpPr>
          <p:nvPr/>
        </p:nvSpPr>
        <p:spPr bwMode="auto">
          <a:xfrm>
            <a:off x="1331913" y="2381250"/>
            <a:ext cx="1008062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8" name="Line 966"/>
          <p:cNvSpPr>
            <a:spLocks noChangeShapeType="1"/>
          </p:cNvSpPr>
          <p:nvPr/>
        </p:nvSpPr>
        <p:spPr bwMode="auto">
          <a:xfrm flipV="1">
            <a:off x="8027988" y="3605213"/>
            <a:ext cx="71437" cy="1150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Rectangle 48"/>
          <p:cNvSpPr>
            <a:spLocks noChangeArrowheads="1"/>
          </p:cNvSpPr>
          <p:nvPr/>
        </p:nvSpPr>
        <p:spPr bwMode="auto">
          <a:xfrm>
            <a:off x="2759075" y="-76200"/>
            <a:ext cx="3870325" cy="588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5768" tIns="47884" rIns="95768" bIns="47884" anchor="ctr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/>
                <a:ea typeface="Century Gothic" charset="0"/>
                <a:cs typeface="Century Gothic"/>
              </a:rPr>
              <a:t>Target stabilization</a:t>
            </a:r>
            <a:endParaRPr 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entury Gothic"/>
              <a:ea typeface="Century Gothic" charset="0"/>
              <a:cs typeface="Century Gothic"/>
            </a:endParaRPr>
          </a:p>
        </p:txBody>
      </p:sp>
      <p:sp>
        <p:nvSpPr>
          <p:cNvPr id="29710" name="Rectangle 996"/>
          <p:cNvSpPr>
            <a:spLocks noChangeAspect="1" noChangeArrowheads="1"/>
          </p:cNvSpPr>
          <p:nvPr/>
        </p:nvSpPr>
        <p:spPr bwMode="auto">
          <a:xfrm>
            <a:off x="6015038" y="1228725"/>
            <a:ext cx="1431925" cy="89535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11" name="Line 997"/>
          <p:cNvSpPr>
            <a:spLocks noChangeAspect="1" noChangeShapeType="1"/>
          </p:cNvSpPr>
          <p:nvPr/>
        </p:nvSpPr>
        <p:spPr bwMode="auto">
          <a:xfrm flipH="1">
            <a:off x="6135688" y="1228725"/>
            <a:ext cx="58737" cy="895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12" name="Line 998"/>
          <p:cNvSpPr>
            <a:spLocks noChangeAspect="1" noChangeShapeType="1"/>
          </p:cNvSpPr>
          <p:nvPr/>
        </p:nvSpPr>
        <p:spPr bwMode="auto">
          <a:xfrm flipH="1">
            <a:off x="6315075" y="1228725"/>
            <a:ext cx="58738" cy="895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13" name="Line 999"/>
          <p:cNvSpPr>
            <a:spLocks noChangeAspect="1" noChangeShapeType="1"/>
          </p:cNvSpPr>
          <p:nvPr/>
        </p:nvSpPr>
        <p:spPr bwMode="auto">
          <a:xfrm flipH="1">
            <a:off x="6494463" y="1228725"/>
            <a:ext cx="57150" cy="895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14" name="Line 1000"/>
          <p:cNvSpPr>
            <a:spLocks noChangeAspect="1" noChangeShapeType="1"/>
          </p:cNvSpPr>
          <p:nvPr/>
        </p:nvSpPr>
        <p:spPr bwMode="auto">
          <a:xfrm flipH="1">
            <a:off x="6673850" y="1228725"/>
            <a:ext cx="57150" cy="895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15" name="Line 1001"/>
          <p:cNvSpPr>
            <a:spLocks noChangeAspect="1" noChangeShapeType="1"/>
          </p:cNvSpPr>
          <p:nvPr/>
        </p:nvSpPr>
        <p:spPr bwMode="auto">
          <a:xfrm flipH="1">
            <a:off x="6851650" y="1228725"/>
            <a:ext cx="58738" cy="895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16" name="Line 1002"/>
          <p:cNvSpPr>
            <a:spLocks noChangeAspect="1" noChangeShapeType="1"/>
          </p:cNvSpPr>
          <p:nvPr/>
        </p:nvSpPr>
        <p:spPr bwMode="auto">
          <a:xfrm flipH="1">
            <a:off x="7031038" y="1228725"/>
            <a:ext cx="58737" cy="895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17" name="Line 1003"/>
          <p:cNvSpPr>
            <a:spLocks noChangeAspect="1" noChangeShapeType="1"/>
          </p:cNvSpPr>
          <p:nvPr/>
        </p:nvSpPr>
        <p:spPr bwMode="auto">
          <a:xfrm flipH="1">
            <a:off x="7210425" y="1228725"/>
            <a:ext cx="57150" cy="895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18" name="Line 1004"/>
          <p:cNvSpPr>
            <a:spLocks noChangeAspect="1" noChangeShapeType="1"/>
          </p:cNvSpPr>
          <p:nvPr/>
        </p:nvSpPr>
        <p:spPr bwMode="auto">
          <a:xfrm flipH="1">
            <a:off x="7389813" y="1228725"/>
            <a:ext cx="57150" cy="895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19" name="Line 1005"/>
          <p:cNvSpPr>
            <a:spLocks noChangeAspect="1" noChangeShapeType="1"/>
          </p:cNvSpPr>
          <p:nvPr/>
        </p:nvSpPr>
        <p:spPr bwMode="auto">
          <a:xfrm flipH="1">
            <a:off x="5954713" y="1228725"/>
            <a:ext cx="60325" cy="895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20" name="Rectangle 1006"/>
          <p:cNvSpPr>
            <a:spLocks noChangeAspect="1" noChangeArrowheads="1"/>
          </p:cNvSpPr>
          <p:nvPr/>
        </p:nvSpPr>
        <p:spPr bwMode="auto">
          <a:xfrm>
            <a:off x="7446963" y="1228725"/>
            <a:ext cx="120650" cy="895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21" name="Rectangle 1007"/>
          <p:cNvSpPr>
            <a:spLocks noChangeAspect="1" noChangeArrowheads="1"/>
          </p:cNvSpPr>
          <p:nvPr/>
        </p:nvSpPr>
        <p:spPr bwMode="auto">
          <a:xfrm>
            <a:off x="5886450" y="1228725"/>
            <a:ext cx="119063" cy="9525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22" name="Text Box 1008"/>
          <p:cNvSpPr txBox="1">
            <a:spLocks noChangeAspect="1" noChangeArrowheads="1"/>
          </p:cNvSpPr>
          <p:nvPr/>
        </p:nvSpPr>
        <p:spPr bwMode="auto">
          <a:xfrm>
            <a:off x="5334000" y="762000"/>
            <a:ext cx="26749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>
                <a:latin typeface="Century Gothic" charset="0"/>
                <a:ea typeface="Century Gothic" charset="0"/>
                <a:cs typeface="Century Gothic" charset="0"/>
              </a:rPr>
              <a:t>Fringe pattern shifts</a:t>
            </a:r>
          </a:p>
        </p:txBody>
      </p:sp>
      <p:sp>
        <p:nvSpPr>
          <p:cNvPr id="29723" name="Rectangle 1012"/>
          <p:cNvSpPr>
            <a:spLocks noChangeAspect="1" noChangeArrowheads="1"/>
          </p:cNvSpPr>
          <p:nvPr/>
        </p:nvSpPr>
        <p:spPr bwMode="auto">
          <a:xfrm>
            <a:off x="7791450" y="1446213"/>
            <a:ext cx="1000125" cy="623887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24" name="Line 1013"/>
          <p:cNvSpPr>
            <a:spLocks noChangeAspect="1" noChangeShapeType="1"/>
          </p:cNvSpPr>
          <p:nvPr/>
        </p:nvSpPr>
        <p:spPr bwMode="auto">
          <a:xfrm>
            <a:off x="7875588" y="1446213"/>
            <a:ext cx="0" cy="6238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25" name="Line 1014"/>
          <p:cNvSpPr>
            <a:spLocks noChangeAspect="1" noChangeShapeType="1"/>
          </p:cNvSpPr>
          <p:nvPr/>
        </p:nvSpPr>
        <p:spPr bwMode="auto">
          <a:xfrm>
            <a:off x="7999413" y="1446213"/>
            <a:ext cx="0" cy="6238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26" name="Line 1015"/>
          <p:cNvSpPr>
            <a:spLocks noChangeAspect="1" noChangeShapeType="1"/>
          </p:cNvSpPr>
          <p:nvPr/>
        </p:nvSpPr>
        <p:spPr bwMode="auto">
          <a:xfrm>
            <a:off x="8126413" y="1446213"/>
            <a:ext cx="0" cy="6238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27" name="Line 1016"/>
          <p:cNvSpPr>
            <a:spLocks noChangeAspect="1" noChangeShapeType="1"/>
          </p:cNvSpPr>
          <p:nvPr/>
        </p:nvSpPr>
        <p:spPr bwMode="auto">
          <a:xfrm>
            <a:off x="8250238" y="1446213"/>
            <a:ext cx="0" cy="6238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28" name="Line 1017"/>
          <p:cNvSpPr>
            <a:spLocks noChangeAspect="1" noChangeShapeType="1"/>
          </p:cNvSpPr>
          <p:nvPr/>
        </p:nvSpPr>
        <p:spPr bwMode="auto">
          <a:xfrm>
            <a:off x="8375650" y="1446213"/>
            <a:ext cx="0" cy="6238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29" name="Line 1018"/>
          <p:cNvSpPr>
            <a:spLocks noChangeAspect="1" noChangeShapeType="1"/>
          </p:cNvSpPr>
          <p:nvPr/>
        </p:nvSpPr>
        <p:spPr bwMode="auto">
          <a:xfrm>
            <a:off x="8499475" y="1446213"/>
            <a:ext cx="0" cy="6238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30" name="Line 1019"/>
          <p:cNvSpPr>
            <a:spLocks noChangeAspect="1" noChangeShapeType="1"/>
          </p:cNvSpPr>
          <p:nvPr/>
        </p:nvSpPr>
        <p:spPr bwMode="auto">
          <a:xfrm>
            <a:off x="8626475" y="1446213"/>
            <a:ext cx="0" cy="6238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31" name="Line 1020"/>
          <p:cNvSpPr>
            <a:spLocks noChangeAspect="1" noChangeShapeType="1"/>
          </p:cNvSpPr>
          <p:nvPr/>
        </p:nvSpPr>
        <p:spPr bwMode="auto">
          <a:xfrm>
            <a:off x="8751888" y="1446213"/>
            <a:ext cx="0" cy="6238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32" name="Text Box 1021"/>
          <p:cNvSpPr txBox="1">
            <a:spLocks noChangeAspect="1" noChangeArrowheads="1"/>
          </p:cNvSpPr>
          <p:nvPr/>
        </p:nvSpPr>
        <p:spPr bwMode="auto">
          <a:xfrm>
            <a:off x="7162800" y="1077913"/>
            <a:ext cx="22304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>
                <a:latin typeface="Century Gothic" charset="0"/>
                <a:ea typeface="Century Gothic" charset="0"/>
                <a:cs typeface="Century Gothic" charset="0"/>
              </a:rPr>
              <a:t>Reference</a:t>
            </a:r>
          </a:p>
        </p:txBody>
      </p:sp>
      <p:sp>
        <p:nvSpPr>
          <p:cNvPr id="29733" name="Text Box 1009"/>
          <p:cNvSpPr txBox="1">
            <a:spLocks noChangeAspect="1" noChangeArrowheads="1"/>
          </p:cNvSpPr>
          <p:nvPr/>
        </p:nvSpPr>
        <p:spPr bwMode="auto">
          <a:xfrm>
            <a:off x="1447800" y="1382713"/>
            <a:ext cx="1981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>
                <a:latin typeface="Century Gothic" charset="0"/>
                <a:ea typeface="Century Gothic" charset="0"/>
                <a:cs typeface="Century Gothic" charset="0"/>
              </a:rPr>
              <a:t>Depth change</a:t>
            </a:r>
          </a:p>
        </p:txBody>
      </p:sp>
      <p:grpSp>
        <p:nvGrpSpPr>
          <p:cNvPr id="2" name="Group 1123"/>
          <p:cNvGrpSpPr>
            <a:grpSpLocks/>
          </p:cNvGrpSpPr>
          <p:nvPr/>
        </p:nvGrpSpPr>
        <p:grpSpPr bwMode="auto">
          <a:xfrm>
            <a:off x="5943600" y="1219200"/>
            <a:ext cx="1524000" cy="909638"/>
            <a:chOff x="509" y="1964"/>
            <a:chExt cx="544" cy="363"/>
          </a:xfrm>
        </p:grpSpPr>
        <p:sp>
          <p:nvSpPr>
            <p:cNvPr id="29758" name="Rectangle 1116"/>
            <p:cNvSpPr>
              <a:spLocks noChangeAspect="1" noChangeArrowheads="1"/>
            </p:cNvSpPr>
            <p:nvPr/>
          </p:nvSpPr>
          <p:spPr bwMode="auto">
            <a:xfrm>
              <a:off x="509" y="1964"/>
              <a:ext cx="544" cy="363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59" name="Line 1117"/>
            <p:cNvSpPr>
              <a:spLocks noChangeAspect="1" noChangeShapeType="1"/>
            </p:cNvSpPr>
            <p:nvPr/>
          </p:nvSpPr>
          <p:spPr bwMode="auto">
            <a:xfrm>
              <a:off x="555" y="1964"/>
              <a:ext cx="0" cy="3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60" name="Line 1118"/>
            <p:cNvSpPr>
              <a:spLocks noChangeAspect="1" noChangeShapeType="1"/>
            </p:cNvSpPr>
            <p:nvPr/>
          </p:nvSpPr>
          <p:spPr bwMode="auto">
            <a:xfrm>
              <a:off x="645" y="1964"/>
              <a:ext cx="0" cy="3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61" name="Line 1119"/>
            <p:cNvSpPr>
              <a:spLocks noChangeAspect="1" noChangeShapeType="1"/>
            </p:cNvSpPr>
            <p:nvPr/>
          </p:nvSpPr>
          <p:spPr bwMode="auto">
            <a:xfrm>
              <a:off x="736" y="1964"/>
              <a:ext cx="0" cy="3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62" name="Line 1120"/>
            <p:cNvSpPr>
              <a:spLocks noChangeAspect="1" noChangeShapeType="1"/>
            </p:cNvSpPr>
            <p:nvPr/>
          </p:nvSpPr>
          <p:spPr bwMode="auto">
            <a:xfrm>
              <a:off x="827" y="1964"/>
              <a:ext cx="0" cy="3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63" name="Line 1121"/>
            <p:cNvSpPr>
              <a:spLocks noChangeAspect="1" noChangeShapeType="1"/>
            </p:cNvSpPr>
            <p:nvPr/>
          </p:nvSpPr>
          <p:spPr bwMode="auto">
            <a:xfrm>
              <a:off x="917" y="1964"/>
              <a:ext cx="0" cy="3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64" name="Line 1122"/>
            <p:cNvSpPr>
              <a:spLocks noChangeAspect="1" noChangeShapeType="1"/>
            </p:cNvSpPr>
            <p:nvPr/>
          </p:nvSpPr>
          <p:spPr bwMode="auto">
            <a:xfrm>
              <a:off x="1008" y="1964"/>
              <a:ext cx="0" cy="3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5791200" y="1219200"/>
            <a:ext cx="1905000" cy="990600"/>
            <a:chOff x="29106813" y="29976763"/>
            <a:chExt cx="1014412" cy="620712"/>
          </a:xfrm>
        </p:grpSpPr>
        <p:sp>
          <p:nvSpPr>
            <p:cNvPr id="29737" name="Rectangle 1074"/>
            <p:cNvSpPr>
              <a:spLocks noChangeAspect="1" noChangeArrowheads="1"/>
            </p:cNvSpPr>
            <p:nvPr/>
          </p:nvSpPr>
          <p:spPr bwMode="auto">
            <a:xfrm>
              <a:off x="29184600" y="29984700"/>
              <a:ext cx="863600" cy="576263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38" name="Line 1075"/>
            <p:cNvSpPr>
              <a:spLocks noChangeAspect="1" noChangeShapeType="1"/>
            </p:cNvSpPr>
            <p:nvPr/>
          </p:nvSpPr>
          <p:spPr bwMode="auto">
            <a:xfrm flipH="1">
              <a:off x="29257625" y="29984700"/>
              <a:ext cx="34925" cy="5762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39" name="Line 1076"/>
            <p:cNvSpPr>
              <a:spLocks noChangeAspect="1" noChangeShapeType="1"/>
            </p:cNvSpPr>
            <p:nvPr/>
          </p:nvSpPr>
          <p:spPr bwMode="auto">
            <a:xfrm flipH="1">
              <a:off x="29365575" y="29984700"/>
              <a:ext cx="34925" cy="5762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40" name="Line 1077"/>
            <p:cNvSpPr>
              <a:spLocks noChangeAspect="1" noChangeShapeType="1"/>
            </p:cNvSpPr>
            <p:nvPr/>
          </p:nvSpPr>
          <p:spPr bwMode="auto">
            <a:xfrm flipH="1">
              <a:off x="29473525" y="29984700"/>
              <a:ext cx="34925" cy="5762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41" name="Line 1078"/>
            <p:cNvSpPr>
              <a:spLocks noChangeAspect="1" noChangeShapeType="1"/>
            </p:cNvSpPr>
            <p:nvPr/>
          </p:nvSpPr>
          <p:spPr bwMode="auto">
            <a:xfrm flipH="1">
              <a:off x="29581475" y="29984700"/>
              <a:ext cx="34925" cy="5762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42" name="Line 1079"/>
            <p:cNvSpPr>
              <a:spLocks noChangeAspect="1" noChangeShapeType="1"/>
            </p:cNvSpPr>
            <p:nvPr/>
          </p:nvSpPr>
          <p:spPr bwMode="auto">
            <a:xfrm flipH="1">
              <a:off x="29689425" y="29984700"/>
              <a:ext cx="34925" cy="5762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43" name="Line 1080"/>
            <p:cNvSpPr>
              <a:spLocks noChangeAspect="1" noChangeShapeType="1"/>
            </p:cNvSpPr>
            <p:nvPr/>
          </p:nvSpPr>
          <p:spPr bwMode="auto">
            <a:xfrm flipH="1">
              <a:off x="29797375" y="29984700"/>
              <a:ext cx="34925" cy="5762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44" name="Line 1081"/>
            <p:cNvSpPr>
              <a:spLocks noChangeAspect="1" noChangeShapeType="1"/>
            </p:cNvSpPr>
            <p:nvPr/>
          </p:nvSpPr>
          <p:spPr bwMode="auto">
            <a:xfrm flipH="1">
              <a:off x="29905325" y="29984700"/>
              <a:ext cx="34925" cy="5762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45" name="Line 1082"/>
            <p:cNvSpPr>
              <a:spLocks noChangeAspect="1" noChangeShapeType="1"/>
            </p:cNvSpPr>
            <p:nvPr/>
          </p:nvSpPr>
          <p:spPr bwMode="auto">
            <a:xfrm flipH="1">
              <a:off x="30013275" y="29984700"/>
              <a:ext cx="34925" cy="5762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46" name="Line 1083"/>
            <p:cNvSpPr>
              <a:spLocks noChangeAspect="1" noChangeShapeType="1"/>
            </p:cNvSpPr>
            <p:nvPr/>
          </p:nvSpPr>
          <p:spPr bwMode="auto">
            <a:xfrm flipH="1">
              <a:off x="29148088" y="29984700"/>
              <a:ext cx="36512" cy="5762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47" name="Rectangle 1084"/>
            <p:cNvSpPr>
              <a:spLocks noChangeAspect="1" noChangeArrowheads="1"/>
            </p:cNvSpPr>
            <p:nvPr/>
          </p:nvSpPr>
          <p:spPr bwMode="auto">
            <a:xfrm>
              <a:off x="30048200" y="29984700"/>
              <a:ext cx="73025" cy="5762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48" name="Rectangle 1085"/>
            <p:cNvSpPr>
              <a:spLocks noChangeAspect="1" noChangeArrowheads="1"/>
            </p:cNvSpPr>
            <p:nvPr/>
          </p:nvSpPr>
          <p:spPr bwMode="auto">
            <a:xfrm>
              <a:off x="29106813" y="29984700"/>
              <a:ext cx="71437" cy="61277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49" name="Rectangle 1104"/>
            <p:cNvSpPr>
              <a:spLocks noChangeAspect="1" noChangeArrowheads="1"/>
            </p:cNvSpPr>
            <p:nvPr/>
          </p:nvSpPr>
          <p:spPr bwMode="auto">
            <a:xfrm>
              <a:off x="29179838" y="29976763"/>
              <a:ext cx="863600" cy="576262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50" name="Line 1105"/>
            <p:cNvSpPr>
              <a:spLocks noChangeAspect="1" noChangeShapeType="1"/>
            </p:cNvSpPr>
            <p:nvPr/>
          </p:nvSpPr>
          <p:spPr bwMode="auto">
            <a:xfrm>
              <a:off x="29198888" y="29976763"/>
              <a:ext cx="0" cy="57626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51" name="Line 1106"/>
            <p:cNvSpPr>
              <a:spLocks noChangeAspect="1" noChangeShapeType="1"/>
            </p:cNvSpPr>
            <p:nvPr/>
          </p:nvSpPr>
          <p:spPr bwMode="auto">
            <a:xfrm>
              <a:off x="29306838" y="29976763"/>
              <a:ext cx="0" cy="57626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52" name="Line 1107"/>
            <p:cNvSpPr>
              <a:spLocks noChangeAspect="1" noChangeShapeType="1"/>
            </p:cNvSpPr>
            <p:nvPr/>
          </p:nvSpPr>
          <p:spPr bwMode="auto">
            <a:xfrm>
              <a:off x="29414788" y="29976763"/>
              <a:ext cx="0" cy="57626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53" name="Line 1108"/>
            <p:cNvSpPr>
              <a:spLocks noChangeAspect="1" noChangeShapeType="1"/>
            </p:cNvSpPr>
            <p:nvPr/>
          </p:nvSpPr>
          <p:spPr bwMode="auto">
            <a:xfrm>
              <a:off x="29522738" y="29976763"/>
              <a:ext cx="0" cy="57626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54" name="Line 1109"/>
            <p:cNvSpPr>
              <a:spLocks noChangeAspect="1" noChangeShapeType="1"/>
            </p:cNvSpPr>
            <p:nvPr/>
          </p:nvSpPr>
          <p:spPr bwMode="auto">
            <a:xfrm>
              <a:off x="29630688" y="29976763"/>
              <a:ext cx="0" cy="57626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55" name="Line 1110"/>
            <p:cNvSpPr>
              <a:spLocks noChangeAspect="1" noChangeShapeType="1"/>
            </p:cNvSpPr>
            <p:nvPr/>
          </p:nvSpPr>
          <p:spPr bwMode="auto">
            <a:xfrm>
              <a:off x="29738638" y="29976763"/>
              <a:ext cx="0" cy="57626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56" name="Line 1111"/>
            <p:cNvSpPr>
              <a:spLocks noChangeAspect="1" noChangeShapeType="1"/>
            </p:cNvSpPr>
            <p:nvPr/>
          </p:nvSpPr>
          <p:spPr bwMode="auto">
            <a:xfrm>
              <a:off x="29846588" y="29976763"/>
              <a:ext cx="0" cy="57626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57" name="Line 1112"/>
            <p:cNvSpPr>
              <a:spLocks noChangeAspect="1" noChangeShapeType="1"/>
            </p:cNvSpPr>
            <p:nvPr/>
          </p:nvSpPr>
          <p:spPr bwMode="auto">
            <a:xfrm>
              <a:off x="29954538" y="29976763"/>
              <a:ext cx="0" cy="57626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9736" name="AutoShape 1103"/>
          <p:cNvSpPr>
            <a:spLocks noChangeAspect="1" noChangeArrowheads="1"/>
          </p:cNvSpPr>
          <p:nvPr/>
        </p:nvSpPr>
        <p:spPr bwMode="auto">
          <a:xfrm rot="18600000" flipV="1">
            <a:off x="2484438" y="1644650"/>
            <a:ext cx="320675" cy="866775"/>
          </a:xfrm>
          <a:prstGeom prst="upDownArrow">
            <a:avLst>
              <a:gd name="adj1" fmla="val 50000"/>
              <a:gd name="adj2" fmla="val 605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8"/>
          <p:cNvSpPr>
            <a:spLocks noChangeArrowheads="1"/>
          </p:cNvSpPr>
          <p:nvPr/>
        </p:nvSpPr>
        <p:spPr bwMode="auto">
          <a:xfrm>
            <a:off x="1449240" y="12609"/>
            <a:ext cx="6490002" cy="58914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5768" tIns="47884" rIns="95768" bIns="47884" anchor="ctr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/>
                <a:ea typeface="Century Gothic" charset="0"/>
                <a:cs typeface="Century Gothic"/>
              </a:rPr>
              <a:t>“on-line” 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/>
                <a:ea typeface="Century Gothic" charset="0"/>
                <a:cs typeface="Century Gothic"/>
              </a:rPr>
              <a:t>stabilization</a:t>
            </a: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/>
                <a:ea typeface="Century Gothic" charset="0"/>
                <a:cs typeface="Century Gothic"/>
              </a:rPr>
              <a:t> underway</a:t>
            </a:r>
            <a:endParaRPr 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entury Gothic"/>
              <a:ea typeface="Century Gothic" charset="0"/>
              <a:cs typeface="Century Gothic"/>
            </a:endParaRPr>
          </a:p>
        </p:txBody>
      </p:sp>
      <p:pic>
        <p:nvPicPr>
          <p:cNvPr id="30723" name="Picture 10" descr="P816001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2819400"/>
            <a:ext cx="2770188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1024618" y="4038600"/>
            <a:ext cx="5299982" cy="2412747"/>
            <a:chOff x="1024618" y="4038600"/>
            <a:chExt cx="5299982" cy="2412747"/>
          </a:xfrm>
        </p:grpSpPr>
        <p:grpSp>
          <p:nvGrpSpPr>
            <p:cNvPr id="3" name="Group 17"/>
            <p:cNvGrpSpPr>
              <a:grpSpLocks/>
            </p:cNvGrpSpPr>
            <p:nvPr/>
          </p:nvGrpSpPr>
          <p:grpSpPr bwMode="auto">
            <a:xfrm>
              <a:off x="1024618" y="4226056"/>
              <a:ext cx="3742218" cy="2225291"/>
              <a:chOff x="1025156" y="4226041"/>
              <a:chExt cx="3741990" cy="2224925"/>
            </a:xfrm>
          </p:grpSpPr>
          <p:sp>
            <p:nvSpPr>
              <p:cNvPr id="13" name="AutoShape 27"/>
              <p:cNvSpPr>
                <a:spLocks noChangeArrowheads="1"/>
              </p:cNvSpPr>
              <p:nvPr/>
            </p:nvSpPr>
            <p:spPr bwMode="auto">
              <a:xfrm>
                <a:off x="1278461" y="5472642"/>
                <a:ext cx="393676" cy="698385"/>
              </a:xfrm>
              <a:custGeom>
                <a:avLst/>
                <a:gdLst>
                  <a:gd name="T0" fmla="*/ 3 w 21600"/>
                  <a:gd name="T1" fmla="*/ 0 h 21600"/>
                  <a:gd name="T2" fmla="*/ 0 w 21600"/>
                  <a:gd name="T3" fmla="*/ 2 h 21600"/>
                  <a:gd name="T4" fmla="*/ 3 w 21600"/>
                  <a:gd name="T5" fmla="*/ 4 h 21600"/>
                  <a:gd name="T6" fmla="*/ 4 w 21600"/>
                  <a:gd name="T7" fmla="*/ 2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375 w 21600"/>
                  <a:gd name="T13" fmla="*/ 5400 h 21600"/>
                  <a:gd name="T14" fmla="*/ 18900 w 21600"/>
                  <a:gd name="T15" fmla="*/ 162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solidFill>
                <a:srgbClr val="008000"/>
              </a:solidFill>
              <a:ln w="254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>
                  <a:defRPr/>
                </a:pPr>
                <a:r>
                  <a:rPr lang="fr-FR" sz="2400">
                    <a:latin typeface="Century Gothic"/>
                    <a:cs typeface="Century Gothic"/>
                  </a:rPr>
                  <a:t> </a:t>
                </a:r>
              </a:p>
            </p:txBody>
          </p:sp>
          <p:sp>
            <p:nvSpPr>
              <p:cNvPr id="14" name="Rectangle 37"/>
              <p:cNvSpPr>
                <a:spLocks noChangeArrowheads="1"/>
              </p:cNvSpPr>
              <p:nvPr/>
            </p:nvSpPr>
            <p:spPr bwMode="auto">
              <a:xfrm>
                <a:off x="1892785" y="5250836"/>
                <a:ext cx="1954262" cy="1200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>
                  <a:buFont typeface="Arial"/>
                  <a:buChar char="•"/>
                  <a:defRPr/>
                </a:pPr>
                <a:r>
                  <a:rPr lang="fr-FR" sz="2400" dirty="0" smtClean="0">
                    <a:latin typeface="Century Gothic"/>
                    <a:cs typeface="Century Gothic"/>
                  </a:rPr>
                  <a:t> &lt; 100 </a:t>
                </a:r>
                <a:r>
                  <a:rPr lang="fr-FR" sz="2400" dirty="0">
                    <a:latin typeface="Century Gothic"/>
                    <a:cs typeface="Century Gothic"/>
                  </a:rPr>
                  <a:t>nm</a:t>
                </a:r>
              </a:p>
              <a:p>
                <a:pPr>
                  <a:buFont typeface="Arial"/>
                  <a:buChar char="•"/>
                  <a:defRPr/>
                </a:pPr>
                <a:r>
                  <a:rPr lang="fr-FR" sz="2400" dirty="0" smtClean="0">
                    <a:latin typeface="Century Gothic"/>
                    <a:cs typeface="Century Gothic"/>
                  </a:rPr>
                  <a:t> &lt; </a:t>
                </a:r>
                <a:r>
                  <a:rPr lang="fr-FR" sz="2400" dirty="0" err="1" smtClean="0">
                    <a:latin typeface="Symbol" charset="2"/>
                    <a:cs typeface="Symbol" charset="2"/>
                  </a:rPr>
                  <a:t>m</a:t>
                </a:r>
                <a:r>
                  <a:rPr lang="fr-FR" sz="2400" dirty="0" err="1" smtClean="0">
                    <a:latin typeface="Century Gothic"/>
                    <a:cs typeface="Century Gothic"/>
                  </a:rPr>
                  <a:t>rad</a:t>
                </a:r>
                <a:endParaRPr lang="fr-FR" sz="2400" dirty="0">
                  <a:latin typeface="Century Gothic"/>
                  <a:cs typeface="Century Gothic"/>
                </a:endParaRPr>
              </a:p>
              <a:p>
                <a:pPr>
                  <a:buFont typeface="Arial"/>
                  <a:buChar char="•"/>
                  <a:defRPr/>
                </a:pPr>
                <a:r>
                  <a:rPr lang="fr-FR" sz="2400" dirty="0">
                    <a:latin typeface="Century Gothic"/>
                    <a:cs typeface="Century Gothic"/>
                  </a:rPr>
                  <a:t> few 100 Hz </a:t>
                </a:r>
              </a:p>
            </p:txBody>
          </p:sp>
          <p:sp>
            <p:nvSpPr>
              <p:cNvPr id="15" name="Rectangle 37"/>
              <p:cNvSpPr>
                <a:spLocks noChangeArrowheads="1"/>
              </p:cNvSpPr>
              <p:nvPr/>
            </p:nvSpPr>
            <p:spPr bwMode="auto">
              <a:xfrm>
                <a:off x="1025156" y="4226041"/>
                <a:ext cx="3741990" cy="10154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algn="ctr">
                  <a:defRPr/>
                </a:pPr>
                <a:r>
                  <a:rPr lang="fr-FR" sz="2400" b="1" dirty="0" err="1" smtClean="0">
                    <a:latin typeface="Century Gothic"/>
                    <a:cs typeface="Century Gothic"/>
                  </a:rPr>
                  <a:t>Next</a:t>
                </a:r>
                <a:r>
                  <a:rPr lang="fr-FR" sz="2400" b="1" dirty="0" smtClean="0">
                    <a:latin typeface="Century Gothic"/>
                    <a:cs typeface="Century Gothic"/>
                  </a:rPr>
                  <a:t>: </a:t>
                </a:r>
              </a:p>
              <a:p>
                <a:pPr algn="ctr">
                  <a:defRPr/>
                </a:pPr>
                <a:r>
                  <a:rPr lang="fr-FR" b="1" dirty="0" err="1" smtClean="0">
                    <a:latin typeface="Century Gothic"/>
                    <a:cs typeface="Century Gothic"/>
                  </a:rPr>
                  <a:t>Fast</a:t>
                </a:r>
                <a:r>
                  <a:rPr lang="fr-FR" b="1" dirty="0" smtClean="0">
                    <a:latin typeface="Century Gothic"/>
                    <a:cs typeface="Century Gothic"/>
                  </a:rPr>
                  <a:t>, </a:t>
                </a:r>
                <a:r>
                  <a:rPr lang="fr-FR" b="1" dirty="0" err="1" smtClean="0">
                    <a:latin typeface="Century Gothic"/>
                    <a:cs typeface="Century Gothic"/>
                  </a:rPr>
                  <a:t>automated</a:t>
                </a:r>
                <a:r>
                  <a:rPr lang="fr-FR" b="1" dirty="0" smtClean="0">
                    <a:latin typeface="Century Gothic"/>
                    <a:cs typeface="Century Gothic"/>
                  </a:rPr>
                  <a:t> feedback (</a:t>
                </a:r>
                <a:r>
                  <a:rPr lang="fr-FR" b="1" dirty="0" err="1" smtClean="0">
                    <a:latin typeface="Century Gothic"/>
                    <a:cs typeface="Century Gothic"/>
                  </a:rPr>
                  <a:t>piezo</a:t>
                </a:r>
                <a:r>
                  <a:rPr lang="fr-FR" b="1" dirty="0">
                    <a:latin typeface="Century Gothic"/>
                    <a:cs typeface="Century Gothic"/>
                  </a:rPr>
                  <a:t> </a:t>
                </a:r>
                <a:r>
                  <a:rPr lang="fr-FR" b="1" dirty="0" err="1" smtClean="0">
                    <a:latin typeface="Century Gothic"/>
                    <a:cs typeface="Century Gothic"/>
                  </a:rPr>
                  <a:t>actuators</a:t>
                </a:r>
                <a:r>
                  <a:rPr lang="fr-FR" b="1" dirty="0" smtClean="0">
                    <a:latin typeface="Century Gothic"/>
                    <a:cs typeface="Century Gothic"/>
                  </a:rPr>
                  <a:t>): </a:t>
                </a:r>
                <a:endParaRPr lang="fr-FR" b="1" dirty="0">
                  <a:latin typeface="Century Gothic"/>
                  <a:cs typeface="Century Gothic"/>
                </a:endParaRPr>
              </a:p>
            </p:txBody>
          </p:sp>
        </p:grp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 rot="10800000" flipH="1">
              <a:off x="5486400" y="4038600"/>
              <a:ext cx="762000" cy="304800"/>
            </a:xfrm>
            <a:prstGeom prst="line">
              <a:avLst/>
            </a:prstGeom>
            <a:noFill/>
            <a:ln w="44450">
              <a:solidFill>
                <a:srgbClr val="008000"/>
              </a:solidFill>
              <a:round/>
              <a:headEnd/>
              <a:tailEnd type="stealth" w="lg" len="lg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Line 12"/>
            <p:cNvSpPr>
              <a:spLocks noChangeShapeType="1"/>
            </p:cNvSpPr>
            <p:nvPr/>
          </p:nvSpPr>
          <p:spPr bwMode="auto">
            <a:xfrm rot="10800000" flipH="1">
              <a:off x="5257800" y="4648200"/>
              <a:ext cx="1066800" cy="381000"/>
            </a:xfrm>
            <a:prstGeom prst="line">
              <a:avLst/>
            </a:prstGeom>
            <a:noFill/>
            <a:ln w="44450">
              <a:solidFill>
                <a:srgbClr val="008000"/>
              </a:solidFill>
              <a:round/>
              <a:headEnd/>
              <a:tailEnd type="stealth" w="lg" len="lg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304800" y="533400"/>
            <a:ext cx="8839200" cy="3606800"/>
            <a:chOff x="304800" y="533400"/>
            <a:chExt cx="8839200" cy="3606799"/>
          </a:xfrm>
        </p:grpSpPr>
        <p:grpSp>
          <p:nvGrpSpPr>
            <p:cNvPr id="5" name="Group 16"/>
            <p:cNvGrpSpPr>
              <a:grpSpLocks/>
            </p:cNvGrpSpPr>
            <p:nvPr/>
          </p:nvGrpSpPr>
          <p:grpSpPr bwMode="auto">
            <a:xfrm>
              <a:off x="304800" y="533400"/>
              <a:ext cx="8839200" cy="3595688"/>
              <a:chOff x="304800" y="228600"/>
              <a:chExt cx="8839539" cy="3595688"/>
            </a:xfrm>
          </p:grpSpPr>
          <p:pic>
            <p:nvPicPr>
              <p:cNvPr id="30730" name="Picture 1156" descr="stab de l'orientation avec picos à vitesse 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04800" y="228600"/>
                <a:ext cx="5124450" cy="35956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" name="Rectangle 8"/>
              <p:cNvSpPr/>
              <p:nvPr/>
            </p:nvSpPr>
            <p:spPr>
              <a:xfrm>
                <a:off x="5334193" y="1340589"/>
                <a:ext cx="3810146" cy="784225"/>
              </a:xfrm>
              <a:prstGeom prst="rect">
                <a:avLst/>
              </a:prstGeom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  <a:buFont typeface="Arial" charset="0"/>
                  <a:buChar char="•"/>
                  <a:defRPr/>
                </a:pPr>
                <a:r>
                  <a:rPr lang="fr-FR" dirty="0">
                    <a:latin typeface="Symbol" charset="2"/>
                    <a:ea typeface="Symbol" charset="2"/>
                    <a:cs typeface="Symbol" charset="2"/>
                  </a:rPr>
                  <a:t> m</a:t>
                </a:r>
                <a:r>
                  <a:rPr lang="fr-FR" dirty="0">
                    <a:latin typeface="Century Gothic" charset="0"/>
                    <a:ea typeface="Century Gothic" charset="0"/>
                    <a:cs typeface="Century Gothic" charset="0"/>
                  </a:rPr>
                  <a:t>m </a:t>
                </a:r>
                <a:r>
                  <a:rPr lang="fr-FR" dirty="0" err="1">
                    <a:latin typeface="Century Gothic" charset="0"/>
                    <a:ea typeface="Century Gothic" charset="0"/>
                    <a:cs typeface="Century Gothic" charset="0"/>
                  </a:rPr>
                  <a:t>depth</a:t>
                </a:r>
                <a:r>
                  <a:rPr lang="fr-FR" dirty="0">
                    <a:latin typeface="Century Gothic" charset="0"/>
                    <a:ea typeface="Century Gothic" charset="0"/>
                    <a:cs typeface="Century Gothic" charset="0"/>
                  </a:rPr>
                  <a:t> (</a:t>
                </a:r>
                <a:r>
                  <a:rPr lang="fr-FR" dirty="0" err="1">
                    <a:latin typeface="Century Gothic" charset="0"/>
                    <a:ea typeface="Century Gothic" charset="0"/>
                    <a:cs typeface="Century Gothic" charset="0"/>
                  </a:rPr>
                  <a:t>bearing</a:t>
                </a:r>
                <a:r>
                  <a:rPr lang="fr-FR" dirty="0">
                    <a:latin typeface="Century Gothic" charset="0"/>
                    <a:ea typeface="Century Gothic" charset="0"/>
                    <a:cs typeface="Century Gothic" charset="0"/>
                  </a:rPr>
                  <a:t> </a:t>
                </a:r>
                <a:r>
                  <a:rPr lang="fr-FR" dirty="0" err="1">
                    <a:latin typeface="Century Gothic" charset="0"/>
                    <a:ea typeface="Century Gothic" charset="0"/>
                    <a:cs typeface="Century Gothic" charset="0"/>
                  </a:rPr>
                  <a:t>precision</a:t>
                </a:r>
                <a:r>
                  <a:rPr lang="fr-FR" dirty="0">
                    <a:latin typeface="Century Gothic" charset="0"/>
                    <a:ea typeface="Century Gothic" charset="0"/>
                    <a:cs typeface="Century Gothic" charset="0"/>
                  </a:rPr>
                  <a:t>)</a:t>
                </a:r>
              </a:p>
              <a:p>
                <a:pPr>
                  <a:spcBef>
                    <a:spcPct val="50000"/>
                  </a:spcBef>
                  <a:buFont typeface="Arial" charset="0"/>
                  <a:buChar char="•"/>
                  <a:defRPr/>
                </a:pPr>
                <a:r>
                  <a:rPr lang="fr-FR" dirty="0">
                    <a:latin typeface="Century Gothic" charset="0"/>
                    <a:ea typeface="Century Gothic" charset="0"/>
                    <a:cs typeface="Century Gothic" charset="0"/>
                  </a:rPr>
                  <a:t> 10 </a:t>
                </a:r>
                <a:r>
                  <a:rPr lang="fr-FR" dirty="0" err="1">
                    <a:latin typeface="Symbol" charset="2"/>
                    <a:ea typeface="Symbol" charset="2"/>
                    <a:cs typeface="Symbol" charset="2"/>
                  </a:rPr>
                  <a:t>m</a:t>
                </a:r>
                <a:r>
                  <a:rPr lang="fr-FR" dirty="0" err="1">
                    <a:latin typeface="Century Gothic" charset="0"/>
                    <a:ea typeface="Century Gothic" charset="0"/>
                    <a:cs typeface="Century Gothic" charset="0"/>
                  </a:rPr>
                  <a:t>rad</a:t>
                </a:r>
                <a:r>
                  <a:rPr lang="fr-FR" dirty="0">
                    <a:latin typeface="Century Gothic" charset="0"/>
                    <a:ea typeface="Century Gothic" charset="0"/>
                    <a:cs typeface="Century Gothic" charset="0"/>
                  </a:rPr>
                  <a:t> in orientation</a:t>
                </a: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5257989" y="554842"/>
                <a:ext cx="3758091" cy="738664"/>
              </a:xfrm>
              <a:prstGeom prst="rect">
                <a:avLst/>
              </a:prstGeom>
              <a:effectLst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fr-FR" sz="2400" b="1" dirty="0" err="1" smtClean="0">
                    <a:latin typeface="Century Gothic"/>
                    <a:cs typeface="Century Gothic"/>
                  </a:rPr>
                  <a:t>Current</a:t>
                </a:r>
                <a:r>
                  <a:rPr lang="fr-FR" sz="2400" b="1" dirty="0" smtClean="0">
                    <a:latin typeface="Century Gothic"/>
                    <a:cs typeface="Century Gothic"/>
                  </a:rPr>
                  <a:t>: </a:t>
                </a:r>
              </a:p>
              <a:p>
                <a:pPr>
                  <a:defRPr/>
                </a:pPr>
                <a:r>
                  <a:rPr lang="fr-FR" b="1" dirty="0" err="1" smtClean="0">
                    <a:latin typeface="Century Gothic"/>
                    <a:cs typeface="Century Gothic"/>
                  </a:rPr>
                  <a:t>Manual</a:t>
                </a:r>
                <a:r>
                  <a:rPr lang="fr-FR" b="1" dirty="0" smtClean="0">
                    <a:latin typeface="Century Gothic"/>
                    <a:cs typeface="Century Gothic"/>
                  </a:rPr>
                  <a:t> </a:t>
                </a:r>
                <a:r>
                  <a:rPr lang="fr-FR" b="1" dirty="0">
                    <a:latin typeface="Century Gothic"/>
                    <a:cs typeface="Century Gothic"/>
                  </a:rPr>
                  <a:t>feedback (</a:t>
                </a:r>
                <a:r>
                  <a:rPr lang="fr-FR" b="1" dirty="0" err="1">
                    <a:latin typeface="Century Gothic"/>
                    <a:cs typeface="Century Gothic"/>
                  </a:rPr>
                  <a:t>picomotors</a:t>
                </a:r>
                <a:r>
                  <a:rPr lang="fr-FR" b="1" dirty="0">
                    <a:latin typeface="Century Gothic"/>
                    <a:cs typeface="Century Gothic"/>
                  </a:rPr>
                  <a:t>): </a:t>
                </a:r>
                <a:endParaRPr lang="en-US" b="1" dirty="0"/>
              </a:p>
            </p:txBody>
          </p:sp>
        </p:grpSp>
        <p:sp>
          <p:nvSpPr>
            <p:cNvPr id="18" name="Line 12"/>
            <p:cNvSpPr>
              <a:spLocks noChangeShapeType="1"/>
            </p:cNvSpPr>
            <p:nvPr/>
          </p:nvSpPr>
          <p:spPr bwMode="auto">
            <a:xfrm rot="10800000" flipV="1">
              <a:off x="6756400" y="2590800"/>
              <a:ext cx="254000" cy="1549399"/>
            </a:xfrm>
            <a:prstGeom prst="line">
              <a:avLst/>
            </a:prstGeom>
            <a:noFill/>
            <a:ln w="44450">
              <a:solidFill>
                <a:srgbClr val="FFFF00"/>
              </a:solidFill>
              <a:round/>
              <a:headEnd/>
              <a:tailEnd type="stealth" w="lg" len="lg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8"/>
          <p:cNvSpPr>
            <a:spLocks noChangeArrowheads="1"/>
          </p:cNvSpPr>
          <p:nvPr/>
        </p:nvSpPr>
        <p:spPr bwMode="auto">
          <a:xfrm>
            <a:off x="2430332" y="-76291"/>
            <a:ext cx="3985109" cy="58914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5768" tIns="47884" rIns="95768" bIns="47884" anchor="ctr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Experimental setup</a:t>
            </a:r>
            <a:endParaRPr 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50" name="Oval 49"/>
          <p:cNvSpPr>
            <a:spLocks noChangeAspect="1"/>
          </p:cNvSpPr>
          <p:nvPr/>
        </p:nvSpPr>
        <p:spPr bwMode="auto">
          <a:xfrm>
            <a:off x="2147888" y="588963"/>
            <a:ext cx="4691062" cy="4322762"/>
          </a:xfrm>
          <a:prstGeom prst="ellipse">
            <a:avLst/>
          </a:prstGeom>
          <a:solidFill>
            <a:schemeClr val="accent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4" name="Rectangle 52"/>
          <p:cNvSpPr>
            <a:spLocks noChangeArrowheads="1"/>
          </p:cNvSpPr>
          <p:nvPr/>
        </p:nvSpPr>
        <p:spPr bwMode="auto">
          <a:xfrm flipH="1">
            <a:off x="339725" y="695653"/>
            <a:ext cx="31003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latin typeface="Century Gothic" charset="0"/>
                <a:ea typeface="Century Gothic" charset="0"/>
                <a:cs typeface="Century Gothic" charset="0"/>
              </a:rPr>
              <a:t>laser</a:t>
            </a:r>
            <a:endParaRPr lang="en-US" sz="2800" b="1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64" name="Rectangle 63"/>
          <p:cNvSpPr/>
          <p:nvPr/>
        </p:nvSpPr>
        <p:spPr bwMode="auto">
          <a:xfrm rot="720254">
            <a:off x="2400300" y="1481138"/>
            <a:ext cx="3062288" cy="173037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750" name="AutoShape 17"/>
          <p:cNvSpPr>
            <a:spLocks noChangeArrowheads="1"/>
          </p:cNvSpPr>
          <p:nvPr/>
        </p:nvSpPr>
        <p:spPr bwMode="auto">
          <a:xfrm flipH="1">
            <a:off x="3055938" y="2430463"/>
            <a:ext cx="360362" cy="431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66" name="Rectangle 31"/>
          <p:cNvSpPr>
            <a:spLocks noChangeArrowheads="1"/>
          </p:cNvSpPr>
          <p:nvPr/>
        </p:nvSpPr>
        <p:spPr bwMode="auto">
          <a:xfrm rot="11882999" flipH="1" flipV="1">
            <a:off x="3370263" y="2181225"/>
            <a:ext cx="1152525" cy="1092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67" name="Oval 32"/>
          <p:cNvSpPr>
            <a:spLocks noChangeArrowheads="1"/>
          </p:cNvSpPr>
          <p:nvPr/>
        </p:nvSpPr>
        <p:spPr bwMode="auto">
          <a:xfrm rot="11882999" flipH="1" flipV="1">
            <a:off x="2971800" y="2019300"/>
            <a:ext cx="1482725" cy="1363663"/>
          </a:xfrm>
          <a:prstGeom prst="ellipse">
            <a:avLst/>
          </a:prstGeom>
          <a:solidFill>
            <a:schemeClr val="accent5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31753" name="Text Box 44"/>
          <p:cNvSpPr txBox="1">
            <a:spLocks noChangeArrowheads="1"/>
          </p:cNvSpPr>
          <p:nvPr/>
        </p:nvSpPr>
        <p:spPr bwMode="auto">
          <a:xfrm rot="10818560" flipH="1">
            <a:off x="2065338" y="1311275"/>
            <a:ext cx="185737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ot="10800000" wrap="none" lIns="91433" tIns="45715" rIns="91433" bIns="45715">
            <a:prstTxWarp prst="textNoShape">
              <a:avLst/>
            </a:prstTxWarp>
            <a:spAutoFit/>
          </a:bodyPr>
          <a:lstStyle/>
          <a:p>
            <a:endParaRPr lang="en-US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31754" name="Text Box 45"/>
          <p:cNvSpPr txBox="1">
            <a:spLocks noChangeArrowheads="1"/>
          </p:cNvSpPr>
          <p:nvPr/>
        </p:nvSpPr>
        <p:spPr bwMode="auto">
          <a:xfrm rot="10818560" flipH="1">
            <a:off x="3067050" y="2759075"/>
            <a:ext cx="18573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ot="10800000" wrap="none" lIns="91433" tIns="45715" rIns="91433" bIns="45715">
            <a:prstTxWarp prst="textNoShape">
              <a:avLst/>
            </a:prstTxWarp>
            <a:spAutoFit/>
          </a:bodyPr>
          <a:lstStyle/>
          <a:p>
            <a:endParaRPr lang="en-US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71" name="Rectangle 53"/>
          <p:cNvSpPr>
            <a:spLocks noChangeArrowheads="1"/>
          </p:cNvSpPr>
          <p:nvPr/>
        </p:nvSpPr>
        <p:spPr bwMode="auto">
          <a:xfrm flipH="1">
            <a:off x="2797175" y="3470275"/>
            <a:ext cx="1657350" cy="90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>
                <a:latin typeface="Century Gothic" charset="0"/>
                <a:ea typeface="Century Gothic" charset="0"/>
                <a:cs typeface="Century Gothic" charset="0"/>
              </a:rPr>
              <a:t>BK7 target</a:t>
            </a:r>
          </a:p>
        </p:txBody>
      </p:sp>
      <p:sp>
        <p:nvSpPr>
          <p:cNvPr id="77" name="Rectangle 54"/>
          <p:cNvSpPr>
            <a:spLocks noChangeArrowheads="1"/>
          </p:cNvSpPr>
          <p:nvPr/>
        </p:nvSpPr>
        <p:spPr bwMode="auto">
          <a:xfrm rot="11882999" flipH="1" flipV="1">
            <a:off x="3960813" y="2860675"/>
            <a:ext cx="617537" cy="663575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78" name="Rectangle 52"/>
          <p:cNvSpPr>
            <a:spLocks noChangeArrowheads="1"/>
          </p:cNvSpPr>
          <p:nvPr/>
        </p:nvSpPr>
        <p:spPr bwMode="auto">
          <a:xfrm flipH="1">
            <a:off x="4508500" y="2317750"/>
            <a:ext cx="17478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dirty="0">
                <a:latin typeface="Century Gothic" charset="0"/>
                <a:ea typeface="Century Gothic" charset="0"/>
                <a:cs typeface="Century Gothic" charset="0"/>
              </a:rPr>
              <a:t>f/</a:t>
            </a:r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1.7 and f/6 </a:t>
            </a:r>
            <a:r>
              <a:rPr lang="en-US" dirty="0">
                <a:latin typeface="Century Gothic" charset="0"/>
                <a:ea typeface="Century Gothic" charset="0"/>
                <a:cs typeface="Century Gothic" charset="0"/>
              </a:rPr>
              <a:t>parabola</a:t>
            </a:r>
          </a:p>
        </p:txBody>
      </p:sp>
      <p:sp>
        <p:nvSpPr>
          <p:cNvPr id="82" name="Rectangle 56"/>
          <p:cNvSpPr>
            <a:spLocks noChangeArrowheads="1"/>
          </p:cNvSpPr>
          <p:nvPr/>
        </p:nvSpPr>
        <p:spPr bwMode="auto">
          <a:xfrm flipH="1">
            <a:off x="3084513" y="957263"/>
            <a:ext cx="34607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1F2BFF"/>
                </a:solidFill>
                <a:latin typeface="Century Gothic" charset="0"/>
                <a:ea typeface="Century Gothic" charset="0"/>
                <a:cs typeface="Century Gothic" charset="0"/>
              </a:rPr>
              <a:t>Beam</a:t>
            </a:r>
            <a:r>
              <a:rPr lang="en-US" dirty="0" smtClean="0">
                <a:solidFill>
                  <a:srgbClr val="1F2BFF"/>
                </a:solidFill>
                <a:latin typeface="Century Gothic" charset="0"/>
                <a:ea typeface="Century Gothic" charset="0"/>
                <a:cs typeface="Century Gothic" charset="0"/>
              </a:rPr>
              <a:t> expander</a:t>
            </a:r>
            <a:endParaRPr lang="en-US" dirty="0">
              <a:solidFill>
                <a:srgbClr val="1F2BFF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84" name="Rectangle 83"/>
          <p:cNvSpPr/>
          <p:nvPr/>
        </p:nvSpPr>
        <p:spPr bwMode="auto">
          <a:xfrm rot="1192167">
            <a:off x="2955925" y="2084388"/>
            <a:ext cx="1320800" cy="32226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6" name="Oval 85"/>
          <p:cNvSpPr/>
          <p:nvPr/>
        </p:nvSpPr>
        <p:spPr bwMode="auto">
          <a:xfrm>
            <a:off x="3962400" y="2303463"/>
            <a:ext cx="431800" cy="31115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8" name="Oval 87"/>
          <p:cNvSpPr/>
          <p:nvPr/>
        </p:nvSpPr>
        <p:spPr bwMode="auto">
          <a:xfrm rot="3665860">
            <a:off x="4120356" y="2404269"/>
            <a:ext cx="390525" cy="28098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9" name="Trapezoid 88"/>
          <p:cNvSpPr/>
          <p:nvPr/>
        </p:nvSpPr>
        <p:spPr bwMode="auto">
          <a:xfrm rot="5219409">
            <a:off x="4087019" y="745331"/>
            <a:ext cx="274638" cy="2409825"/>
          </a:xfrm>
          <a:prstGeom prst="trapezoid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0" name="Delay 89"/>
          <p:cNvSpPr/>
          <p:nvPr/>
        </p:nvSpPr>
        <p:spPr bwMode="auto">
          <a:xfrm rot="10800000">
            <a:off x="5407375" y="1701800"/>
            <a:ext cx="142875" cy="360363"/>
          </a:xfrm>
          <a:prstGeom prst="flowChartDelay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" name="Group 85"/>
          <p:cNvGrpSpPr/>
          <p:nvPr/>
        </p:nvGrpSpPr>
        <p:grpSpPr bwMode="auto">
          <a:xfrm rot="265975">
            <a:off x="2844094" y="1766256"/>
            <a:ext cx="240065" cy="540488"/>
            <a:chOff x="2082798" y="1587500"/>
            <a:chExt cx="354876" cy="571500"/>
          </a:xfrm>
          <a:effectLst/>
        </p:grpSpPr>
        <p:sp>
          <p:nvSpPr>
            <p:cNvPr id="104" name="Rectangle 103"/>
            <p:cNvSpPr/>
            <p:nvPr/>
          </p:nvSpPr>
          <p:spPr>
            <a:xfrm>
              <a:off x="2082798" y="1587500"/>
              <a:ext cx="203200" cy="571500"/>
            </a:xfrm>
            <a:prstGeom prst="rect">
              <a:avLst/>
            </a:prstGeom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5" name="Stored Data 104"/>
            <p:cNvSpPr/>
            <p:nvPr/>
          </p:nvSpPr>
          <p:spPr>
            <a:xfrm>
              <a:off x="2132874" y="1591071"/>
              <a:ext cx="304800" cy="566923"/>
            </a:xfrm>
            <a:prstGeom prst="flowChartOnlineStorage">
              <a:avLst/>
            </a:prstGeom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00" name="Rectangle 52"/>
          <p:cNvSpPr>
            <a:spLocks noChangeArrowheads="1"/>
          </p:cNvSpPr>
          <p:nvPr/>
        </p:nvSpPr>
        <p:spPr bwMode="auto">
          <a:xfrm flipH="1">
            <a:off x="6329363" y="839788"/>
            <a:ext cx="2233612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2000" b="1" dirty="0">
                <a:latin typeface="Century Gothic" charset="0"/>
                <a:ea typeface="Century Gothic" charset="0"/>
                <a:cs typeface="Century Gothic" charset="0"/>
              </a:rPr>
              <a:t>Vacuum chamber</a:t>
            </a:r>
          </a:p>
        </p:txBody>
      </p:sp>
      <p:sp>
        <p:nvSpPr>
          <p:cNvPr id="101" name="Can 100"/>
          <p:cNvSpPr/>
          <p:nvPr/>
        </p:nvSpPr>
        <p:spPr bwMode="auto">
          <a:xfrm rot="15589383" flipV="1">
            <a:off x="3432969" y="2875757"/>
            <a:ext cx="711200" cy="347662"/>
          </a:xfrm>
          <a:prstGeom prst="can">
            <a:avLst>
              <a:gd name="adj" fmla="val 37821"/>
            </a:avLst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02" name="Isosceles Triangle 101"/>
          <p:cNvSpPr/>
          <p:nvPr/>
        </p:nvSpPr>
        <p:spPr bwMode="auto">
          <a:xfrm rot="13361732">
            <a:off x="3865563" y="2470150"/>
            <a:ext cx="433387" cy="593725"/>
          </a:xfrm>
          <a:prstGeom prst="triangle">
            <a:avLst>
              <a:gd name="adj" fmla="val 49050"/>
            </a:avLst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3" name="Freeform 32"/>
          <p:cNvSpPr>
            <a:spLocks/>
          </p:cNvSpPr>
          <p:nvPr/>
        </p:nvSpPr>
        <p:spPr bwMode="auto">
          <a:xfrm rot="809681">
            <a:off x="2784475" y="652463"/>
            <a:ext cx="465138" cy="573087"/>
          </a:xfrm>
          <a:custGeom>
            <a:avLst/>
            <a:gdLst>
              <a:gd name="T0" fmla="*/ 0 w 2794"/>
              <a:gd name="T1" fmla="*/ 0 h 1776"/>
              <a:gd name="T2" fmla="*/ 0 w 2794"/>
              <a:gd name="T3" fmla="*/ 0 h 1776"/>
              <a:gd name="T4" fmla="*/ 0 w 2794"/>
              <a:gd name="T5" fmla="*/ 0 h 1776"/>
              <a:gd name="T6" fmla="*/ 0 w 2794"/>
              <a:gd name="T7" fmla="*/ 0 h 1776"/>
              <a:gd name="T8" fmla="*/ 0 w 2794"/>
              <a:gd name="T9" fmla="*/ 0 h 1776"/>
              <a:gd name="T10" fmla="*/ 0 w 2794"/>
              <a:gd name="T11" fmla="*/ 0 h 1776"/>
              <a:gd name="T12" fmla="*/ 0 w 2794"/>
              <a:gd name="T13" fmla="*/ 0 h 1776"/>
              <a:gd name="T14" fmla="*/ 0 w 2794"/>
              <a:gd name="T15" fmla="*/ 0 h 1776"/>
              <a:gd name="T16" fmla="*/ 0 w 2794"/>
              <a:gd name="T17" fmla="*/ 0 h 1776"/>
              <a:gd name="T18" fmla="*/ 0 w 2794"/>
              <a:gd name="T19" fmla="*/ 0 h 1776"/>
              <a:gd name="T20" fmla="*/ 0 w 2794"/>
              <a:gd name="T21" fmla="*/ 0 h 1776"/>
              <a:gd name="T22" fmla="*/ 0 w 2794"/>
              <a:gd name="T23" fmla="*/ 0 h 1776"/>
              <a:gd name="T24" fmla="*/ 0 w 2794"/>
              <a:gd name="T25" fmla="*/ 0 h 1776"/>
              <a:gd name="T26" fmla="*/ 0 w 2794"/>
              <a:gd name="T27" fmla="*/ 0 h 1776"/>
              <a:gd name="T28" fmla="*/ 0 w 2794"/>
              <a:gd name="T29" fmla="*/ 0 h 1776"/>
              <a:gd name="T30" fmla="*/ 0 w 2794"/>
              <a:gd name="T31" fmla="*/ 0 h 1776"/>
              <a:gd name="T32" fmla="*/ 0 w 2794"/>
              <a:gd name="T33" fmla="*/ 0 h 1776"/>
              <a:gd name="T34" fmla="*/ 0 w 2794"/>
              <a:gd name="T35" fmla="*/ 0 h 1776"/>
              <a:gd name="T36" fmla="*/ 0 w 2794"/>
              <a:gd name="T37" fmla="*/ 0 h 1776"/>
              <a:gd name="T38" fmla="*/ 0 w 2794"/>
              <a:gd name="T39" fmla="*/ 0 h 1776"/>
              <a:gd name="T40" fmla="*/ 0 w 2794"/>
              <a:gd name="T41" fmla="*/ 0 h 1776"/>
              <a:gd name="T42" fmla="*/ 0 w 2794"/>
              <a:gd name="T43" fmla="*/ 0 h 1776"/>
              <a:gd name="T44" fmla="*/ 0 w 2794"/>
              <a:gd name="T45" fmla="*/ 0 h 1776"/>
              <a:gd name="T46" fmla="*/ 0 w 2794"/>
              <a:gd name="T47" fmla="*/ 0 h 1776"/>
              <a:gd name="T48" fmla="*/ 0 w 2794"/>
              <a:gd name="T49" fmla="*/ 0 h 1776"/>
              <a:gd name="T50" fmla="*/ 0 w 2794"/>
              <a:gd name="T51" fmla="*/ 0 h 1776"/>
              <a:gd name="T52" fmla="*/ 0 w 2794"/>
              <a:gd name="T53" fmla="*/ 0 h 1776"/>
              <a:gd name="T54" fmla="*/ 0 w 2794"/>
              <a:gd name="T55" fmla="*/ 0 h 1776"/>
              <a:gd name="T56" fmla="*/ 0 w 2794"/>
              <a:gd name="T57" fmla="*/ 0 h 1776"/>
              <a:gd name="T58" fmla="*/ 0 w 2794"/>
              <a:gd name="T59" fmla="*/ 0 h 1776"/>
              <a:gd name="T60" fmla="*/ 0 w 2794"/>
              <a:gd name="T61" fmla="*/ 0 h 1776"/>
              <a:gd name="T62" fmla="*/ 0 w 2794"/>
              <a:gd name="T63" fmla="*/ 0 h 1776"/>
              <a:gd name="T64" fmla="*/ 0 w 2794"/>
              <a:gd name="T65" fmla="*/ 0 h 1776"/>
              <a:gd name="T66" fmla="*/ 0 w 2794"/>
              <a:gd name="T67" fmla="*/ 0 h 1776"/>
              <a:gd name="T68" fmla="*/ 0 w 2794"/>
              <a:gd name="T69" fmla="*/ 0 h 1776"/>
              <a:gd name="T70" fmla="*/ 0 w 2794"/>
              <a:gd name="T71" fmla="*/ 0 h 1776"/>
              <a:gd name="T72" fmla="*/ 0 w 2794"/>
              <a:gd name="T73" fmla="*/ 0 h 1776"/>
              <a:gd name="T74" fmla="*/ 0 w 2794"/>
              <a:gd name="T75" fmla="*/ 0 h 1776"/>
              <a:gd name="T76" fmla="*/ 0 w 2794"/>
              <a:gd name="T77" fmla="*/ 0 h 1776"/>
              <a:gd name="T78" fmla="*/ 0 w 2794"/>
              <a:gd name="T79" fmla="*/ 0 h 1776"/>
              <a:gd name="T80" fmla="*/ 0 w 2794"/>
              <a:gd name="T81" fmla="*/ 0 h 1776"/>
              <a:gd name="T82" fmla="*/ 0 w 2794"/>
              <a:gd name="T83" fmla="*/ 0 h 1776"/>
              <a:gd name="T84" fmla="*/ 0 w 2794"/>
              <a:gd name="T85" fmla="*/ 0 h 1776"/>
              <a:gd name="T86" fmla="*/ 0 w 2794"/>
              <a:gd name="T87" fmla="*/ 0 h 1776"/>
              <a:gd name="T88" fmla="*/ 0 w 2794"/>
              <a:gd name="T89" fmla="*/ 0 h 1776"/>
              <a:gd name="T90" fmla="*/ 0 w 2794"/>
              <a:gd name="T91" fmla="*/ 0 h 1776"/>
              <a:gd name="T92" fmla="*/ 0 w 2794"/>
              <a:gd name="T93" fmla="*/ 0 h 1776"/>
              <a:gd name="T94" fmla="*/ 0 w 2794"/>
              <a:gd name="T95" fmla="*/ 0 h 1776"/>
              <a:gd name="T96" fmla="*/ 0 w 2794"/>
              <a:gd name="T97" fmla="*/ 0 h 1776"/>
              <a:gd name="T98" fmla="*/ 0 w 2794"/>
              <a:gd name="T99" fmla="*/ 0 h 1776"/>
              <a:gd name="T100" fmla="*/ 0 w 2794"/>
              <a:gd name="T101" fmla="*/ 0 h 1776"/>
              <a:gd name="T102" fmla="*/ 0 w 2794"/>
              <a:gd name="T103" fmla="*/ 0 h 1776"/>
              <a:gd name="T104" fmla="*/ 0 w 2794"/>
              <a:gd name="T105" fmla="*/ 0 h 1776"/>
              <a:gd name="T106" fmla="*/ 0 w 2794"/>
              <a:gd name="T107" fmla="*/ 0 h 1776"/>
              <a:gd name="T108" fmla="*/ 0 w 2794"/>
              <a:gd name="T109" fmla="*/ 0 h 177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2794"/>
              <a:gd name="T166" fmla="*/ 0 h 1776"/>
              <a:gd name="T167" fmla="*/ 2794 w 2794"/>
              <a:gd name="T168" fmla="*/ 1776 h 177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2794" h="1776">
                <a:moveTo>
                  <a:pt x="0" y="1776"/>
                </a:moveTo>
                <a:lnTo>
                  <a:pt x="0" y="1756"/>
                </a:lnTo>
                <a:lnTo>
                  <a:pt x="14" y="1753"/>
                </a:lnTo>
                <a:lnTo>
                  <a:pt x="28" y="1751"/>
                </a:lnTo>
                <a:lnTo>
                  <a:pt x="39" y="1750"/>
                </a:lnTo>
                <a:lnTo>
                  <a:pt x="53" y="1747"/>
                </a:lnTo>
                <a:lnTo>
                  <a:pt x="67" y="1745"/>
                </a:lnTo>
                <a:lnTo>
                  <a:pt x="78" y="1744"/>
                </a:lnTo>
                <a:lnTo>
                  <a:pt x="92" y="1741"/>
                </a:lnTo>
                <a:lnTo>
                  <a:pt x="106" y="1737"/>
                </a:lnTo>
                <a:lnTo>
                  <a:pt x="117" y="1735"/>
                </a:lnTo>
                <a:lnTo>
                  <a:pt x="131" y="1731"/>
                </a:lnTo>
                <a:lnTo>
                  <a:pt x="145" y="1726"/>
                </a:lnTo>
                <a:lnTo>
                  <a:pt x="155" y="1724"/>
                </a:lnTo>
                <a:lnTo>
                  <a:pt x="169" y="1719"/>
                </a:lnTo>
                <a:lnTo>
                  <a:pt x="183" y="1715"/>
                </a:lnTo>
                <a:lnTo>
                  <a:pt x="194" y="1712"/>
                </a:lnTo>
                <a:lnTo>
                  <a:pt x="208" y="1707"/>
                </a:lnTo>
                <a:lnTo>
                  <a:pt x="222" y="1702"/>
                </a:lnTo>
                <a:lnTo>
                  <a:pt x="233" y="1697"/>
                </a:lnTo>
                <a:lnTo>
                  <a:pt x="247" y="1691"/>
                </a:lnTo>
                <a:lnTo>
                  <a:pt x="261" y="1683"/>
                </a:lnTo>
                <a:lnTo>
                  <a:pt x="272" y="1678"/>
                </a:lnTo>
                <a:lnTo>
                  <a:pt x="286" y="1671"/>
                </a:lnTo>
                <a:lnTo>
                  <a:pt x="300" y="1664"/>
                </a:lnTo>
                <a:lnTo>
                  <a:pt x="311" y="1657"/>
                </a:lnTo>
                <a:lnTo>
                  <a:pt x="325" y="1649"/>
                </a:lnTo>
                <a:lnTo>
                  <a:pt x="339" y="1639"/>
                </a:lnTo>
                <a:lnTo>
                  <a:pt x="349" y="1633"/>
                </a:lnTo>
                <a:lnTo>
                  <a:pt x="363" y="1623"/>
                </a:lnTo>
                <a:lnTo>
                  <a:pt x="377" y="1613"/>
                </a:lnTo>
                <a:lnTo>
                  <a:pt x="388" y="1604"/>
                </a:lnTo>
                <a:lnTo>
                  <a:pt x="402" y="1593"/>
                </a:lnTo>
                <a:lnTo>
                  <a:pt x="416" y="1581"/>
                </a:lnTo>
                <a:lnTo>
                  <a:pt x="427" y="1571"/>
                </a:lnTo>
                <a:lnTo>
                  <a:pt x="441" y="1558"/>
                </a:lnTo>
                <a:lnTo>
                  <a:pt x="455" y="1544"/>
                </a:lnTo>
                <a:lnTo>
                  <a:pt x="466" y="1533"/>
                </a:lnTo>
                <a:lnTo>
                  <a:pt x="480" y="1518"/>
                </a:lnTo>
                <a:lnTo>
                  <a:pt x="494" y="1502"/>
                </a:lnTo>
                <a:lnTo>
                  <a:pt x="504" y="1491"/>
                </a:lnTo>
                <a:lnTo>
                  <a:pt x="518" y="1474"/>
                </a:lnTo>
                <a:lnTo>
                  <a:pt x="532" y="1457"/>
                </a:lnTo>
                <a:lnTo>
                  <a:pt x="543" y="1443"/>
                </a:lnTo>
                <a:lnTo>
                  <a:pt x="557" y="1425"/>
                </a:lnTo>
                <a:lnTo>
                  <a:pt x="571" y="1405"/>
                </a:lnTo>
                <a:lnTo>
                  <a:pt x="582" y="1389"/>
                </a:lnTo>
                <a:lnTo>
                  <a:pt x="596" y="1368"/>
                </a:lnTo>
                <a:lnTo>
                  <a:pt x="610" y="1349"/>
                </a:lnTo>
                <a:lnTo>
                  <a:pt x="621" y="1331"/>
                </a:lnTo>
                <a:lnTo>
                  <a:pt x="635" y="1309"/>
                </a:lnTo>
                <a:lnTo>
                  <a:pt x="649" y="1285"/>
                </a:lnTo>
                <a:lnTo>
                  <a:pt x="660" y="1266"/>
                </a:lnTo>
                <a:lnTo>
                  <a:pt x="674" y="1242"/>
                </a:lnTo>
                <a:lnTo>
                  <a:pt x="688" y="1216"/>
                </a:lnTo>
                <a:lnTo>
                  <a:pt x="698" y="1197"/>
                </a:lnTo>
                <a:lnTo>
                  <a:pt x="712" y="1170"/>
                </a:lnTo>
                <a:lnTo>
                  <a:pt x="726" y="1143"/>
                </a:lnTo>
                <a:lnTo>
                  <a:pt x="737" y="1122"/>
                </a:lnTo>
                <a:lnTo>
                  <a:pt x="751" y="1094"/>
                </a:lnTo>
                <a:lnTo>
                  <a:pt x="765" y="1066"/>
                </a:lnTo>
                <a:lnTo>
                  <a:pt x="776" y="1043"/>
                </a:lnTo>
                <a:lnTo>
                  <a:pt x="790" y="1014"/>
                </a:lnTo>
                <a:lnTo>
                  <a:pt x="804" y="984"/>
                </a:lnTo>
                <a:lnTo>
                  <a:pt x="815" y="961"/>
                </a:lnTo>
                <a:lnTo>
                  <a:pt x="829" y="930"/>
                </a:lnTo>
                <a:lnTo>
                  <a:pt x="844" y="899"/>
                </a:lnTo>
                <a:lnTo>
                  <a:pt x="854" y="875"/>
                </a:lnTo>
                <a:lnTo>
                  <a:pt x="868" y="842"/>
                </a:lnTo>
                <a:lnTo>
                  <a:pt x="883" y="808"/>
                </a:lnTo>
                <a:lnTo>
                  <a:pt x="892" y="786"/>
                </a:lnTo>
                <a:lnTo>
                  <a:pt x="906" y="754"/>
                </a:lnTo>
                <a:lnTo>
                  <a:pt x="921" y="722"/>
                </a:lnTo>
                <a:lnTo>
                  <a:pt x="931" y="698"/>
                </a:lnTo>
                <a:lnTo>
                  <a:pt x="945" y="666"/>
                </a:lnTo>
                <a:lnTo>
                  <a:pt x="960" y="632"/>
                </a:lnTo>
                <a:lnTo>
                  <a:pt x="970" y="608"/>
                </a:lnTo>
                <a:lnTo>
                  <a:pt x="984" y="576"/>
                </a:lnTo>
                <a:lnTo>
                  <a:pt x="999" y="544"/>
                </a:lnTo>
                <a:lnTo>
                  <a:pt x="1009" y="519"/>
                </a:lnTo>
                <a:lnTo>
                  <a:pt x="1023" y="487"/>
                </a:lnTo>
                <a:lnTo>
                  <a:pt x="1038" y="455"/>
                </a:lnTo>
                <a:lnTo>
                  <a:pt x="1047" y="434"/>
                </a:lnTo>
                <a:lnTo>
                  <a:pt x="1061" y="405"/>
                </a:lnTo>
                <a:lnTo>
                  <a:pt x="1076" y="375"/>
                </a:lnTo>
                <a:lnTo>
                  <a:pt x="1086" y="353"/>
                </a:lnTo>
                <a:lnTo>
                  <a:pt x="1100" y="325"/>
                </a:lnTo>
                <a:lnTo>
                  <a:pt x="1115" y="298"/>
                </a:lnTo>
                <a:lnTo>
                  <a:pt x="1125" y="277"/>
                </a:lnTo>
                <a:lnTo>
                  <a:pt x="1140" y="251"/>
                </a:lnTo>
                <a:lnTo>
                  <a:pt x="1154" y="226"/>
                </a:lnTo>
                <a:lnTo>
                  <a:pt x="1164" y="208"/>
                </a:lnTo>
                <a:lnTo>
                  <a:pt x="1179" y="186"/>
                </a:lnTo>
                <a:lnTo>
                  <a:pt x="1193" y="164"/>
                </a:lnTo>
                <a:lnTo>
                  <a:pt x="1203" y="148"/>
                </a:lnTo>
                <a:lnTo>
                  <a:pt x="1218" y="128"/>
                </a:lnTo>
                <a:lnTo>
                  <a:pt x="1232" y="108"/>
                </a:lnTo>
                <a:lnTo>
                  <a:pt x="1241" y="96"/>
                </a:lnTo>
                <a:lnTo>
                  <a:pt x="1256" y="80"/>
                </a:lnTo>
                <a:lnTo>
                  <a:pt x="1270" y="65"/>
                </a:lnTo>
                <a:lnTo>
                  <a:pt x="1280" y="55"/>
                </a:lnTo>
                <a:lnTo>
                  <a:pt x="1295" y="43"/>
                </a:lnTo>
                <a:lnTo>
                  <a:pt x="1309" y="32"/>
                </a:lnTo>
                <a:lnTo>
                  <a:pt x="1319" y="25"/>
                </a:lnTo>
                <a:lnTo>
                  <a:pt x="1334" y="16"/>
                </a:lnTo>
                <a:lnTo>
                  <a:pt x="1348" y="10"/>
                </a:lnTo>
                <a:lnTo>
                  <a:pt x="1359" y="6"/>
                </a:lnTo>
                <a:lnTo>
                  <a:pt x="1373" y="2"/>
                </a:lnTo>
                <a:lnTo>
                  <a:pt x="1387" y="0"/>
                </a:lnTo>
                <a:lnTo>
                  <a:pt x="1398" y="0"/>
                </a:lnTo>
                <a:lnTo>
                  <a:pt x="1412" y="1"/>
                </a:lnTo>
                <a:lnTo>
                  <a:pt x="1426" y="4"/>
                </a:lnTo>
                <a:lnTo>
                  <a:pt x="1435" y="6"/>
                </a:lnTo>
                <a:lnTo>
                  <a:pt x="1450" y="11"/>
                </a:lnTo>
                <a:lnTo>
                  <a:pt x="1464" y="18"/>
                </a:lnTo>
                <a:lnTo>
                  <a:pt x="1475" y="25"/>
                </a:lnTo>
                <a:lnTo>
                  <a:pt x="1489" y="34"/>
                </a:lnTo>
                <a:lnTo>
                  <a:pt x="1503" y="46"/>
                </a:lnTo>
                <a:lnTo>
                  <a:pt x="1514" y="55"/>
                </a:lnTo>
                <a:lnTo>
                  <a:pt x="1528" y="69"/>
                </a:lnTo>
                <a:lnTo>
                  <a:pt x="1542" y="84"/>
                </a:lnTo>
                <a:lnTo>
                  <a:pt x="1553" y="96"/>
                </a:lnTo>
                <a:lnTo>
                  <a:pt x="1567" y="114"/>
                </a:lnTo>
                <a:lnTo>
                  <a:pt x="1581" y="134"/>
                </a:lnTo>
                <a:lnTo>
                  <a:pt x="1591" y="148"/>
                </a:lnTo>
                <a:lnTo>
                  <a:pt x="1605" y="169"/>
                </a:lnTo>
                <a:lnTo>
                  <a:pt x="1619" y="191"/>
                </a:lnTo>
                <a:lnTo>
                  <a:pt x="1630" y="208"/>
                </a:lnTo>
                <a:lnTo>
                  <a:pt x="1644" y="231"/>
                </a:lnTo>
                <a:lnTo>
                  <a:pt x="1658" y="257"/>
                </a:lnTo>
                <a:lnTo>
                  <a:pt x="1669" y="277"/>
                </a:lnTo>
                <a:lnTo>
                  <a:pt x="1683" y="304"/>
                </a:lnTo>
                <a:lnTo>
                  <a:pt x="1697" y="331"/>
                </a:lnTo>
                <a:lnTo>
                  <a:pt x="1708" y="353"/>
                </a:lnTo>
                <a:lnTo>
                  <a:pt x="1722" y="381"/>
                </a:lnTo>
                <a:lnTo>
                  <a:pt x="1736" y="411"/>
                </a:lnTo>
                <a:lnTo>
                  <a:pt x="1747" y="434"/>
                </a:lnTo>
                <a:lnTo>
                  <a:pt x="1761" y="465"/>
                </a:lnTo>
                <a:lnTo>
                  <a:pt x="1775" y="497"/>
                </a:lnTo>
                <a:lnTo>
                  <a:pt x="1785" y="519"/>
                </a:lnTo>
                <a:lnTo>
                  <a:pt x="1799" y="551"/>
                </a:lnTo>
                <a:lnTo>
                  <a:pt x="1813" y="583"/>
                </a:lnTo>
                <a:lnTo>
                  <a:pt x="1824" y="608"/>
                </a:lnTo>
                <a:lnTo>
                  <a:pt x="1838" y="640"/>
                </a:lnTo>
                <a:lnTo>
                  <a:pt x="1852" y="673"/>
                </a:lnTo>
                <a:lnTo>
                  <a:pt x="1863" y="698"/>
                </a:lnTo>
                <a:lnTo>
                  <a:pt x="1877" y="730"/>
                </a:lnTo>
                <a:lnTo>
                  <a:pt x="1891" y="762"/>
                </a:lnTo>
                <a:lnTo>
                  <a:pt x="1902" y="786"/>
                </a:lnTo>
                <a:lnTo>
                  <a:pt x="1916" y="818"/>
                </a:lnTo>
                <a:lnTo>
                  <a:pt x="1930" y="850"/>
                </a:lnTo>
                <a:lnTo>
                  <a:pt x="1941" y="875"/>
                </a:lnTo>
                <a:lnTo>
                  <a:pt x="1955" y="907"/>
                </a:lnTo>
                <a:lnTo>
                  <a:pt x="1969" y="939"/>
                </a:lnTo>
                <a:lnTo>
                  <a:pt x="1979" y="961"/>
                </a:lnTo>
                <a:lnTo>
                  <a:pt x="1993" y="992"/>
                </a:lnTo>
                <a:lnTo>
                  <a:pt x="2007" y="1021"/>
                </a:lnTo>
                <a:lnTo>
                  <a:pt x="2018" y="1043"/>
                </a:lnTo>
                <a:lnTo>
                  <a:pt x="2032" y="1072"/>
                </a:lnTo>
                <a:lnTo>
                  <a:pt x="2046" y="1100"/>
                </a:lnTo>
                <a:lnTo>
                  <a:pt x="2057" y="1122"/>
                </a:lnTo>
                <a:lnTo>
                  <a:pt x="2071" y="1149"/>
                </a:lnTo>
                <a:lnTo>
                  <a:pt x="2085" y="1176"/>
                </a:lnTo>
                <a:lnTo>
                  <a:pt x="2096" y="1197"/>
                </a:lnTo>
                <a:lnTo>
                  <a:pt x="2110" y="1223"/>
                </a:lnTo>
                <a:lnTo>
                  <a:pt x="2124" y="1249"/>
                </a:lnTo>
                <a:lnTo>
                  <a:pt x="2134" y="1266"/>
                </a:lnTo>
                <a:lnTo>
                  <a:pt x="2148" y="1291"/>
                </a:lnTo>
                <a:lnTo>
                  <a:pt x="2162" y="1314"/>
                </a:lnTo>
                <a:lnTo>
                  <a:pt x="2173" y="1331"/>
                </a:lnTo>
                <a:lnTo>
                  <a:pt x="2187" y="1353"/>
                </a:lnTo>
                <a:lnTo>
                  <a:pt x="2201" y="1373"/>
                </a:lnTo>
                <a:lnTo>
                  <a:pt x="2212" y="1389"/>
                </a:lnTo>
                <a:lnTo>
                  <a:pt x="2226" y="1409"/>
                </a:lnTo>
                <a:lnTo>
                  <a:pt x="2240" y="1429"/>
                </a:lnTo>
                <a:lnTo>
                  <a:pt x="2251" y="1443"/>
                </a:lnTo>
                <a:lnTo>
                  <a:pt x="2265" y="1462"/>
                </a:lnTo>
                <a:lnTo>
                  <a:pt x="2279" y="1479"/>
                </a:lnTo>
                <a:lnTo>
                  <a:pt x="2290" y="1491"/>
                </a:lnTo>
                <a:lnTo>
                  <a:pt x="2304" y="1507"/>
                </a:lnTo>
                <a:lnTo>
                  <a:pt x="2318" y="1523"/>
                </a:lnTo>
                <a:lnTo>
                  <a:pt x="2328" y="1533"/>
                </a:lnTo>
                <a:lnTo>
                  <a:pt x="2342" y="1548"/>
                </a:lnTo>
                <a:lnTo>
                  <a:pt x="2356" y="1561"/>
                </a:lnTo>
                <a:lnTo>
                  <a:pt x="2367" y="1571"/>
                </a:lnTo>
                <a:lnTo>
                  <a:pt x="2381" y="1584"/>
                </a:lnTo>
                <a:lnTo>
                  <a:pt x="2395" y="1596"/>
                </a:lnTo>
                <a:lnTo>
                  <a:pt x="2406" y="1604"/>
                </a:lnTo>
                <a:lnTo>
                  <a:pt x="2420" y="1616"/>
                </a:lnTo>
                <a:lnTo>
                  <a:pt x="2434" y="1625"/>
                </a:lnTo>
                <a:lnTo>
                  <a:pt x="2445" y="1633"/>
                </a:lnTo>
                <a:lnTo>
                  <a:pt x="2459" y="1643"/>
                </a:lnTo>
                <a:lnTo>
                  <a:pt x="2473" y="1651"/>
                </a:lnTo>
                <a:lnTo>
                  <a:pt x="2484" y="1657"/>
                </a:lnTo>
                <a:lnTo>
                  <a:pt x="2498" y="1666"/>
                </a:lnTo>
                <a:lnTo>
                  <a:pt x="2512" y="1673"/>
                </a:lnTo>
                <a:lnTo>
                  <a:pt x="2522" y="1678"/>
                </a:lnTo>
                <a:lnTo>
                  <a:pt x="2536" y="1686"/>
                </a:lnTo>
                <a:lnTo>
                  <a:pt x="2550" y="1692"/>
                </a:lnTo>
                <a:lnTo>
                  <a:pt x="2561" y="1697"/>
                </a:lnTo>
                <a:lnTo>
                  <a:pt x="2575" y="1703"/>
                </a:lnTo>
                <a:lnTo>
                  <a:pt x="2589" y="1708"/>
                </a:lnTo>
                <a:lnTo>
                  <a:pt x="2600" y="1712"/>
                </a:lnTo>
                <a:lnTo>
                  <a:pt x="2614" y="1716"/>
                </a:lnTo>
                <a:lnTo>
                  <a:pt x="2628" y="1720"/>
                </a:lnTo>
                <a:lnTo>
                  <a:pt x="2639" y="1724"/>
                </a:lnTo>
                <a:lnTo>
                  <a:pt x="2653" y="1728"/>
                </a:lnTo>
                <a:lnTo>
                  <a:pt x="2667" y="1732"/>
                </a:lnTo>
                <a:lnTo>
                  <a:pt x="2677" y="1735"/>
                </a:lnTo>
                <a:lnTo>
                  <a:pt x="2691" y="1739"/>
                </a:lnTo>
                <a:lnTo>
                  <a:pt x="2705" y="1741"/>
                </a:lnTo>
                <a:lnTo>
                  <a:pt x="2716" y="1744"/>
                </a:lnTo>
                <a:lnTo>
                  <a:pt x="2730" y="1746"/>
                </a:lnTo>
                <a:lnTo>
                  <a:pt x="2744" y="1748"/>
                </a:lnTo>
                <a:lnTo>
                  <a:pt x="2755" y="1750"/>
                </a:lnTo>
                <a:lnTo>
                  <a:pt x="2769" y="1752"/>
                </a:lnTo>
                <a:lnTo>
                  <a:pt x="2783" y="1755"/>
                </a:lnTo>
                <a:lnTo>
                  <a:pt x="2794" y="1756"/>
                </a:lnTo>
                <a:lnTo>
                  <a:pt x="2794" y="1776"/>
                </a:lnTo>
                <a:lnTo>
                  <a:pt x="0" y="1776"/>
                </a:lnTo>
                <a:close/>
              </a:path>
            </a:pathLst>
          </a:cu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  <a:effectLst/>
        </p:spPr>
        <p:txBody>
          <a:bodyPr lIns="86493" tIns="43247" rIns="86493" bIns="43247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5" name="Group 61"/>
          <p:cNvGrpSpPr>
            <a:grpSpLocks/>
          </p:cNvGrpSpPr>
          <p:nvPr/>
        </p:nvGrpSpPr>
        <p:grpSpPr bwMode="auto">
          <a:xfrm>
            <a:off x="2298700" y="3492500"/>
            <a:ext cx="6927850" cy="3362325"/>
            <a:chOff x="2298700" y="3492500"/>
            <a:chExt cx="6927850" cy="3362441"/>
          </a:xfrm>
          <a:effectLst/>
        </p:grpSpPr>
        <p:sp>
          <p:nvSpPr>
            <p:cNvPr id="63" name="Rectangle 53"/>
            <p:cNvSpPr>
              <a:spLocks noChangeArrowheads="1"/>
            </p:cNvSpPr>
            <p:nvPr/>
          </p:nvSpPr>
          <p:spPr bwMode="auto">
            <a:xfrm flipH="1">
              <a:off x="5535613" y="3678244"/>
              <a:ext cx="3027362" cy="9017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en-US" dirty="0">
                  <a:latin typeface="Century Gothic" charset="0"/>
                  <a:ea typeface="Century Gothic" charset="0"/>
                  <a:cs typeface="Century Gothic" charset="0"/>
                </a:rPr>
                <a:t>Spherical grating</a:t>
              </a:r>
            </a:p>
            <a:p>
              <a:pPr algn="ctr">
                <a:defRPr/>
              </a:pPr>
              <a:r>
                <a:rPr lang="en-US" dirty="0">
                  <a:latin typeface="Century Gothic" charset="0"/>
                  <a:ea typeface="Century Gothic" charset="0"/>
                  <a:cs typeface="Century Gothic" charset="0"/>
                </a:rPr>
                <a:t>1200 lines/mm</a:t>
              </a:r>
            </a:p>
          </p:txBody>
        </p:sp>
        <p:grpSp>
          <p:nvGrpSpPr>
            <p:cNvPr id="6" name="Group 60"/>
            <p:cNvGrpSpPr>
              <a:grpSpLocks/>
            </p:cNvGrpSpPr>
            <p:nvPr/>
          </p:nvGrpSpPr>
          <p:grpSpPr bwMode="auto">
            <a:xfrm>
              <a:off x="2298700" y="3492500"/>
              <a:ext cx="6927850" cy="3362441"/>
              <a:chOff x="1600200" y="4191000"/>
              <a:chExt cx="6927850" cy="3362441"/>
            </a:xfrm>
          </p:grpSpPr>
          <p:grpSp>
            <p:nvGrpSpPr>
              <p:cNvPr id="7" name="Group 59"/>
              <p:cNvGrpSpPr>
                <a:grpSpLocks/>
              </p:cNvGrpSpPr>
              <p:nvPr/>
            </p:nvGrpSpPr>
            <p:grpSpPr bwMode="auto">
              <a:xfrm>
                <a:off x="1600200" y="4191000"/>
                <a:ext cx="6927850" cy="3362441"/>
                <a:chOff x="2292350" y="3495559"/>
                <a:chExt cx="6927850" cy="3362441"/>
              </a:xfrm>
            </p:grpSpPr>
            <p:sp>
              <p:nvSpPr>
                <p:cNvPr id="51" name="Oval 50"/>
                <p:cNvSpPr/>
                <p:nvPr/>
              </p:nvSpPr>
              <p:spPr bwMode="auto">
                <a:xfrm rot="5400000">
                  <a:off x="4634836" y="3948291"/>
                  <a:ext cx="1008912" cy="504615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0000"/>
                    </a:gs>
                    <a:gs pos="79000">
                      <a:srgbClr val="0066FF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2" name="Oval 51"/>
                <p:cNvSpPr/>
                <p:nvPr/>
              </p:nvSpPr>
              <p:spPr bwMode="auto">
                <a:xfrm>
                  <a:off x="3949700" y="5857840"/>
                  <a:ext cx="865188" cy="215907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3" name="Oval 52"/>
                <p:cNvSpPr/>
                <p:nvPr/>
              </p:nvSpPr>
              <p:spPr bwMode="auto">
                <a:xfrm>
                  <a:off x="3949700" y="5713374"/>
                  <a:ext cx="865188" cy="217495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5" name="Rectangle 53"/>
                <p:cNvSpPr>
                  <a:spLocks noChangeArrowheads="1"/>
                </p:cNvSpPr>
                <p:nvPr/>
              </p:nvSpPr>
              <p:spPr bwMode="auto">
                <a:xfrm flipH="1">
                  <a:off x="2941638" y="5426026"/>
                  <a:ext cx="1203325" cy="49531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defRPr/>
                  </a:pPr>
                  <a:r>
                    <a:rPr lang="en-US" dirty="0">
                      <a:latin typeface="Century Gothic" charset="0"/>
                      <a:ea typeface="Century Gothic" charset="0"/>
                      <a:cs typeface="Century Gothic" charset="0"/>
                    </a:rPr>
                    <a:t>MCP</a:t>
                  </a:r>
                </a:p>
              </p:txBody>
            </p:sp>
            <p:sp>
              <p:nvSpPr>
                <p:cNvPr id="56" name="Rectangle 53"/>
                <p:cNvSpPr>
                  <a:spLocks noChangeArrowheads="1"/>
                </p:cNvSpPr>
                <p:nvPr/>
              </p:nvSpPr>
              <p:spPr bwMode="auto">
                <a:xfrm flipH="1">
                  <a:off x="2292350" y="5857840"/>
                  <a:ext cx="2162175" cy="49531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defRPr/>
                  </a:pPr>
                  <a:r>
                    <a:rPr lang="en-US">
                      <a:latin typeface="Century Gothic" charset="0"/>
                      <a:ea typeface="Century Gothic" charset="0"/>
                      <a:cs typeface="Century Gothic" charset="0"/>
                    </a:rPr>
                    <a:t>Phosphor</a:t>
                  </a:r>
                </a:p>
              </p:txBody>
            </p:sp>
            <p:sp>
              <p:nvSpPr>
                <p:cNvPr id="57" name="Rectangle 53"/>
                <p:cNvSpPr>
                  <a:spLocks noChangeArrowheads="1"/>
                </p:cNvSpPr>
                <p:nvPr/>
              </p:nvSpPr>
              <p:spPr bwMode="auto">
                <a:xfrm flipH="1">
                  <a:off x="2868613" y="6362683"/>
                  <a:ext cx="1352550" cy="49531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defRPr/>
                  </a:pPr>
                  <a:r>
                    <a:rPr lang="en-US">
                      <a:latin typeface="Century Gothic" charset="0"/>
                      <a:ea typeface="Century Gothic" charset="0"/>
                      <a:cs typeface="Century Gothic" charset="0"/>
                    </a:rPr>
                    <a:t>CCD</a:t>
                  </a:r>
                </a:p>
              </p:txBody>
            </p:sp>
            <p:sp>
              <p:nvSpPr>
                <p:cNvPr id="58" name="Magnetic Disk 57"/>
                <p:cNvSpPr/>
                <p:nvPr/>
              </p:nvSpPr>
              <p:spPr bwMode="auto">
                <a:xfrm>
                  <a:off x="4165600" y="6146775"/>
                  <a:ext cx="433388" cy="431815"/>
                </a:xfrm>
                <a:prstGeom prst="flowChartMagneticDisk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6" name="Isosceles Triangle 95"/>
                <p:cNvSpPr/>
                <p:nvPr/>
              </p:nvSpPr>
              <p:spPr bwMode="auto">
                <a:xfrm rot="12365503">
                  <a:off x="4700588" y="4105180"/>
                  <a:ext cx="152400" cy="1876490"/>
                </a:xfrm>
                <a:prstGeom prst="triangle">
                  <a:avLst>
                    <a:gd name="adj" fmla="val 49050"/>
                  </a:avLst>
                </a:prstGeom>
                <a:solidFill>
                  <a:srgbClr val="0000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8" name="Isosceles Triangle 97"/>
                <p:cNvSpPr/>
                <p:nvPr/>
              </p:nvSpPr>
              <p:spPr bwMode="auto">
                <a:xfrm rot="11873738">
                  <a:off x="4806950" y="4155982"/>
                  <a:ext cx="166688" cy="1800287"/>
                </a:xfrm>
                <a:prstGeom prst="triangle">
                  <a:avLst>
                    <a:gd name="adj" fmla="val 49050"/>
                  </a:avLst>
                </a:prstGeom>
                <a:solidFill>
                  <a:srgbClr val="0000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9" name="Isosceles Triangle 98"/>
                <p:cNvSpPr/>
                <p:nvPr/>
              </p:nvSpPr>
              <p:spPr bwMode="auto">
                <a:xfrm rot="12590318">
                  <a:off x="4592638" y="4027390"/>
                  <a:ext cx="153987" cy="1997144"/>
                </a:xfrm>
                <a:prstGeom prst="triangle">
                  <a:avLst>
                    <a:gd name="adj" fmla="val 49050"/>
                  </a:avLst>
                </a:prstGeom>
                <a:solidFill>
                  <a:srgbClr val="0000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3" name="Isosceles Triangle 102"/>
                <p:cNvSpPr/>
                <p:nvPr/>
              </p:nvSpPr>
              <p:spPr bwMode="auto">
                <a:xfrm rot="18805746">
                  <a:off x="4425438" y="2700121"/>
                  <a:ext cx="217509" cy="1808385"/>
                </a:xfrm>
                <a:prstGeom prst="triangle">
                  <a:avLst>
                    <a:gd name="adj" fmla="val 49050"/>
                  </a:avLst>
                </a:prstGeom>
                <a:solidFill>
                  <a:srgbClr val="0000FF"/>
                </a:solidFill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grpSp>
              <p:nvGrpSpPr>
                <p:cNvPr id="8" name="Group 58"/>
                <p:cNvGrpSpPr>
                  <a:grpSpLocks/>
                </p:cNvGrpSpPr>
                <p:nvPr/>
              </p:nvGrpSpPr>
              <p:grpSpPr bwMode="auto">
                <a:xfrm>
                  <a:off x="4382624" y="5311775"/>
                  <a:ext cx="4837576" cy="1393825"/>
                  <a:chOff x="4382624" y="5319713"/>
                  <a:chExt cx="4837576" cy="1393825"/>
                </a:xfrm>
              </p:grpSpPr>
              <p:grpSp>
                <p:nvGrpSpPr>
                  <p:cNvPr id="9" name="Group 96"/>
                  <p:cNvGrpSpPr>
                    <a:grpSpLocks/>
                  </p:cNvGrpSpPr>
                  <p:nvPr/>
                </p:nvGrpSpPr>
                <p:grpSpPr bwMode="auto">
                  <a:xfrm>
                    <a:off x="4382624" y="5616856"/>
                    <a:ext cx="4837576" cy="961892"/>
                    <a:chOff x="3886469" y="5612318"/>
                    <a:chExt cx="5113531" cy="1017082"/>
                  </a:xfrm>
                </p:grpSpPr>
                <p:sp>
                  <p:nvSpPr>
                    <p:cNvPr id="106" name="Rectangle 52"/>
                    <p:cNvSpPr>
                      <a:spLocks noChangeArrowheads="1"/>
                    </p:cNvSpPr>
                    <p:nvPr/>
                  </p:nvSpPr>
                  <p:spPr bwMode="auto">
                    <a:xfrm flipH="1">
                      <a:off x="6486270" y="5611976"/>
                      <a:ext cx="2513730" cy="74867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algn="ctr">
                        <a:defRPr/>
                      </a:pPr>
                      <a:r>
                        <a:rPr lang="en-US" sz="2000" b="1" dirty="0"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HHG spectrum</a:t>
                      </a:r>
                    </a:p>
                    <a:p>
                      <a:pPr algn="ctr">
                        <a:defRPr/>
                      </a:pPr>
                      <a:r>
                        <a:rPr lang="en-US" sz="2000" b="1" dirty="0"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50-shot average</a:t>
                      </a:r>
                    </a:p>
                  </p:txBody>
                </p:sp>
                <p:cxnSp>
                  <p:nvCxnSpPr>
                    <p:cNvPr id="107" name="Curved Connector 134"/>
                    <p:cNvCxnSpPr>
                      <a:stCxn id="58" idx="3"/>
                    </p:cNvCxnSpPr>
                    <p:nvPr/>
                  </p:nvCxnSpPr>
                  <p:spPr>
                    <a:xfrm rot="5400000" flipH="1" flipV="1">
                      <a:off x="4161218" y="5760736"/>
                      <a:ext cx="594240" cy="1142757"/>
                    </a:xfrm>
                    <a:prstGeom prst="curvedConnector4">
                      <a:avLst>
                        <a:gd name="adj1" fmla="val -38503"/>
                        <a:gd name="adj2" fmla="val 60000"/>
                      </a:avLst>
                    </a:prstGeom>
                    <a:ln>
                      <a:tailEnd type="arrow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pic>
                <p:nvPicPr>
                  <p:cNvPr id="108" name="Picture 205"/>
                  <p:cNvPicPr>
                    <a:picLocks noChangeAspect="1"/>
                  </p:cNvPicPr>
                  <p:nvPr/>
                </p:nvPicPr>
                <p:blipFill>
                  <a:blip r:embed="rId2"/>
                  <a:srcRect/>
                  <a:stretch>
                    <a:fillRect/>
                  </a:stretch>
                </p:blipFill>
                <p:spPr bwMode="auto">
                  <a:xfrm>
                    <a:off x="5464175" y="5319660"/>
                    <a:ext cx="1446213" cy="139387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p:spPr>
              </p:pic>
            </p:grpSp>
          </p:grpSp>
          <p:sp>
            <p:nvSpPr>
              <p:cNvPr id="97" name="Oval 96"/>
              <p:cNvSpPr/>
              <p:nvPr/>
            </p:nvSpPr>
            <p:spPr bwMode="auto">
              <a:xfrm rot="869669">
                <a:off x="4378325" y="4808559"/>
                <a:ext cx="195263" cy="20320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48"/>
          <p:cNvSpPr>
            <a:spLocks noChangeArrowheads="1"/>
          </p:cNvSpPr>
          <p:nvPr/>
        </p:nvSpPr>
        <p:spPr bwMode="auto">
          <a:xfrm>
            <a:off x="1510704" y="0"/>
            <a:ext cx="6274999" cy="58914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5768" tIns="47884" rIns="95768" bIns="47884" anchor="ctr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HHG divergence </a:t>
            </a:r>
            <a:r>
              <a:rPr lang="en-US" sz="32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vs</a:t>
            </a: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 laser focus</a:t>
            </a:r>
            <a:endParaRPr 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entury Gothic" charset="0"/>
              <a:ea typeface="Century Gothic" charset="0"/>
              <a:cs typeface="Century Gothic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241300" y="4064000"/>
            <a:ext cx="8852700" cy="2619375"/>
            <a:chOff x="241300" y="4064000"/>
            <a:chExt cx="8852700" cy="2619375"/>
          </a:xfrm>
        </p:grpSpPr>
        <p:pic>
          <p:nvPicPr>
            <p:cNvPr id="17" name="Picture 6" descr="Tir7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66800" y="4064000"/>
              <a:ext cx="4610100" cy="2619375"/>
            </a:xfrm>
            <a:prstGeom prst="rect">
              <a:avLst/>
            </a:prstGeom>
            <a:noFill/>
          </p:spPr>
        </p:pic>
        <p:sp>
          <p:nvSpPr>
            <p:cNvPr id="19" name="Text Box 8"/>
            <p:cNvSpPr txBox="1">
              <a:spLocks noChangeArrowheads="1"/>
            </p:cNvSpPr>
            <p:nvPr/>
          </p:nvSpPr>
          <p:spPr bwMode="auto">
            <a:xfrm>
              <a:off x="4851400" y="4765675"/>
              <a:ext cx="4242600" cy="1077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buClrTx/>
                <a:buSzTx/>
                <a:buFontTx/>
                <a:buNone/>
              </a:pPr>
              <a:r>
                <a:rPr lang="fr-FR" sz="3200" b="1" dirty="0" smtClean="0">
                  <a:solidFill>
                    <a:schemeClr val="tx1"/>
                  </a:solidFill>
                  <a:latin typeface="Century Gothic"/>
                  <a:cs typeface="Century Gothic"/>
                </a:rPr>
                <a:t>I</a:t>
              </a:r>
              <a:r>
                <a:rPr lang="fr-FR" sz="3200" b="1" baseline="-25000" dirty="0" smtClean="0">
                  <a:solidFill>
                    <a:schemeClr val="tx1"/>
                  </a:solidFill>
                  <a:latin typeface="Century Gothic"/>
                  <a:cs typeface="Century Gothic"/>
                </a:rPr>
                <a:t>max </a:t>
              </a:r>
              <a:r>
                <a:rPr lang="fr-FR" sz="3200" b="1" dirty="0" smtClean="0">
                  <a:solidFill>
                    <a:schemeClr val="tx1"/>
                  </a:solidFill>
                  <a:latin typeface="Century Gothic"/>
                  <a:cs typeface="Century Gothic"/>
                </a:rPr>
                <a:t>= 8 x 10</a:t>
              </a:r>
              <a:r>
                <a:rPr lang="fr-FR" sz="3200" b="1" baseline="30000" dirty="0" smtClean="0">
                  <a:solidFill>
                    <a:schemeClr val="tx1"/>
                  </a:solidFill>
                  <a:latin typeface="Century Gothic"/>
                  <a:cs typeface="Century Gothic"/>
                </a:rPr>
                <a:t>17</a:t>
              </a:r>
              <a:r>
                <a:rPr lang="fr-FR" sz="3200" b="1" dirty="0" smtClean="0">
                  <a:solidFill>
                    <a:schemeClr val="tx1"/>
                  </a:solidFill>
                  <a:latin typeface="Century Gothic"/>
                  <a:cs typeface="Century Gothic"/>
                </a:rPr>
                <a:t> </a:t>
              </a:r>
              <a:r>
                <a:rPr lang="fr-FR" sz="3200" b="1" dirty="0">
                  <a:solidFill>
                    <a:schemeClr val="tx1"/>
                  </a:solidFill>
                  <a:latin typeface="Century Gothic"/>
                  <a:cs typeface="Century Gothic"/>
                </a:rPr>
                <a:t>W/cm²</a:t>
              </a:r>
            </a:p>
            <a:p>
              <a:pPr algn="l">
                <a:buClrTx/>
                <a:buSzTx/>
                <a:buFontTx/>
                <a:buNone/>
              </a:pPr>
              <a:r>
                <a:rPr lang="fr-FR" sz="3200" dirty="0" err="1" smtClean="0">
                  <a:solidFill>
                    <a:schemeClr val="tx1"/>
                  </a:solidFill>
                  <a:latin typeface="Century Gothic"/>
                  <a:cs typeface="Century Gothic"/>
                </a:rPr>
                <a:t>Div</a:t>
              </a:r>
              <a:r>
                <a:rPr lang="fr-FR" sz="3200" dirty="0" smtClean="0">
                  <a:solidFill>
                    <a:schemeClr val="tx1"/>
                  </a:solidFill>
                  <a:latin typeface="Century Gothic"/>
                  <a:cs typeface="Century Gothic"/>
                </a:rPr>
                <a:t> = 186 </a:t>
              </a:r>
              <a:r>
                <a:rPr lang="fr-FR" sz="3200" dirty="0" err="1" smtClean="0">
                  <a:solidFill>
                    <a:schemeClr val="tx1"/>
                  </a:solidFill>
                  <a:latin typeface="Century Gothic"/>
                  <a:cs typeface="Century Gothic"/>
                </a:rPr>
                <a:t>mrad</a:t>
              </a:r>
              <a:endParaRPr lang="fr-FR" sz="3200" b="1" dirty="0">
                <a:solidFill>
                  <a:schemeClr val="tx1"/>
                </a:solidFill>
                <a:latin typeface="Century Gothic"/>
                <a:cs typeface="Century Gothic"/>
              </a:endParaRPr>
            </a:p>
          </p:txBody>
        </p:sp>
        <p:pic>
          <p:nvPicPr>
            <p:cNvPr id="9" name="Picture 177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1300" y="4526362"/>
              <a:ext cx="2054668" cy="19538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Rectangle 9"/>
            <p:cNvSpPr/>
            <p:nvPr/>
          </p:nvSpPr>
          <p:spPr bwMode="auto">
            <a:xfrm>
              <a:off x="431800" y="5843686"/>
              <a:ext cx="1662112" cy="379413"/>
            </a:xfrm>
            <a:prstGeom prst="rect">
              <a:avLst/>
            </a:prstGeom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 lIns="86493" tIns="43247" rIns="86493" bIns="43247">
              <a:spAutoFit/>
            </a:bodyPr>
            <a:lstStyle/>
            <a:p>
              <a:pPr algn="ctr">
                <a:defRPr/>
              </a:pPr>
              <a:r>
                <a:rPr lang="en-US" sz="1900" b="1" dirty="0">
                  <a:solidFill>
                    <a:srgbClr val="FFFF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1.6 </a:t>
              </a:r>
              <a:r>
                <a:rPr lang="en-US" sz="1900" b="1" dirty="0" err="1">
                  <a:solidFill>
                    <a:srgbClr val="FFFF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x</a:t>
              </a:r>
              <a:r>
                <a:rPr lang="en-US" sz="1900" b="1" dirty="0">
                  <a:solidFill>
                    <a:srgbClr val="FFFF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 1.7 </a:t>
              </a:r>
              <a:r>
                <a:rPr lang="en-US" sz="1900" b="1" dirty="0">
                  <a:solidFill>
                    <a:srgbClr val="FFFF00"/>
                  </a:solidFill>
                  <a:latin typeface="Symbol" charset="2"/>
                  <a:ea typeface="Century Gothic" charset="0"/>
                  <a:cs typeface="Symbol" charset="2"/>
                </a:rPr>
                <a:t>m</a:t>
              </a:r>
              <a:r>
                <a:rPr lang="en-US" sz="1900" b="1" dirty="0">
                  <a:solidFill>
                    <a:srgbClr val="FFFF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m</a:t>
              </a:r>
              <a:r>
                <a:rPr lang="en-US" sz="1900" b="1" baseline="30000" dirty="0">
                  <a:solidFill>
                    <a:srgbClr val="FFFF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2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87948" y="4089400"/>
              <a:ext cx="718065" cy="5847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3200" b="1" dirty="0" smtClean="0">
                  <a:latin typeface="Century Gothic"/>
                  <a:cs typeface="Century Gothic"/>
                  <a:sym typeface="Wingdings" charset="2"/>
                </a:rPr>
                <a:t>f/2</a:t>
              </a:r>
              <a:endParaRPr lang="en-US" sz="3200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15900" y="760427"/>
            <a:ext cx="8878100" cy="3019411"/>
            <a:chOff x="215900" y="760427"/>
            <a:chExt cx="8878100" cy="3019411"/>
          </a:xfrm>
        </p:grpSpPr>
        <p:pic>
          <p:nvPicPr>
            <p:cNvPr id="16" name="Picture 5" descr="tir_4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079500" y="1181100"/>
              <a:ext cx="4572000" cy="2598738"/>
            </a:xfrm>
            <a:prstGeom prst="rect">
              <a:avLst/>
            </a:prstGeom>
            <a:noFill/>
          </p:spPr>
        </p:pic>
        <p:sp>
          <p:nvSpPr>
            <p:cNvPr id="18" name="Text Box 7"/>
            <p:cNvSpPr txBox="1">
              <a:spLocks noChangeArrowheads="1"/>
            </p:cNvSpPr>
            <p:nvPr/>
          </p:nvSpPr>
          <p:spPr bwMode="auto">
            <a:xfrm>
              <a:off x="4851400" y="1889125"/>
              <a:ext cx="4242600" cy="1077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buClrTx/>
                <a:buSzTx/>
                <a:buFontTx/>
                <a:buNone/>
              </a:pPr>
              <a:r>
                <a:rPr lang="fr-FR" sz="3200" b="1" dirty="0" smtClean="0">
                  <a:solidFill>
                    <a:schemeClr val="tx1"/>
                  </a:solidFill>
                  <a:latin typeface="Century Gothic"/>
                  <a:cs typeface="Century Gothic"/>
                </a:rPr>
                <a:t>I</a:t>
              </a:r>
              <a:r>
                <a:rPr lang="fr-FR" sz="3200" b="1" baseline="-25000" dirty="0" smtClean="0">
                  <a:solidFill>
                    <a:schemeClr val="tx1"/>
                  </a:solidFill>
                  <a:latin typeface="Century Gothic"/>
                  <a:cs typeface="Century Gothic"/>
                </a:rPr>
                <a:t>max </a:t>
              </a:r>
              <a:r>
                <a:rPr lang="fr-FR" sz="3200" b="1" dirty="0" smtClean="0">
                  <a:solidFill>
                    <a:schemeClr val="tx1"/>
                  </a:solidFill>
                  <a:latin typeface="Century Gothic"/>
                  <a:cs typeface="Century Gothic"/>
                </a:rPr>
                <a:t>= 8 x 10</a:t>
              </a:r>
              <a:r>
                <a:rPr lang="fr-FR" sz="3200" b="1" baseline="30000" dirty="0" smtClean="0">
                  <a:solidFill>
                    <a:schemeClr val="tx1"/>
                  </a:solidFill>
                  <a:latin typeface="Century Gothic"/>
                  <a:cs typeface="Century Gothic"/>
                </a:rPr>
                <a:t>16</a:t>
              </a:r>
              <a:r>
                <a:rPr lang="fr-FR" sz="3200" b="1" dirty="0" smtClean="0">
                  <a:solidFill>
                    <a:schemeClr val="tx1"/>
                  </a:solidFill>
                  <a:latin typeface="Century Gothic"/>
                  <a:cs typeface="Century Gothic"/>
                </a:rPr>
                <a:t> </a:t>
              </a:r>
              <a:r>
                <a:rPr lang="fr-FR" sz="3200" b="1" dirty="0">
                  <a:solidFill>
                    <a:schemeClr val="tx1"/>
                  </a:solidFill>
                  <a:latin typeface="Century Gothic"/>
                  <a:cs typeface="Century Gothic"/>
                </a:rPr>
                <a:t>W/cm</a:t>
              </a:r>
              <a:r>
                <a:rPr lang="fr-FR" sz="3200" b="1" dirty="0" smtClean="0">
                  <a:solidFill>
                    <a:schemeClr val="tx1"/>
                  </a:solidFill>
                  <a:latin typeface="Century Gothic"/>
                  <a:cs typeface="Century Gothic"/>
                </a:rPr>
                <a:t>²</a:t>
              </a:r>
            </a:p>
            <a:p>
              <a:pPr algn="l">
                <a:buClrTx/>
                <a:buSzTx/>
                <a:buFontTx/>
                <a:buNone/>
              </a:pPr>
              <a:r>
                <a:rPr lang="fr-FR" sz="3200" dirty="0" err="1" smtClean="0">
                  <a:solidFill>
                    <a:schemeClr val="tx1"/>
                  </a:solidFill>
                  <a:latin typeface="Century Gothic"/>
                  <a:cs typeface="Century Gothic"/>
                </a:rPr>
                <a:t>Div</a:t>
              </a:r>
              <a:r>
                <a:rPr lang="fr-FR" sz="3200" dirty="0" smtClean="0">
                  <a:solidFill>
                    <a:schemeClr val="tx1"/>
                  </a:solidFill>
                  <a:latin typeface="Century Gothic"/>
                  <a:cs typeface="Century Gothic"/>
                </a:rPr>
                <a:t> = 56 </a:t>
              </a:r>
              <a:r>
                <a:rPr lang="fr-FR" sz="3200" dirty="0" err="1" smtClean="0">
                  <a:solidFill>
                    <a:schemeClr val="tx1"/>
                  </a:solidFill>
                  <a:latin typeface="Century Gothic"/>
                  <a:cs typeface="Century Gothic"/>
                </a:rPr>
                <a:t>mrad</a:t>
              </a:r>
              <a:endParaRPr lang="fr-FR" sz="3200" b="1" dirty="0">
                <a:solidFill>
                  <a:schemeClr val="tx1"/>
                </a:solidFill>
                <a:latin typeface="Century Gothic"/>
                <a:cs typeface="Century Gothic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5900" y="1777579"/>
              <a:ext cx="2054668" cy="1880021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 bwMode="auto">
            <a:xfrm>
              <a:off x="586860" y="2941736"/>
              <a:ext cx="1453594" cy="379726"/>
            </a:xfrm>
            <a:prstGeom prst="rect">
              <a:avLst/>
            </a:prstGeom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 lIns="86493" tIns="43247" rIns="86493" bIns="43247">
              <a:spAutoFit/>
            </a:bodyPr>
            <a:lstStyle/>
            <a:p>
              <a:pPr algn="ctr">
                <a:defRPr/>
              </a:pPr>
              <a:r>
                <a:rPr lang="en-US" sz="1900" b="1" dirty="0" smtClean="0">
                  <a:solidFill>
                    <a:srgbClr val="FFFF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4 </a:t>
              </a:r>
              <a:r>
                <a:rPr lang="en-US" sz="1900" b="1" dirty="0" err="1" smtClean="0">
                  <a:solidFill>
                    <a:srgbClr val="FFFF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x</a:t>
              </a:r>
              <a:r>
                <a:rPr lang="en-US" sz="1900" b="1" dirty="0" smtClean="0">
                  <a:solidFill>
                    <a:srgbClr val="FFFF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 4.1 </a:t>
              </a:r>
              <a:r>
                <a:rPr lang="en-US" sz="1900" b="1" dirty="0">
                  <a:solidFill>
                    <a:srgbClr val="FFFF00"/>
                  </a:solidFill>
                  <a:latin typeface="Symbol" charset="2"/>
                  <a:ea typeface="Century Gothic" charset="0"/>
                  <a:cs typeface="Symbol" charset="2"/>
                </a:rPr>
                <a:t>m</a:t>
              </a:r>
              <a:r>
                <a:rPr lang="en-US" sz="1900" b="1" dirty="0">
                  <a:solidFill>
                    <a:srgbClr val="FFFF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m</a:t>
              </a:r>
              <a:r>
                <a:rPr lang="en-US" sz="1900" b="1" baseline="30000" dirty="0">
                  <a:solidFill>
                    <a:srgbClr val="FFFF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2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887948" y="1192803"/>
              <a:ext cx="718065" cy="5847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3200" b="1" dirty="0" smtClean="0">
                  <a:latin typeface="Century Gothic"/>
                  <a:cs typeface="Century Gothic"/>
                  <a:sym typeface="Wingdings" charset="2"/>
                </a:rPr>
                <a:t>f/6</a:t>
              </a:r>
              <a:endParaRPr lang="en-US" sz="3200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270568" y="760427"/>
              <a:ext cx="2507217" cy="5847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3200" b="1" dirty="0" smtClean="0">
                  <a:latin typeface="Century Gothic"/>
                  <a:cs typeface="Century Gothic"/>
                  <a:sym typeface="Wingdings" charset="2"/>
                </a:rPr>
                <a:t>MCP image</a:t>
              </a:r>
              <a:endParaRPr lang="en-US" sz="3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spectre complet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0488" y="990600"/>
            <a:ext cx="9146269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8"/>
          <p:cNvSpPr>
            <a:spLocks noChangeArrowheads="1"/>
          </p:cNvSpPr>
          <p:nvPr/>
        </p:nvSpPr>
        <p:spPr bwMode="auto">
          <a:xfrm>
            <a:off x="1081194" y="50709"/>
            <a:ext cx="7278478" cy="58914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5768" tIns="47884" rIns="95768" bIns="47884" anchor="ctr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/>
                <a:ea typeface="Century Gothic" charset="0"/>
                <a:cs typeface="Century Gothic"/>
              </a:rPr>
              <a:t>Full spectrum at 8x10</a:t>
            </a:r>
            <a:r>
              <a:rPr lang="en-US" sz="3200" b="1" baseline="30000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/>
                <a:ea typeface="Century Gothic" charset="0"/>
                <a:cs typeface="Century Gothic"/>
              </a:rPr>
              <a:t>17 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/>
                <a:ea typeface="Century Gothic" charset="0"/>
                <a:cs typeface="Century Gothic"/>
              </a:rPr>
              <a:t>W/</a:t>
            </a: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/>
                <a:ea typeface="Century Gothic" charset="0"/>
                <a:cs typeface="Century Gothic"/>
              </a:rPr>
              <a:t>cm</a:t>
            </a:r>
            <a:r>
              <a:rPr lang="en-US" sz="3200" b="1" baseline="30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/>
                <a:ea typeface="Century Gothic" charset="0"/>
                <a:cs typeface="Century Gothic"/>
              </a:rPr>
              <a:t>2</a:t>
            </a: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/>
                <a:ea typeface="Century Gothic" charset="0"/>
                <a:cs typeface="Century Gothic"/>
              </a:rPr>
              <a:t> (26fs) </a:t>
            </a:r>
            <a:endParaRPr lang="en-US" sz="3600" b="1" baseline="30000" dirty="0">
              <a:solidFill>
                <a:srgbClr val="0000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entury Gothic"/>
              <a:ea typeface="Century Gothic" charset="0"/>
              <a:cs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444498" y="1178382"/>
            <a:ext cx="4254501" cy="3345536"/>
            <a:chOff x="444498" y="1178382"/>
            <a:chExt cx="4254501" cy="3345536"/>
          </a:xfrm>
        </p:grpSpPr>
        <p:pic>
          <p:nvPicPr>
            <p:cNvPr id="4" name="Picture 5" descr="Rel_energy_H7-1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44498" y="1663700"/>
              <a:ext cx="4254501" cy="2860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4"/>
            <p:cNvSpPr txBox="1">
              <a:spLocks noChangeArrowheads="1"/>
            </p:cNvSpPr>
            <p:nvPr/>
          </p:nvSpPr>
          <p:spPr bwMode="auto">
            <a:xfrm>
              <a:off x="622299" y="1178382"/>
              <a:ext cx="396240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I = 8x10</a:t>
              </a:r>
              <a:r>
                <a:rPr kumimoji="0" lang="fr-FR" sz="2400" b="0" i="0" u="none" strike="noStrike" kern="0" cap="none" spc="0" normalizeH="0" baseline="3000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17</a:t>
              </a:r>
              <a:r>
                <a:rPr kumimoji="0" lang="fr-FR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 W/cm²</a:t>
              </a:r>
              <a:endPara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876800" y="1178382"/>
            <a:ext cx="3962401" cy="3245878"/>
            <a:chOff x="4876800" y="1178382"/>
            <a:chExt cx="3962401" cy="3245878"/>
          </a:xfrm>
        </p:grpSpPr>
        <p:pic>
          <p:nvPicPr>
            <p:cNvPr id="7" name="Picture 6" descr="E_H7-1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029201" y="1727200"/>
              <a:ext cx="3810000" cy="2697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4876800" y="1178382"/>
              <a:ext cx="396240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342900" indent="-342900" algn="ctr"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fr-FR" sz="2400" dirty="0">
                  <a:solidFill>
                    <a:srgbClr val="0000FF"/>
                  </a:solidFill>
                  <a:latin typeface="Century Gothic"/>
                  <a:cs typeface="Century Gothic"/>
                </a:rPr>
                <a:t>I = 8x10</a:t>
              </a:r>
              <a:r>
                <a:rPr lang="fr-FR" sz="2400" baseline="30000" dirty="0">
                  <a:solidFill>
                    <a:srgbClr val="0000FF"/>
                  </a:solidFill>
                  <a:latin typeface="Century Gothic"/>
                  <a:cs typeface="Century Gothic"/>
                </a:rPr>
                <a:t>16</a:t>
              </a:r>
              <a:r>
                <a:rPr lang="fr-FR" sz="2400" dirty="0">
                  <a:solidFill>
                    <a:srgbClr val="0000FF"/>
                  </a:solidFill>
                  <a:latin typeface="Century Gothic"/>
                  <a:cs typeface="Century Gothic"/>
                </a:rPr>
                <a:t> W/cm²</a:t>
              </a:r>
            </a:p>
          </p:txBody>
        </p:sp>
      </p:grpSp>
      <p:pic>
        <p:nvPicPr>
          <p:cNvPr id="10" name="Picture 9" descr="8e17 vs 8e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8313" y="652555"/>
            <a:ext cx="6932771" cy="4978672"/>
          </a:xfrm>
          <a:prstGeom prst="rect">
            <a:avLst/>
          </a:prstGeom>
          <a:noFill/>
        </p:spPr>
      </p:pic>
      <p:sp>
        <p:nvSpPr>
          <p:cNvPr id="23" name="Rectangle 48"/>
          <p:cNvSpPr>
            <a:spLocks noChangeArrowheads="1"/>
          </p:cNvSpPr>
          <p:nvPr/>
        </p:nvSpPr>
        <p:spPr bwMode="auto">
          <a:xfrm>
            <a:off x="1606931" y="63409"/>
            <a:ext cx="6176214" cy="58914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5768" tIns="47884" rIns="95768" bIns="47884" anchor="ctr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/>
                <a:ea typeface="Century Gothic" charset="0"/>
                <a:cs typeface="Century Gothic"/>
              </a:rPr>
              <a:t>Relative harmonic efficiencies</a:t>
            </a:r>
            <a:endParaRPr lang="en-US" sz="3600" b="1" baseline="30000" dirty="0">
              <a:solidFill>
                <a:srgbClr val="0000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entury Gothic"/>
              <a:ea typeface="Century Gothic" charset="0"/>
              <a:cs typeface="Century Gothic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225931" y="5571698"/>
            <a:ext cx="6038469" cy="1077218"/>
            <a:chOff x="1225931" y="5571698"/>
            <a:chExt cx="6038469" cy="1077218"/>
          </a:xfrm>
        </p:grpSpPr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2203831" y="5571698"/>
              <a:ext cx="5060569" cy="1077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buClrTx/>
                <a:buSzTx/>
              </a:pPr>
              <a:r>
                <a:rPr lang="fr-FR" sz="3200" b="1" dirty="0" err="1" smtClean="0">
                  <a:latin typeface="Century Gothic"/>
                  <a:cs typeface="Century Gothic"/>
                </a:rPr>
                <a:t>e</a:t>
              </a:r>
              <a:r>
                <a:rPr lang="fr-FR" sz="3200" b="1" dirty="0" err="1" smtClean="0">
                  <a:solidFill>
                    <a:schemeClr val="tx1"/>
                  </a:solidFill>
                  <a:latin typeface="Century Gothic"/>
                  <a:cs typeface="Century Gothic"/>
                </a:rPr>
                <a:t>xponential</a:t>
              </a:r>
              <a:r>
                <a:rPr lang="fr-FR" sz="3200" b="1" dirty="0" smtClean="0">
                  <a:solidFill>
                    <a:schemeClr val="tx1"/>
                  </a:solidFill>
                  <a:latin typeface="Century Gothic"/>
                  <a:cs typeface="Century Gothic"/>
                </a:rPr>
                <a:t> </a:t>
              </a:r>
              <a:r>
                <a:rPr lang="fr-FR" sz="3200" b="1" dirty="0" err="1" smtClean="0">
                  <a:solidFill>
                    <a:schemeClr val="tx1"/>
                  </a:solidFill>
                  <a:latin typeface="Century Gothic"/>
                  <a:cs typeface="Century Gothic"/>
                </a:rPr>
                <a:t>decay</a:t>
              </a:r>
              <a:r>
                <a:rPr lang="fr-FR" sz="3200" b="1" dirty="0" smtClean="0">
                  <a:solidFill>
                    <a:schemeClr val="tx1"/>
                  </a:solidFill>
                  <a:latin typeface="Century Gothic"/>
                  <a:cs typeface="Century Gothic"/>
                </a:rPr>
                <a:t> for CWE </a:t>
              </a:r>
              <a:r>
                <a:rPr lang="fr-FR" sz="3200" b="1" dirty="0" err="1" smtClean="0">
                  <a:solidFill>
                    <a:schemeClr val="tx1"/>
                  </a:solidFill>
                  <a:latin typeface="Century Gothic"/>
                  <a:cs typeface="Century Gothic"/>
                </a:rPr>
                <a:t>harmonics</a:t>
              </a:r>
              <a:endParaRPr lang="fr-FR" sz="3200" b="1" dirty="0" smtClean="0">
                <a:solidFill>
                  <a:schemeClr val="tx1"/>
                </a:solidFill>
                <a:latin typeface="Century Gothic"/>
                <a:cs typeface="Century Gothic"/>
              </a:endParaRPr>
            </a:p>
          </p:txBody>
        </p:sp>
        <p:sp>
          <p:nvSpPr>
            <p:cNvPr id="13" name="Right Arrow 12"/>
            <p:cNvSpPr/>
            <p:nvPr/>
          </p:nvSpPr>
          <p:spPr bwMode="auto">
            <a:xfrm>
              <a:off x="1225931" y="5758227"/>
              <a:ext cx="977900" cy="712788"/>
            </a:xfrm>
            <a:prstGeom prst="rightArrow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6"/>
          <p:cNvGrpSpPr>
            <a:grpSpLocks/>
          </p:cNvGrpSpPr>
          <p:nvPr/>
        </p:nvGrpSpPr>
        <p:grpSpPr bwMode="auto">
          <a:xfrm>
            <a:off x="288925" y="685800"/>
            <a:ext cx="5578475" cy="1993900"/>
            <a:chOff x="-158" y="720"/>
            <a:chExt cx="3514" cy="1256"/>
          </a:xfrm>
        </p:grpSpPr>
        <p:grpSp>
          <p:nvGrpSpPr>
            <p:cNvPr id="6" name="Group 28"/>
            <p:cNvGrpSpPr>
              <a:grpSpLocks/>
            </p:cNvGrpSpPr>
            <p:nvPr/>
          </p:nvGrpSpPr>
          <p:grpSpPr bwMode="auto">
            <a:xfrm>
              <a:off x="1580" y="720"/>
              <a:ext cx="1776" cy="1256"/>
              <a:chOff x="1498" y="527"/>
              <a:chExt cx="1776" cy="1256"/>
            </a:xfrm>
          </p:grpSpPr>
          <p:sp>
            <p:nvSpPr>
              <p:cNvPr id="8" name="AutoShape 29"/>
              <p:cNvSpPr>
                <a:spLocks noChangeArrowheads="1"/>
              </p:cNvSpPr>
              <p:nvPr/>
            </p:nvSpPr>
            <p:spPr bwMode="auto">
              <a:xfrm rot="7374056">
                <a:off x="2181" y="691"/>
                <a:ext cx="409" cy="1776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grpSp>
            <p:nvGrpSpPr>
              <p:cNvPr id="9" name="Group 30"/>
              <p:cNvGrpSpPr>
                <a:grpSpLocks noChangeAspect="1"/>
              </p:cNvGrpSpPr>
              <p:nvPr/>
            </p:nvGrpSpPr>
            <p:grpSpPr bwMode="auto">
              <a:xfrm rot="2328819">
                <a:off x="2154" y="527"/>
                <a:ext cx="342" cy="776"/>
                <a:chOff x="2290" y="572"/>
                <a:chExt cx="342" cy="776"/>
              </a:xfrm>
            </p:grpSpPr>
            <p:sp>
              <p:nvSpPr>
                <p:cNvPr id="10" name="AutoShape 31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2290" y="572"/>
                  <a:ext cx="342" cy="7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" name="Freeform 32"/>
                <p:cNvSpPr>
                  <a:spLocks/>
                </p:cNvSpPr>
                <p:nvPr/>
              </p:nvSpPr>
              <p:spPr bwMode="auto">
                <a:xfrm>
                  <a:off x="2306" y="688"/>
                  <a:ext cx="310" cy="592"/>
                </a:xfrm>
                <a:custGeom>
                  <a:avLst/>
                  <a:gdLst>
                    <a:gd name="T0" fmla="*/ 0 w 2794"/>
                    <a:gd name="T1" fmla="*/ 0 h 1776"/>
                    <a:gd name="T2" fmla="*/ 0 w 2794"/>
                    <a:gd name="T3" fmla="*/ 0 h 1776"/>
                    <a:gd name="T4" fmla="*/ 0 w 2794"/>
                    <a:gd name="T5" fmla="*/ 0 h 1776"/>
                    <a:gd name="T6" fmla="*/ 0 w 2794"/>
                    <a:gd name="T7" fmla="*/ 0 h 1776"/>
                    <a:gd name="T8" fmla="*/ 0 w 2794"/>
                    <a:gd name="T9" fmla="*/ 0 h 1776"/>
                    <a:gd name="T10" fmla="*/ 0 w 2794"/>
                    <a:gd name="T11" fmla="*/ 0 h 1776"/>
                    <a:gd name="T12" fmla="*/ 0 w 2794"/>
                    <a:gd name="T13" fmla="*/ 0 h 1776"/>
                    <a:gd name="T14" fmla="*/ 0 w 2794"/>
                    <a:gd name="T15" fmla="*/ 0 h 1776"/>
                    <a:gd name="T16" fmla="*/ 0 w 2794"/>
                    <a:gd name="T17" fmla="*/ 0 h 1776"/>
                    <a:gd name="T18" fmla="*/ 0 w 2794"/>
                    <a:gd name="T19" fmla="*/ 0 h 1776"/>
                    <a:gd name="T20" fmla="*/ 0 w 2794"/>
                    <a:gd name="T21" fmla="*/ 0 h 1776"/>
                    <a:gd name="T22" fmla="*/ 0 w 2794"/>
                    <a:gd name="T23" fmla="*/ 0 h 1776"/>
                    <a:gd name="T24" fmla="*/ 0 w 2794"/>
                    <a:gd name="T25" fmla="*/ 0 h 1776"/>
                    <a:gd name="T26" fmla="*/ 0 w 2794"/>
                    <a:gd name="T27" fmla="*/ 0 h 1776"/>
                    <a:gd name="T28" fmla="*/ 0 w 2794"/>
                    <a:gd name="T29" fmla="*/ 0 h 1776"/>
                    <a:gd name="T30" fmla="*/ 0 w 2794"/>
                    <a:gd name="T31" fmla="*/ 0 h 1776"/>
                    <a:gd name="T32" fmla="*/ 0 w 2794"/>
                    <a:gd name="T33" fmla="*/ 0 h 1776"/>
                    <a:gd name="T34" fmla="*/ 0 w 2794"/>
                    <a:gd name="T35" fmla="*/ 0 h 1776"/>
                    <a:gd name="T36" fmla="*/ 0 w 2794"/>
                    <a:gd name="T37" fmla="*/ 0 h 1776"/>
                    <a:gd name="T38" fmla="*/ 0 w 2794"/>
                    <a:gd name="T39" fmla="*/ 0 h 1776"/>
                    <a:gd name="T40" fmla="*/ 0 w 2794"/>
                    <a:gd name="T41" fmla="*/ 0 h 1776"/>
                    <a:gd name="T42" fmla="*/ 0 w 2794"/>
                    <a:gd name="T43" fmla="*/ 0 h 1776"/>
                    <a:gd name="T44" fmla="*/ 0 w 2794"/>
                    <a:gd name="T45" fmla="*/ 0 h 1776"/>
                    <a:gd name="T46" fmla="*/ 0 w 2794"/>
                    <a:gd name="T47" fmla="*/ 0 h 1776"/>
                    <a:gd name="T48" fmla="*/ 0 w 2794"/>
                    <a:gd name="T49" fmla="*/ 0 h 1776"/>
                    <a:gd name="T50" fmla="*/ 0 w 2794"/>
                    <a:gd name="T51" fmla="*/ 0 h 1776"/>
                    <a:gd name="T52" fmla="*/ 0 w 2794"/>
                    <a:gd name="T53" fmla="*/ 0 h 1776"/>
                    <a:gd name="T54" fmla="*/ 0 w 2794"/>
                    <a:gd name="T55" fmla="*/ 0 h 1776"/>
                    <a:gd name="T56" fmla="*/ 0 w 2794"/>
                    <a:gd name="T57" fmla="*/ 0 h 1776"/>
                    <a:gd name="T58" fmla="*/ 0 w 2794"/>
                    <a:gd name="T59" fmla="*/ 0 h 1776"/>
                    <a:gd name="T60" fmla="*/ 0 w 2794"/>
                    <a:gd name="T61" fmla="*/ 0 h 1776"/>
                    <a:gd name="T62" fmla="*/ 0 w 2794"/>
                    <a:gd name="T63" fmla="*/ 0 h 1776"/>
                    <a:gd name="T64" fmla="*/ 0 w 2794"/>
                    <a:gd name="T65" fmla="*/ 0 h 1776"/>
                    <a:gd name="T66" fmla="*/ 0 w 2794"/>
                    <a:gd name="T67" fmla="*/ 0 h 1776"/>
                    <a:gd name="T68" fmla="*/ 0 w 2794"/>
                    <a:gd name="T69" fmla="*/ 0 h 1776"/>
                    <a:gd name="T70" fmla="*/ 0 w 2794"/>
                    <a:gd name="T71" fmla="*/ 0 h 1776"/>
                    <a:gd name="T72" fmla="*/ 0 w 2794"/>
                    <a:gd name="T73" fmla="*/ 0 h 1776"/>
                    <a:gd name="T74" fmla="*/ 0 w 2794"/>
                    <a:gd name="T75" fmla="*/ 0 h 1776"/>
                    <a:gd name="T76" fmla="*/ 0 w 2794"/>
                    <a:gd name="T77" fmla="*/ 0 h 1776"/>
                    <a:gd name="T78" fmla="*/ 0 w 2794"/>
                    <a:gd name="T79" fmla="*/ 0 h 1776"/>
                    <a:gd name="T80" fmla="*/ 0 w 2794"/>
                    <a:gd name="T81" fmla="*/ 0 h 1776"/>
                    <a:gd name="T82" fmla="*/ 0 w 2794"/>
                    <a:gd name="T83" fmla="*/ 0 h 1776"/>
                    <a:gd name="T84" fmla="*/ 0 w 2794"/>
                    <a:gd name="T85" fmla="*/ 0 h 1776"/>
                    <a:gd name="T86" fmla="*/ 0 w 2794"/>
                    <a:gd name="T87" fmla="*/ 0 h 1776"/>
                    <a:gd name="T88" fmla="*/ 0 w 2794"/>
                    <a:gd name="T89" fmla="*/ 0 h 1776"/>
                    <a:gd name="T90" fmla="*/ 0 w 2794"/>
                    <a:gd name="T91" fmla="*/ 0 h 1776"/>
                    <a:gd name="T92" fmla="*/ 0 w 2794"/>
                    <a:gd name="T93" fmla="*/ 0 h 1776"/>
                    <a:gd name="T94" fmla="*/ 0 w 2794"/>
                    <a:gd name="T95" fmla="*/ 0 h 1776"/>
                    <a:gd name="T96" fmla="*/ 0 w 2794"/>
                    <a:gd name="T97" fmla="*/ 0 h 1776"/>
                    <a:gd name="T98" fmla="*/ 0 w 2794"/>
                    <a:gd name="T99" fmla="*/ 0 h 1776"/>
                    <a:gd name="T100" fmla="*/ 0 w 2794"/>
                    <a:gd name="T101" fmla="*/ 0 h 1776"/>
                    <a:gd name="T102" fmla="*/ 0 w 2794"/>
                    <a:gd name="T103" fmla="*/ 0 h 1776"/>
                    <a:gd name="T104" fmla="*/ 0 w 2794"/>
                    <a:gd name="T105" fmla="*/ 0 h 1776"/>
                    <a:gd name="T106" fmla="*/ 0 w 2794"/>
                    <a:gd name="T107" fmla="*/ 0 h 1776"/>
                    <a:gd name="T108" fmla="*/ 0 w 2794"/>
                    <a:gd name="T109" fmla="*/ 0 h 177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2794"/>
                    <a:gd name="T166" fmla="*/ 0 h 1776"/>
                    <a:gd name="T167" fmla="*/ 2794 w 2794"/>
                    <a:gd name="T168" fmla="*/ 1776 h 177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2794" h="1776">
                      <a:moveTo>
                        <a:pt x="0" y="1776"/>
                      </a:moveTo>
                      <a:lnTo>
                        <a:pt x="0" y="1756"/>
                      </a:lnTo>
                      <a:lnTo>
                        <a:pt x="14" y="1753"/>
                      </a:lnTo>
                      <a:lnTo>
                        <a:pt x="28" y="1751"/>
                      </a:lnTo>
                      <a:lnTo>
                        <a:pt x="39" y="1750"/>
                      </a:lnTo>
                      <a:lnTo>
                        <a:pt x="53" y="1747"/>
                      </a:lnTo>
                      <a:lnTo>
                        <a:pt x="67" y="1745"/>
                      </a:lnTo>
                      <a:lnTo>
                        <a:pt x="78" y="1744"/>
                      </a:lnTo>
                      <a:lnTo>
                        <a:pt x="92" y="1741"/>
                      </a:lnTo>
                      <a:lnTo>
                        <a:pt x="106" y="1737"/>
                      </a:lnTo>
                      <a:lnTo>
                        <a:pt x="117" y="1735"/>
                      </a:lnTo>
                      <a:lnTo>
                        <a:pt x="131" y="1731"/>
                      </a:lnTo>
                      <a:lnTo>
                        <a:pt x="145" y="1726"/>
                      </a:lnTo>
                      <a:lnTo>
                        <a:pt x="155" y="1724"/>
                      </a:lnTo>
                      <a:lnTo>
                        <a:pt x="169" y="1719"/>
                      </a:lnTo>
                      <a:lnTo>
                        <a:pt x="183" y="1715"/>
                      </a:lnTo>
                      <a:lnTo>
                        <a:pt x="194" y="1712"/>
                      </a:lnTo>
                      <a:lnTo>
                        <a:pt x="208" y="1707"/>
                      </a:lnTo>
                      <a:lnTo>
                        <a:pt x="222" y="1702"/>
                      </a:lnTo>
                      <a:lnTo>
                        <a:pt x="233" y="1697"/>
                      </a:lnTo>
                      <a:lnTo>
                        <a:pt x="247" y="1691"/>
                      </a:lnTo>
                      <a:lnTo>
                        <a:pt x="261" y="1683"/>
                      </a:lnTo>
                      <a:lnTo>
                        <a:pt x="272" y="1678"/>
                      </a:lnTo>
                      <a:lnTo>
                        <a:pt x="286" y="1671"/>
                      </a:lnTo>
                      <a:lnTo>
                        <a:pt x="300" y="1664"/>
                      </a:lnTo>
                      <a:lnTo>
                        <a:pt x="311" y="1657"/>
                      </a:lnTo>
                      <a:lnTo>
                        <a:pt x="325" y="1649"/>
                      </a:lnTo>
                      <a:lnTo>
                        <a:pt x="339" y="1639"/>
                      </a:lnTo>
                      <a:lnTo>
                        <a:pt x="349" y="1633"/>
                      </a:lnTo>
                      <a:lnTo>
                        <a:pt x="363" y="1623"/>
                      </a:lnTo>
                      <a:lnTo>
                        <a:pt x="377" y="1613"/>
                      </a:lnTo>
                      <a:lnTo>
                        <a:pt x="388" y="1604"/>
                      </a:lnTo>
                      <a:lnTo>
                        <a:pt x="402" y="1593"/>
                      </a:lnTo>
                      <a:lnTo>
                        <a:pt x="416" y="1581"/>
                      </a:lnTo>
                      <a:lnTo>
                        <a:pt x="427" y="1571"/>
                      </a:lnTo>
                      <a:lnTo>
                        <a:pt x="441" y="1558"/>
                      </a:lnTo>
                      <a:lnTo>
                        <a:pt x="455" y="1544"/>
                      </a:lnTo>
                      <a:lnTo>
                        <a:pt x="466" y="1533"/>
                      </a:lnTo>
                      <a:lnTo>
                        <a:pt x="480" y="1518"/>
                      </a:lnTo>
                      <a:lnTo>
                        <a:pt x="494" y="1502"/>
                      </a:lnTo>
                      <a:lnTo>
                        <a:pt x="504" y="1491"/>
                      </a:lnTo>
                      <a:lnTo>
                        <a:pt x="518" y="1474"/>
                      </a:lnTo>
                      <a:lnTo>
                        <a:pt x="532" y="1457"/>
                      </a:lnTo>
                      <a:lnTo>
                        <a:pt x="543" y="1443"/>
                      </a:lnTo>
                      <a:lnTo>
                        <a:pt x="557" y="1425"/>
                      </a:lnTo>
                      <a:lnTo>
                        <a:pt x="571" y="1405"/>
                      </a:lnTo>
                      <a:lnTo>
                        <a:pt x="582" y="1389"/>
                      </a:lnTo>
                      <a:lnTo>
                        <a:pt x="596" y="1368"/>
                      </a:lnTo>
                      <a:lnTo>
                        <a:pt x="610" y="1349"/>
                      </a:lnTo>
                      <a:lnTo>
                        <a:pt x="621" y="1331"/>
                      </a:lnTo>
                      <a:lnTo>
                        <a:pt x="635" y="1309"/>
                      </a:lnTo>
                      <a:lnTo>
                        <a:pt x="649" y="1285"/>
                      </a:lnTo>
                      <a:lnTo>
                        <a:pt x="660" y="1266"/>
                      </a:lnTo>
                      <a:lnTo>
                        <a:pt x="674" y="1242"/>
                      </a:lnTo>
                      <a:lnTo>
                        <a:pt x="688" y="1216"/>
                      </a:lnTo>
                      <a:lnTo>
                        <a:pt x="698" y="1197"/>
                      </a:lnTo>
                      <a:lnTo>
                        <a:pt x="712" y="1170"/>
                      </a:lnTo>
                      <a:lnTo>
                        <a:pt x="726" y="1143"/>
                      </a:lnTo>
                      <a:lnTo>
                        <a:pt x="737" y="1122"/>
                      </a:lnTo>
                      <a:lnTo>
                        <a:pt x="751" y="1094"/>
                      </a:lnTo>
                      <a:lnTo>
                        <a:pt x="765" y="1066"/>
                      </a:lnTo>
                      <a:lnTo>
                        <a:pt x="776" y="1043"/>
                      </a:lnTo>
                      <a:lnTo>
                        <a:pt x="790" y="1014"/>
                      </a:lnTo>
                      <a:lnTo>
                        <a:pt x="804" y="984"/>
                      </a:lnTo>
                      <a:lnTo>
                        <a:pt x="815" y="961"/>
                      </a:lnTo>
                      <a:lnTo>
                        <a:pt x="829" y="930"/>
                      </a:lnTo>
                      <a:lnTo>
                        <a:pt x="844" y="899"/>
                      </a:lnTo>
                      <a:lnTo>
                        <a:pt x="854" y="875"/>
                      </a:lnTo>
                      <a:lnTo>
                        <a:pt x="868" y="842"/>
                      </a:lnTo>
                      <a:lnTo>
                        <a:pt x="883" y="808"/>
                      </a:lnTo>
                      <a:lnTo>
                        <a:pt x="892" y="786"/>
                      </a:lnTo>
                      <a:lnTo>
                        <a:pt x="906" y="754"/>
                      </a:lnTo>
                      <a:lnTo>
                        <a:pt x="921" y="722"/>
                      </a:lnTo>
                      <a:lnTo>
                        <a:pt x="931" y="698"/>
                      </a:lnTo>
                      <a:lnTo>
                        <a:pt x="945" y="666"/>
                      </a:lnTo>
                      <a:lnTo>
                        <a:pt x="960" y="632"/>
                      </a:lnTo>
                      <a:lnTo>
                        <a:pt x="970" y="608"/>
                      </a:lnTo>
                      <a:lnTo>
                        <a:pt x="984" y="576"/>
                      </a:lnTo>
                      <a:lnTo>
                        <a:pt x="999" y="544"/>
                      </a:lnTo>
                      <a:lnTo>
                        <a:pt x="1009" y="519"/>
                      </a:lnTo>
                      <a:lnTo>
                        <a:pt x="1023" y="487"/>
                      </a:lnTo>
                      <a:lnTo>
                        <a:pt x="1038" y="455"/>
                      </a:lnTo>
                      <a:lnTo>
                        <a:pt x="1047" y="434"/>
                      </a:lnTo>
                      <a:lnTo>
                        <a:pt x="1061" y="405"/>
                      </a:lnTo>
                      <a:lnTo>
                        <a:pt x="1076" y="375"/>
                      </a:lnTo>
                      <a:lnTo>
                        <a:pt x="1086" y="353"/>
                      </a:lnTo>
                      <a:lnTo>
                        <a:pt x="1100" y="325"/>
                      </a:lnTo>
                      <a:lnTo>
                        <a:pt x="1115" y="298"/>
                      </a:lnTo>
                      <a:lnTo>
                        <a:pt x="1125" y="277"/>
                      </a:lnTo>
                      <a:lnTo>
                        <a:pt x="1140" y="251"/>
                      </a:lnTo>
                      <a:lnTo>
                        <a:pt x="1154" y="226"/>
                      </a:lnTo>
                      <a:lnTo>
                        <a:pt x="1164" y="208"/>
                      </a:lnTo>
                      <a:lnTo>
                        <a:pt x="1179" y="186"/>
                      </a:lnTo>
                      <a:lnTo>
                        <a:pt x="1193" y="164"/>
                      </a:lnTo>
                      <a:lnTo>
                        <a:pt x="1203" y="148"/>
                      </a:lnTo>
                      <a:lnTo>
                        <a:pt x="1218" y="128"/>
                      </a:lnTo>
                      <a:lnTo>
                        <a:pt x="1232" y="108"/>
                      </a:lnTo>
                      <a:lnTo>
                        <a:pt x="1241" y="96"/>
                      </a:lnTo>
                      <a:lnTo>
                        <a:pt x="1256" y="80"/>
                      </a:lnTo>
                      <a:lnTo>
                        <a:pt x="1270" y="65"/>
                      </a:lnTo>
                      <a:lnTo>
                        <a:pt x="1280" y="55"/>
                      </a:lnTo>
                      <a:lnTo>
                        <a:pt x="1295" y="43"/>
                      </a:lnTo>
                      <a:lnTo>
                        <a:pt x="1309" y="32"/>
                      </a:lnTo>
                      <a:lnTo>
                        <a:pt x="1319" y="25"/>
                      </a:lnTo>
                      <a:lnTo>
                        <a:pt x="1334" y="16"/>
                      </a:lnTo>
                      <a:lnTo>
                        <a:pt x="1348" y="10"/>
                      </a:lnTo>
                      <a:lnTo>
                        <a:pt x="1359" y="6"/>
                      </a:lnTo>
                      <a:lnTo>
                        <a:pt x="1373" y="2"/>
                      </a:lnTo>
                      <a:lnTo>
                        <a:pt x="1387" y="0"/>
                      </a:lnTo>
                      <a:lnTo>
                        <a:pt x="1398" y="0"/>
                      </a:lnTo>
                      <a:lnTo>
                        <a:pt x="1412" y="1"/>
                      </a:lnTo>
                      <a:lnTo>
                        <a:pt x="1426" y="4"/>
                      </a:lnTo>
                      <a:lnTo>
                        <a:pt x="1435" y="6"/>
                      </a:lnTo>
                      <a:lnTo>
                        <a:pt x="1450" y="11"/>
                      </a:lnTo>
                      <a:lnTo>
                        <a:pt x="1464" y="18"/>
                      </a:lnTo>
                      <a:lnTo>
                        <a:pt x="1475" y="25"/>
                      </a:lnTo>
                      <a:lnTo>
                        <a:pt x="1489" y="34"/>
                      </a:lnTo>
                      <a:lnTo>
                        <a:pt x="1503" y="46"/>
                      </a:lnTo>
                      <a:lnTo>
                        <a:pt x="1514" y="55"/>
                      </a:lnTo>
                      <a:lnTo>
                        <a:pt x="1528" y="69"/>
                      </a:lnTo>
                      <a:lnTo>
                        <a:pt x="1542" y="84"/>
                      </a:lnTo>
                      <a:lnTo>
                        <a:pt x="1553" y="96"/>
                      </a:lnTo>
                      <a:lnTo>
                        <a:pt x="1567" y="114"/>
                      </a:lnTo>
                      <a:lnTo>
                        <a:pt x="1581" y="134"/>
                      </a:lnTo>
                      <a:lnTo>
                        <a:pt x="1591" y="148"/>
                      </a:lnTo>
                      <a:lnTo>
                        <a:pt x="1605" y="169"/>
                      </a:lnTo>
                      <a:lnTo>
                        <a:pt x="1619" y="191"/>
                      </a:lnTo>
                      <a:lnTo>
                        <a:pt x="1630" y="208"/>
                      </a:lnTo>
                      <a:lnTo>
                        <a:pt x="1644" y="231"/>
                      </a:lnTo>
                      <a:lnTo>
                        <a:pt x="1658" y="257"/>
                      </a:lnTo>
                      <a:lnTo>
                        <a:pt x="1669" y="277"/>
                      </a:lnTo>
                      <a:lnTo>
                        <a:pt x="1683" y="304"/>
                      </a:lnTo>
                      <a:lnTo>
                        <a:pt x="1697" y="331"/>
                      </a:lnTo>
                      <a:lnTo>
                        <a:pt x="1708" y="353"/>
                      </a:lnTo>
                      <a:lnTo>
                        <a:pt x="1722" y="381"/>
                      </a:lnTo>
                      <a:lnTo>
                        <a:pt x="1736" y="411"/>
                      </a:lnTo>
                      <a:lnTo>
                        <a:pt x="1747" y="434"/>
                      </a:lnTo>
                      <a:lnTo>
                        <a:pt x="1761" y="465"/>
                      </a:lnTo>
                      <a:lnTo>
                        <a:pt x="1775" y="497"/>
                      </a:lnTo>
                      <a:lnTo>
                        <a:pt x="1785" y="519"/>
                      </a:lnTo>
                      <a:lnTo>
                        <a:pt x="1799" y="551"/>
                      </a:lnTo>
                      <a:lnTo>
                        <a:pt x="1813" y="583"/>
                      </a:lnTo>
                      <a:lnTo>
                        <a:pt x="1824" y="608"/>
                      </a:lnTo>
                      <a:lnTo>
                        <a:pt x="1838" y="640"/>
                      </a:lnTo>
                      <a:lnTo>
                        <a:pt x="1852" y="673"/>
                      </a:lnTo>
                      <a:lnTo>
                        <a:pt x="1863" y="698"/>
                      </a:lnTo>
                      <a:lnTo>
                        <a:pt x="1877" y="730"/>
                      </a:lnTo>
                      <a:lnTo>
                        <a:pt x="1891" y="762"/>
                      </a:lnTo>
                      <a:lnTo>
                        <a:pt x="1902" y="786"/>
                      </a:lnTo>
                      <a:lnTo>
                        <a:pt x="1916" y="818"/>
                      </a:lnTo>
                      <a:lnTo>
                        <a:pt x="1930" y="850"/>
                      </a:lnTo>
                      <a:lnTo>
                        <a:pt x="1941" y="875"/>
                      </a:lnTo>
                      <a:lnTo>
                        <a:pt x="1955" y="907"/>
                      </a:lnTo>
                      <a:lnTo>
                        <a:pt x="1969" y="939"/>
                      </a:lnTo>
                      <a:lnTo>
                        <a:pt x="1979" y="961"/>
                      </a:lnTo>
                      <a:lnTo>
                        <a:pt x="1993" y="992"/>
                      </a:lnTo>
                      <a:lnTo>
                        <a:pt x="2007" y="1021"/>
                      </a:lnTo>
                      <a:lnTo>
                        <a:pt x="2018" y="1043"/>
                      </a:lnTo>
                      <a:lnTo>
                        <a:pt x="2032" y="1072"/>
                      </a:lnTo>
                      <a:lnTo>
                        <a:pt x="2046" y="1100"/>
                      </a:lnTo>
                      <a:lnTo>
                        <a:pt x="2057" y="1122"/>
                      </a:lnTo>
                      <a:lnTo>
                        <a:pt x="2071" y="1149"/>
                      </a:lnTo>
                      <a:lnTo>
                        <a:pt x="2085" y="1176"/>
                      </a:lnTo>
                      <a:lnTo>
                        <a:pt x="2096" y="1197"/>
                      </a:lnTo>
                      <a:lnTo>
                        <a:pt x="2110" y="1223"/>
                      </a:lnTo>
                      <a:lnTo>
                        <a:pt x="2124" y="1249"/>
                      </a:lnTo>
                      <a:lnTo>
                        <a:pt x="2134" y="1266"/>
                      </a:lnTo>
                      <a:lnTo>
                        <a:pt x="2148" y="1291"/>
                      </a:lnTo>
                      <a:lnTo>
                        <a:pt x="2162" y="1314"/>
                      </a:lnTo>
                      <a:lnTo>
                        <a:pt x="2173" y="1331"/>
                      </a:lnTo>
                      <a:lnTo>
                        <a:pt x="2187" y="1353"/>
                      </a:lnTo>
                      <a:lnTo>
                        <a:pt x="2201" y="1373"/>
                      </a:lnTo>
                      <a:lnTo>
                        <a:pt x="2212" y="1389"/>
                      </a:lnTo>
                      <a:lnTo>
                        <a:pt x="2226" y="1409"/>
                      </a:lnTo>
                      <a:lnTo>
                        <a:pt x="2240" y="1429"/>
                      </a:lnTo>
                      <a:lnTo>
                        <a:pt x="2251" y="1443"/>
                      </a:lnTo>
                      <a:lnTo>
                        <a:pt x="2265" y="1462"/>
                      </a:lnTo>
                      <a:lnTo>
                        <a:pt x="2279" y="1479"/>
                      </a:lnTo>
                      <a:lnTo>
                        <a:pt x="2290" y="1491"/>
                      </a:lnTo>
                      <a:lnTo>
                        <a:pt x="2304" y="1507"/>
                      </a:lnTo>
                      <a:lnTo>
                        <a:pt x="2318" y="1523"/>
                      </a:lnTo>
                      <a:lnTo>
                        <a:pt x="2328" y="1533"/>
                      </a:lnTo>
                      <a:lnTo>
                        <a:pt x="2342" y="1548"/>
                      </a:lnTo>
                      <a:lnTo>
                        <a:pt x="2356" y="1561"/>
                      </a:lnTo>
                      <a:lnTo>
                        <a:pt x="2367" y="1571"/>
                      </a:lnTo>
                      <a:lnTo>
                        <a:pt x="2381" y="1584"/>
                      </a:lnTo>
                      <a:lnTo>
                        <a:pt x="2395" y="1596"/>
                      </a:lnTo>
                      <a:lnTo>
                        <a:pt x="2406" y="1604"/>
                      </a:lnTo>
                      <a:lnTo>
                        <a:pt x="2420" y="1616"/>
                      </a:lnTo>
                      <a:lnTo>
                        <a:pt x="2434" y="1625"/>
                      </a:lnTo>
                      <a:lnTo>
                        <a:pt x="2445" y="1633"/>
                      </a:lnTo>
                      <a:lnTo>
                        <a:pt x="2459" y="1643"/>
                      </a:lnTo>
                      <a:lnTo>
                        <a:pt x="2473" y="1651"/>
                      </a:lnTo>
                      <a:lnTo>
                        <a:pt x="2484" y="1657"/>
                      </a:lnTo>
                      <a:lnTo>
                        <a:pt x="2498" y="1666"/>
                      </a:lnTo>
                      <a:lnTo>
                        <a:pt x="2512" y="1673"/>
                      </a:lnTo>
                      <a:lnTo>
                        <a:pt x="2522" y="1678"/>
                      </a:lnTo>
                      <a:lnTo>
                        <a:pt x="2536" y="1686"/>
                      </a:lnTo>
                      <a:lnTo>
                        <a:pt x="2550" y="1692"/>
                      </a:lnTo>
                      <a:lnTo>
                        <a:pt x="2561" y="1697"/>
                      </a:lnTo>
                      <a:lnTo>
                        <a:pt x="2575" y="1703"/>
                      </a:lnTo>
                      <a:lnTo>
                        <a:pt x="2589" y="1708"/>
                      </a:lnTo>
                      <a:lnTo>
                        <a:pt x="2600" y="1712"/>
                      </a:lnTo>
                      <a:lnTo>
                        <a:pt x="2614" y="1716"/>
                      </a:lnTo>
                      <a:lnTo>
                        <a:pt x="2628" y="1720"/>
                      </a:lnTo>
                      <a:lnTo>
                        <a:pt x="2639" y="1724"/>
                      </a:lnTo>
                      <a:lnTo>
                        <a:pt x="2653" y="1728"/>
                      </a:lnTo>
                      <a:lnTo>
                        <a:pt x="2667" y="1732"/>
                      </a:lnTo>
                      <a:lnTo>
                        <a:pt x="2677" y="1735"/>
                      </a:lnTo>
                      <a:lnTo>
                        <a:pt x="2691" y="1739"/>
                      </a:lnTo>
                      <a:lnTo>
                        <a:pt x="2705" y="1741"/>
                      </a:lnTo>
                      <a:lnTo>
                        <a:pt x="2716" y="1744"/>
                      </a:lnTo>
                      <a:lnTo>
                        <a:pt x="2730" y="1746"/>
                      </a:lnTo>
                      <a:lnTo>
                        <a:pt x="2744" y="1748"/>
                      </a:lnTo>
                      <a:lnTo>
                        <a:pt x="2755" y="1750"/>
                      </a:lnTo>
                      <a:lnTo>
                        <a:pt x="2769" y="1752"/>
                      </a:lnTo>
                      <a:lnTo>
                        <a:pt x="2783" y="1755"/>
                      </a:lnTo>
                      <a:lnTo>
                        <a:pt x="2794" y="1756"/>
                      </a:lnTo>
                      <a:lnTo>
                        <a:pt x="2794" y="1776"/>
                      </a:lnTo>
                      <a:lnTo>
                        <a:pt x="0" y="1776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12" name="Freeform 33"/>
                <p:cNvSpPr>
                  <a:spLocks/>
                </p:cNvSpPr>
                <p:nvPr/>
              </p:nvSpPr>
              <p:spPr bwMode="auto">
                <a:xfrm>
                  <a:off x="2306" y="688"/>
                  <a:ext cx="310" cy="592"/>
                </a:xfrm>
                <a:custGeom>
                  <a:avLst/>
                  <a:gdLst>
                    <a:gd name="T0" fmla="*/ 0 w 2794"/>
                    <a:gd name="T1" fmla="*/ 0 h 1776"/>
                    <a:gd name="T2" fmla="*/ 0 w 2794"/>
                    <a:gd name="T3" fmla="*/ 0 h 1776"/>
                    <a:gd name="T4" fmla="*/ 0 w 2794"/>
                    <a:gd name="T5" fmla="*/ 0 h 1776"/>
                    <a:gd name="T6" fmla="*/ 0 w 2794"/>
                    <a:gd name="T7" fmla="*/ 0 h 1776"/>
                    <a:gd name="T8" fmla="*/ 0 w 2794"/>
                    <a:gd name="T9" fmla="*/ 0 h 1776"/>
                    <a:gd name="T10" fmla="*/ 0 w 2794"/>
                    <a:gd name="T11" fmla="*/ 0 h 1776"/>
                    <a:gd name="T12" fmla="*/ 0 w 2794"/>
                    <a:gd name="T13" fmla="*/ 0 h 1776"/>
                    <a:gd name="T14" fmla="*/ 0 w 2794"/>
                    <a:gd name="T15" fmla="*/ 0 h 1776"/>
                    <a:gd name="T16" fmla="*/ 0 w 2794"/>
                    <a:gd name="T17" fmla="*/ 0 h 1776"/>
                    <a:gd name="T18" fmla="*/ 0 w 2794"/>
                    <a:gd name="T19" fmla="*/ 0 h 1776"/>
                    <a:gd name="T20" fmla="*/ 0 w 2794"/>
                    <a:gd name="T21" fmla="*/ 0 h 1776"/>
                    <a:gd name="T22" fmla="*/ 0 w 2794"/>
                    <a:gd name="T23" fmla="*/ 0 h 1776"/>
                    <a:gd name="T24" fmla="*/ 0 w 2794"/>
                    <a:gd name="T25" fmla="*/ 0 h 1776"/>
                    <a:gd name="T26" fmla="*/ 0 w 2794"/>
                    <a:gd name="T27" fmla="*/ 0 h 1776"/>
                    <a:gd name="T28" fmla="*/ 0 w 2794"/>
                    <a:gd name="T29" fmla="*/ 0 h 1776"/>
                    <a:gd name="T30" fmla="*/ 0 w 2794"/>
                    <a:gd name="T31" fmla="*/ 0 h 1776"/>
                    <a:gd name="T32" fmla="*/ 0 w 2794"/>
                    <a:gd name="T33" fmla="*/ 0 h 1776"/>
                    <a:gd name="T34" fmla="*/ 0 w 2794"/>
                    <a:gd name="T35" fmla="*/ 0 h 1776"/>
                    <a:gd name="T36" fmla="*/ 0 w 2794"/>
                    <a:gd name="T37" fmla="*/ 0 h 1776"/>
                    <a:gd name="T38" fmla="*/ 0 w 2794"/>
                    <a:gd name="T39" fmla="*/ 0 h 1776"/>
                    <a:gd name="T40" fmla="*/ 0 w 2794"/>
                    <a:gd name="T41" fmla="*/ 0 h 1776"/>
                    <a:gd name="T42" fmla="*/ 0 w 2794"/>
                    <a:gd name="T43" fmla="*/ 0 h 1776"/>
                    <a:gd name="T44" fmla="*/ 0 w 2794"/>
                    <a:gd name="T45" fmla="*/ 0 h 1776"/>
                    <a:gd name="T46" fmla="*/ 0 w 2794"/>
                    <a:gd name="T47" fmla="*/ 0 h 1776"/>
                    <a:gd name="T48" fmla="*/ 0 w 2794"/>
                    <a:gd name="T49" fmla="*/ 0 h 1776"/>
                    <a:gd name="T50" fmla="*/ 0 w 2794"/>
                    <a:gd name="T51" fmla="*/ 0 h 1776"/>
                    <a:gd name="T52" fmla="*/ 0 w 2794"/>
                    <a:gd name="T53" fmla="*/ 0 h 1776"/>
                    <a:gd name="T54" fmla="*/ 0 w 2794"/>
                    <a:gd name="T55" fmla="*/ 0 h 1776"/>
                    <a:gd name="T56" fmla="*/ 0 w 2794"/>
                    <a:gd name="T57" fmla="*/ 0 h 1776"/>
                    <a:gd name="T58" fmla="*/ 0 w 2794"/>
                    <a:gd name="T59" fmla="*/ 0 h 1776"/>
                    <a:gd name="T60" fmla="*/ 0 w 2794"/>
                    <a:gd name="T61" fmla="*/ 0 h 1776"/>
                    <a:gd name="T62" fmla="*/ 0 w 2794"/>
                    <a:gd name="T63" fmla="*/ 0 h 1776"/>
                    <a:gd name="T64" fmla="*/ 0 w 2794"/>
                    <a:gd name="T65" fmla="*/ 0 h 1776"/>
                    <a:gd name="T66" fmla="*/ 0 w 2794"/>
                    <a:gd name="T67" fmla="*/ 0 h 1776"/>
                    <a:gd name="T68" fmla="*/ 0 w 2794"/>
                    <a:gd name="T69" fmla="*/ 0 h 1776"/>
                    <a:gd name="T70" fmla="*/ 0 w 2794"/>
                    <a:gd name="T71" fmla="*/ 0 h 1776"/>
                    <a:gd name="T72" fmla="*/ 0 w 2794"/>
                    <a:gd name="T73" fmla="*/ 0 h 1776"/>
                    <a:gd name="T74" fmla="*/ 0 w 2794"/>
                    <a:gd name="T75" fmla="*/ 0 h 1776"/>
                    <a:gd name="T76" fmla="*/ 0 w 2794"/>
                    <a:gd name="T77" fmla="*/ 0 h 1776"/>
                    <a:gd name="T78" fmla="*/ 0 w 2794"/>
                    <a:gd name="T79" fmla="*/ 0 h 1776"/>
                    <a:gd name="T80" fmla="*/ 0 w 2794"/>
                    <a:gd name="T81" fmla="*/ 0 h 1776"/>
                    <a:gd name="T82" fmla="*/ 0 w 2794"/>
                    <a:gd name="T83" fmla="*/ 0 h 1776"/>
                    <a:gd name="T84" fmla="*/ 0 w 2794"/>
                    <a:gd name="T85" fmla="*/ 0 h 1776"/>
                    <a:gd name="T86" fmla="*/ 0 w 2794"/>
                    <a:gd name="T87" fmla="*/ 0 h 1776"/>
                    <a:gd name="T88" fmla="*/ 0 w 2794"/>
                    <a:gd name="T89" fmla="*/ 0 h 1776"/>
                    <a:gd name="T90" fmla="*/ 0 w 2794"/>
                    <a:gd name="T91" fmla="*/ 0 h 1776"/>
                    <a:gd name="T92" fmla="*/ 0 w 2794"/>
                    <a:gd name="T93" fmla="*/ 0 h 1776"/>
                    <a:gd name="T94" fmla="*/ 0 w 2794"/>
                    <a:gd name="T95" fmla="*/ 0 h 1776"/>
                    <a:gd name="T96" fmla="*/ 0 w 2794"/>
                    <a:gd name="T97" fmla="*/ 0 h 1776"/>
                    <a:gd name="T98" fmla="*/ 0 w 2794"/>
                    <a:gd name="T99" fmla="*/ 0 h 1776"/>
                    <a:gd name="T100" fmla="*/ 0 w 2794"/>
                    <a:gd name="T101" fmla="*/ 0 h 1776"/>
                    <a:gd name="T102" fmla="*/ 0 w 2794"/>
                    <a:gd name="T103" fmla="*/ 0 h 1776"/>
                    <a:gd name="T104" fmla="*/ 0 w 2794"/>
                    <a:gd name="T105" fmla="*/ 0 h 1776"/>
                    <a:gd name="T106" fmla="*/ 0 w 2794"/>
                    <a:gd name="T107" fmla="*/ 0 h 177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2794"/>
                    <a:gd name="T163" fmla="*/ 0 h 1776"/>
                    <a:gd name="T164" fmla="*/ 2794 w 2794"/>
                    <a:gd name="T165" fmla="*/ 1776 h 177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2794" h="1776">
                      <a:moveTo>
                        <a:pt x="0" y="1776"/>
                      </a:moveTo>
                      <a:lnTo>
                        <a:pt x="0" y="1756"/>
                      </a:lnTo>
                      <a:lnTo>
                        <a:pt x="14" y="1753"/>
                      </a:lnTo>
                      <a:lnTo>
                        <a:pt x="28" y="1751"/>
                      </a:lnTo>
                      <a:lnTo>
                        <a:pt x="39" y="1750"/>
                      </a:lnTo>
                      <a:lnTo>
                        <a:pt x="53" y="1747"/>
                      </a:lnTo>
                      <a:lnTo>
                        <a:pt x="67" y="1745"/>
                      </a:lnTo>
                      <a:lnTo>
                        <a:pt x="78" y="1744"/>
                      </a:lnTo>
                      <a:lnTo>
                        <a:pt x="92" y="1741"/>
                      </a:lnTo>
                      <a:lnTo>
                        <a:pt x="106" y="1737"/>
                      </a:lnTo>
                      <a:lnTo>
                        <a:pt x="117" y="1735"/>
                      </a:lnTo>
                      <a:lnTo>
                        <a:pt x="131" y="1731"/>
                      </a:lnTo>
                      <a:lnTo>
                        <a:pt x="145" y="1726"/>
                      </a:lnTo>
                      <a:lnTo>
                        <a:pt x="155" y="1724"/>
                      </a:lnTo>
                      <a:lnTo>
                        <a:pt x="169" y="1719"/>
                      </a:lnTo>
                      <a:lnTo>
                        <a:pt x="183" y="1715"/>
                      </a:lnTo>
                      <a:lnTo>
                        <a:pt x="194" y="1712"/>
                      </a:lnTo>
                      <a:lnTo>
                        <a:pt x="208" y="1707"/>
                      </a:lnTo>
                      <a:lnTo>
                        <a:pt x="222" y="1702"/>
                      </a:lnTo>
                      <a:lnTo>
                        <a:pt x="233" y="1697"/>
                      </a:lnTo>
                      <a:lnTo>
                        <a:pt x="247" y="1691"/>
                      </a:lnTo>
                      <a:lnTo>
                        <a:pt x="261" y="1683"/>
                      </a:lnTo>
                      <a:lnTo>
                        <a:pt x="272" y="1678"/>
                      </a:lnTo>
                      <a:lnTo>
                        <a:pt x="286" y="1671"/>
                      </a:lnTo>
                      <a:lnTo>
                        <a:pt x="300" y="1664"/>
                      </a:lnTo>
                      <a:lnTo>
                        <a:pt x="311" y="1657"/>
                      </a:lnTo>
                      <a:lnTo>
                        <a:pt x="325" y="1649"/>
                      </a:lnTo>
                      <a:lnTo>
                        <a:pt x="339" y="1639"/>
                      </a:lnTo>
                      <a:lnTo>
                        <a:pt x="349" y="1633"/>
                      </a:lnTo>
                      <a:lnTo>
                        <a:pt x="363" y="1623"/>
                      </a:lnTo>
                      <a:lnTo>
                        <a:pt x="377" y="1613"/>
                      </a:lnTo>
                      <a:lnTo>
                        <a:pt x="388" y="1604"/>
                      </a:lnTo>
                      <a:lnTo>
                        <a:pt x="402" y="1593"/>
                      </a:lnTo>
                      <a:lnTo>
                        <a:pt x="416" y="1581"/>
                      </a:lnTo>
                      <a:lnTo>
                        <a:pt x="427" y="1571"/>
                      </a:lnTo>
                      <a:lnTo>
                        <a:pt x="441" y="1558"/>
                      </a:lnTo>
                      <a:lnTo>
                        <a:pt x="455" y="1544"/>
                      </a:lnTo>
                      <a:lnTo>
                        <a:pt x="466" y="1533"/>
                      </a:lnTo>
                      <a:lnTo>
                        <a:pt x="480" y="1518"/>
                      </a:lnTo>
                      <a:lnTo>
                        <a:pt x="494" y="1502"/>
                      </a:lnTo>
                      <a:lnTo>
                        <a:pt x="504" y="1491"/>
                      </a:lnTo>
                      <a:lnTo>
                        <a:pt x="518" y="1474"/>
                      </a:lnTo>
                      <a:lnTo>
                        <a:pt x="532" y="1457"/>
                      </a:lnTo>
                      <a:lnTo>
                        <a:pt x="543" y="1443"/>
                      </a:lnTo>
                      <a:lnTo>
                        <a:pt x="557" y="1425"/>
                      </a:lnTo>
                      <a:lnTo>
                        <a:pt x="571" y="1405"/>
                      </a:lnTo>
                      <a:lnTo>
                        <a:pt x="582" y="1389"/>
                      </a:lnTo>
                      <a:lnTo>
                        <a:pt x="596" y="1368"/>
                      </a:lnTo>
                      <a:lnTo>
                        <a:pt x="610" y="1349"/>
                      </a:lnTo>
                      <a:lnTo>
                        <a:pt x="621" y="1331"/>
                      </a:lnTo>
                      <a:lnTo>
                        <a:pt x="635" y="1309"/>
                      </a:lnTo>
                      <a:lnTo>
                        <a:pt x="649" y="1285"/>
                      </a:lnTo>
                      <a:lnTo>
                        <a:pt x="660" y="1266"/>
                      </a:lnTo>
                      <a:lnTo>
                        <a:pt x="674" y="1242"/>
                      </a:lnTo>
                      <a:lnTo>
                        <a:pt x="688" y="1216"/>
                      </a:lnTo>
                      <a:lnTo>
                        <a:pt x="698" y="1197"/>
                      </a:lnTo>
                      <a:lnTo>
                        <a:pt x="712" y="1170"/>
                      </a:lnTo>
                      <a:lnTo>
                        <a:pt x="726" y="1143"/>
                      </a:lnTo>
                      <a:lnTo>
                        <a:pt x="737" y="1122"/>
                      </a:lnTo>
                      <a:lnTo>
                        <a:pt x="751" y="1094"/>
                      </a:lnTo>
                      <a:lnTo>
                        <a:pt x="765" y="1066"/>
                      </a:lnTo>
                      <a:lnTo>
                        <a:pt x="776" y="1043"/>
                      </a:lnTo>
                      <a:lnTo>
                        <a:pt x="790" y="1014"/>
                      </a:lnTo>
                      <a:lnTo>
                        <a:pt x="804" y="984"/>
                      </a:lnTo>
                      <a:lnTo>
                        <a:pt x="815" y="961"/>
                      </a:lnTo>
                      <a:lnTo>
                        <a:pt x="829" y="930"/>
                      </a:lnTo>
                      <a:lnTo>
                        <a:pt x="844" y="899"/>
                      </a:lnTo>
                      <a:lnTo>
                        <a:pt x="854" y="875"/>
                      </a:lnTo>
                      <a:lnTo>
                        <a:pt x="868" y="842"/>
                      </a:lnTo>
                      <a:lnTo>
                        <a:pt x="883" y="808"/>
                      </a:lnTo>
                      <a:lnTo>
                        <a:pt x="892" y="786"/>
                      </a:lnTo>
                      <a:lnTo>
                        <a:pt x="906" y="754"/>
                      </a:lnTo>
                      <a:lnTo>
                        <a:pt x="921" y="722"/>
                      </a:lnTo>
                      <a:lnTo>
                        <a:pt x="931" y="698"/>
                      </a:lnTo>
                      <a:lnTo>
                        <a:pt x="945" y="666"/>
                      </a:lnTo>
                      <a:lnTo>
                        <a:pt x="960" y="632"/>
                      </a:lnTo>
                      <a:lnTo>
                        <a:pt x="970" y="608"/>
                      </a:lnTo>
                      <a:lnTo>
                        <a:pt x="984" y="576"/>
                      </a:lnTo>
                      <a:lnTo>
                        <a:pt x="999" y="544"/>
                      </a:lnTo>
                      <a:lnTo>
                        <a:pt x="1009" y="519"/>
                      </a:lnTo>
                      <a:lnTo>
                        <a:pt x="1023" y="487"/>
                      </a:lnTo>
                      <a:lnTo>
                        <a:pt x="1038" y="455"/>
                      </a:lnTo>
                      <a:lnTo>
                        <a:pt x="1047" y="434"/>
                      </a:lnTo>
                      <a:lnTo>
                        <a:pt x="1061" y="405"/>
                      </a:lnTo>
                      <a:lnTo>
                        <a:pt x="1076" y="375"/>
                      </a:lnTo>
                      <a:lnTo>
                        <a:pt x="1086" y="353"/>
                      </a:lnTo>
                      <a:lnTo>
                        <a:pt x="1100" y="325"/>
                      </a:lnTo>
                      <a:lnTo>
                        <a:pt x="1115" y="298"/>
                      </a:lnTo>
                      <a:lnTo>
                        <a:pt x="1125" y="277"/>
                      </a:lnTo>
                      <a:lnTo>
                        <a:pt x="1140" y="251"/>
                      </a:lnTo>
                      <a:lnTo>
                        <a:pt x="1154" y="226"/>
                      </a:lnTo>
                      <a:lnTo>
                        <a:pt x="1164" y="208"/>
                      </a:lnTo>
                      <a:lnTo>
                        <a:pt x="1179" y="186"/>
                      </a:lnTo>
                      <a:lnTo>
                        <a:pt x="1193" y="164"/>
                      </a:lnTo>
                      <a:lnTo>
                        <a:pt x="1203" y="148"/>
                      </a:lnTo>
                      <a:lnTo>
                        <a:pt x="1218" y="128"/>
                      </a:lnTo>
                      <a:lnTo>
                        <a:pt x="1232" y="108"/>
                      </a:lnTo>
                      <a:lnTo>
                        <a:pt x="1241" y="96"/>
                      </a:lnTo>
                      <a:lnTo>
                        <a:pt x="1256" y="80"/>
                      </a:lnTo>
                      <a:lnTo>
                        <a:pt x="1270" y="65"/>
                      </a:lnTo>
                      <a:lnTo>
                        <a:pt x="1280" y="55"/>
                      </a:lnTo>
                      <a:lnTo>
                        <a:pt x="1295" y="43"/>
                      </a:lnTo>
                      <a:lnTo>
                        <a:pt x="1309" y="32"/>
                      </a:lnTo>
                      <a:lnTo>
                        <a:pt x="1319" y="25"/>
                      </a:lnTo>
                      <a:lnTo>
                        <a:pt x="1334" y="16"/>
                      </a:lnTo>
                      <a:lnTo>
                        <a:pt x="1348" y="10"/>
                      </a:lnTo>
                      <a:lnTo>
                        <a:pt x="1359" y="6"/>
                      </a:lnTo>
                      <a:lnTo>
                        <a:pt x="1373" y="2"/>
                      </a:lnTo>
                      <a:lnTo>
                        <a:pt x="1387" y="0"/>
                      </a:lnTo>
                      <a:lnTo>
                        <a:pt x="1398" y="0"/>
                      </a:lnTo>
                      <a:lnTo>
                        <a:pt x="1412" y="1"/>
                      </a:lnTo>
                      <a:lnTo>
                        <a:pt x="1426" y="4"/>
                      </a:lnTo>
                      <a:lnTo>
                        <a:pt x="1435" y="6"/>
                      </a:lnTo>
                      <a:lnTo>
                        <a:pt x="1450" y="11"/>
                      </a:lnTo>
                      <a:lnTo>
                        <a:pt x="1464" y="18"/>
                      </a:lnTo>
                      <a:lnTo>
                        <a:pt x="1475" y="25"/>
                      </a:lnTo>
                      <a:lnTo>
                        <a:pt x="1489" y="34"/>
                      </a:lnTo>
                      <a:lnTo>
                        <a:pt x="1503" y="46"/>
                      </a:lnTo>
                      <a:lnTo>
                        <a:pt x="1514" y="55"/>
                      </a:lnTo>
                      <a:lnTo>
                        <a:pt x="1528" y="69"/>
                      </a:lnTo>
                      <a:lnTo>
                        <a:pt x="1542" y="84"/>
                      </a:lnTo>
                      <a:lnTo>
                        <a:pt x="1553" y="96"/>
                      </a:lnTo>
                      <a:lnTo>
                        <a:pt x="1567" y="114"/>
                      </a:lnTo>
                      <a:lnTo>
                        <a:pt x="1581" y="134"/>
                      </a:lnTo>
                      <a:lnTo>
                        <a:pt x="1591" y="148"/>
                      </a:lnTo>
                      <a:lnTo>
                        <a:pt x="1605" y="169"/>
                      </a:lnTo>
                      <a:lnTo>
                        <a:pt x="1619" y="191"/>
                      </a:lnTo>
                      <a:lnTo>
                        <a:pt x="1630" y="208"/>
                      </a:lnTo>
                      <a:lnTo>
                        <a:pt x="1644" y="231"/>
                      </a:lnTo>
                      <a:lnTo>
                        <a:pt x="1658" y="257"/>
                      </a:lnTo>
                      <a:lnTo>
                        <a:pt x="1669" y="277"/>
                      </a:lnTo>
                      <a:lnTo>
                        <a:pt x="1683" y="304"/>
                      </a:lnTo>
                      <a:lnTo>
                        <a:pt x="1697" y="331"/>
                      </a:lnTo>
                      <a:lnTo>
                        <a:pt x="1708" y="353"/>
                      </a:lnTo>
                      <a:lnTo>
                        <a:pt x="1722" y="381"/>
                      </a:lnTo>
                      <a:lnTo>
                        <a:pt x="1736" y="411"/>
                      </a:lnTo>
                      <a:lnTo>
                        <a:pt x="1747" y="434"/>
                      </a:lnTo>
                      <a:lnTo>
                        <a:pt x="1761" y="465"/>
                      </a:lnTo>
                      <a:lnTo>
                        <a:pt x="1775" y="497"/>
                      </a:lnTo>
                      <a:lnTo>
                        <a:pt x="1785" y="519"/>
                      </a:lnTo>
                      <a:lnTo>
                        <a:pt x="1799" y="551"/>
                      </a:lnTo>
                      <a:lnTo>
                        <a:pt x="1813" y="583"/>
                      </a:lnTo>
                      <a:lnTo>
                        <a:pt x="1824" y="608"/>
                      </a:lnTo>
                      <a:lnTo>
                        <a:pt x="1838" y="640"/>
                      </a:lnTo>
                      <a:lnTo>
                        <a:pt x="1852" y="673"/>
                      </a:lnTo>
                      <a:lnTo>
                        <a:pt x="1863" y="698"/>
                      </a:lnTo>
                      <a:lnTo>
                        <a:pt x="1877" y="730"/>
                      </a:lnTo>
                      <a:lnTo>
                        <a:pt x="1891" y="762"/>
                      </a:lnTo>
                      <a:lnTo>
                        <a:pt x="1902" y="786"/>
                      </a:lnTo>
                      <a:lnTo>
                        <a:pt x="1916" y="818"/>
                      </a:lnTo>
                      <a:lnTo>
                        <a:pt x="1930" y="850"/>
                      </a:lnTo>
                      <a:lnTo>
                        <a:pt x="1941" y="875"/>
                      </a:lnTo>
                      <a:lnTo>
                        <a:pt x="1955" y="907"/>
                      </a:lnTo>
                      <a:lnTo>
                        <a:pt x="1969" y="939"/>
                      </a:lnTo>
                      <a:lnTo>
                        <a:pt x="1979" y="961"/>
                      </a:lnTo>
                      <a:lnTo>
                        <a:pt x="1993" y="992"/>
                      </a:lnTo>
                      <a:lnTo>
                        <a:pt x="2007" y="1021"/>
                      </a:lnTo>
                      <a:lnTo>
                        <a:pt x="2018" y="1043"/>
                      </a:lnTo>
                      <a:lnTo>
                        <a:pt x="2032" y="1072"/>
                      </a:lnTo>
                      <a:lnTo>
                        <a:pt x="2046" y="1100"/>
                      </a:lnTo>
                      <a:lnTo>
                        <a:pt x="2057" y="1122"/>
                      </a:lnTo>
                      <a:lnTo>
                        <a:pt x="2071" y="1149"/>
                      </a:lnTo>
                      <a:lnTo>
                        <a:pt x="2085" y="1176"/>
                      </a:lnTo>
                      <a:lnTo>
                        <a:pt x="2096" y="1197"/>
                      </a:lnTo>
                      <a:lnTo>
                        <a:pt x="2110" y="1223"/>
                      </a:lnTo>
                      <a:lnTo>
                        <a:pt x="2124" y="1249"/>
                      </a:lnTo>
                      <a:lnTo>
                        <a:pt x="2134" y="1266"/>
                      </a:lnTo>
                      <a:lnTo>
                        <a:pt x="2148" y="1291"/>
                      </a:lnTo>
                      <a:lnTo>
                        <a:pt x="2162" y="1314"/>
                      </a:lnTo>
                      <a:lnTo>
                        <a:pt x="2173" y="1331"/>
                      </a:lnTo>
                      <a:lnTo>
                        <a:pt x="2187" y="1353"/>
                      </a:lnTo>
                      <a:lnTo>
                        <a:pt x="2201" y="1373"/>
                      </a:lnTo>
                      <a:lnTo>
                        <a:pt x="2212" y="1389"/>
                      </a:lnTo>
                      <a:lnTo>
                        <a:pt x="2226" y="1409"/>
                      </a:lnTo>
                      <a:lnTo>
                        <a:pt x="2240" y="1429"/>
                      </a:lnTo>
                      <a:lnTo>
                        <a:pt x="2251" y="1443"/>
                      </a:lnTo>
                      <a:lnTo>
                        <a:pt x="2265" y="1462"/>
                      </a:lnTo>
                      <a:lnTo>
                        <a:pt x="2279" y="1479"/>
                      </a:lnTo>
                      <a:lnTo>
                        <a:pt x="2290" y="1491"/>
                      </a:lnTo>
                      <a:lnTo>
                        <a:pt x="2304" y="1507"/>
                      </a:lnTo>
                      <a:lnTo>
                        <a:pt x="2318" y="1523"/>
                      </a:lnTo>
                      <a:lnTo>
                        <a:pt x="2328" y="1533"/>
                      </a:lnTo>
                      <a:lnTo>
                        <a:pt x="2342" y="1548"/>
                      </a:lnTo>
                      <a:lnTo>
                        <a:pt x="2356" y="1561"/>
                      </a:lnTo>
                      <a:lnTo>
                        <a:pt x="2367" y="1571"/>
                      </a:lnTo>
                      <a:lnTo>
                        <a:pt x="2381" y="1584"/>
                      </a:lnTo>
                      <a:lnTo>
                        <a:pt x="2395" y="1596"/>
                      </a:lnTo>
                      <a:lnTo>
                        <a:pt x="2406" y="1604"/>
                      </a:lnTo>
                      <a:lnTo>
                        <a:pt x="2420" y="1616"/>
                      </a:lnTo>
                      <a:lnTo>
                        <a:pt x="2434" y="1625"/>
                      </a:lnTo>
                      <a:lnTo>
                        <a:pt x="2445" y="1633"/>
                      </a:lnTo>
                      <a:lnTo>
                        <a:pt x="2459" y="1643"/>
                      </a:lnTo>
                      <a:lnTo>
                        <a:pt x="2473" y="1651"/>
                      </a:lnTo>
                      <a:lnTo>
                        <a:pt x="2484" y="1657"/>
                      </a:lnTo>
                      <a:lnTo>
                        <a:pt x="2498" y="1666"/>
                      </a:lnTo>
                      <a:lnTo>
                        <a:pt x="2512" y="1673"/>
                      </a:lnTo>
                      <a:lnTo>
                        <a:pt x="2522" y="1678"/>
                      </a:lnTo>
                      <a:lnTo>
                        <a:pt x="2536" y="1686"/>
                      </a:lnTo>
                      <a:lnTo>
                        <a:pt x="2550" y="1692"/>
                      </a:lnTo>
                      <a:lnTo>
                        <a:pt x="2561" y="1697"/>
                      </a:lnTo>
                      <a:lnTo>
                        <a:pt x="2575" y="1703"/>
                      </a:lnTo>
                      <a:lnTo>
                        <a:pt x="2589" y="1708"/>
                      </a:lnTo>
                      <a:lnTo>
                        <a:pt x="2600" y="1712"/>
                      </a:lnTo>
                      <a:lnTo>
                        <a:pt x="2614" y="1716"/>
                      </a:lnTo>
                      <a:lnTo>
                        <a:pt x="2628" y="1720"/>
                      </a:lnTo>
                      <a:lnTo>
                        <a:pt x="2639" y="1724"/>
                      </a:lnTo>
                      <a:lnTo>
                        <a:pt x="2653" y="1728"/>
                      </a:lnTo>
                      <a:lnTo>
                        <a:pt x="2667" y="1732"/>
                      </a:lnTo>
                      <a:lnTo>
                        <a:pt x="2677" y="1735"/>
                      </a:lnTo>
                      <a:lnTo>
                        <a:pt x="2691" y="1739"/>
                      </a:lnTo>
                      <a:lnTo>
                        <a:pt x="2705" y="1741"/>
                      </a:lnTo>
                      <a:lnTo>
                        <a:pt x="2716" y="1744"/>
                      </a:lnTo>
                      <a:lnTo>
                        <a:pt x="2730" y="1746"/>
                      </a:lnTo>
                      <a:lnTo>
                        <a:pt x="2744" y="1748"/>
                      </a:lnTo>
                      <a:lnTo>
                        <a:pt x="2755" y="1750"/>
                      </a:lnTo>
                      <a:lnTo>
                        <a:pt x="2769" y="1752"/>
                      </a:lnTo>
                      <a:lnTo>
                        <a:pt x="2783" y="1755"/>
                      </a:lnTo>
                      <a:lnTo>
                        <a:pt x="2794" y="1756"/>
                      </a:lnTo>
                      <a:lnTo>
                        <a:pt x="2794" y="1776"/>
                      </a:lnTo>
                    </a:path>
                  </a:pathLst>
                </a:custGeom>
                <a:noFill/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</p:grpSp>
        </p:grpSp>
        <p:sp>
          <p:nvSpPr>
            <p:cNvPr id="7" name="Rectangle 43"/>
            <p:cNvSpPr>
              <a:spLocks noChangeArrowheads="1"/>
            </p:cNvSpPr>
            <p:nvPr/>
          </p:nvSpPr>
          <p:spPr bwMode="auto">
            <a:xfrm>
              <a:off x="-158" y="804"/>
              <a:ext cx="224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altLang="ja-JP" sz="2000" dirty="0" err="1">
                  <a:latin typeface="Century Gothic" charset="0"/>
                  <a:ea typeface="Century Gothic" charset="0"/>
                  <a:cs typeface="Century Gothic" charset="0"/>
                </a:rPr>
                <a:t>I</a:t>
              </a:r>
              <a:r>
                <a:rPr lang="fr-FR" altLang="ja-JP" sz="2000" baseline="-25000" dirty="0" err="1">
                  <a:latin typeface="Century Gothic" charset="0"/>
                  <a:ea typeface="Century Gothic" charset="0"/>
                  <a:cs typeface="Century Gothic" charset="0"/>
                </a:rPr>
                <a:t>laser</a:t>
              </a:r>
              <a:r>
                <a:rPr lang="fr-FR" altLang="ja-JP" sz="2000" dirty="0">
                  <a:latin typeface="Century Gothic" charset="0"/>
                  <a:ea typeface="Century Gothic" charset="0"/>
                  <a:cs typeface="Century Gothic" charset="0"/>
                </a:rPr>
                <a:t> &gt; 10</a:t>
              </a:r>
              <a:r>
                <a:rPr lang="fr-FR" altLang="ja-JP" sz="2000" baseline="30000" dirty="0">
                  <a:latin typeface="Century Gothic" charset="0"/>
                  <a:ea typeface="Century Gothic" charset="0"/>
                  <a:cs typeface="Century Gothic" charset="0"/>
                </a:rPr>
                <a:t>15</a:t>
              </a:r>
              <a:r>
                <a:rPr lang="fr-FR" altLang="ja-JP" sz="2000" dirty="0">
                  <a:latin typeface="Century Gothic" charset="0"/>
                  <a:ea typeface="Century Gothic" charset="0"/>
                  <a:cs typeface="Century Gothic" charset="0"/>
                </a:rPr>
                <a:t> W/cm</a:t>
              </a:r>
              <a:r>
                <a:rPr lang="fr-FR" altLang="ja-JP" sz="2000" baseline="30000" dirty="0">
                  <a:latin typeface="Century Gothic" charset="0"/>
                  <a:ea typeface="Century Gothic" charset="0"/>
                  <a:cs typeface="Century Gothic" charset="0"/>
                </a:rPr>
                <a:t>2 </a:t>
              </a:r>
              <a:r>
                <a:rPr lang="fr-FR" altLang="ja-JP" sz="2000" dirty="0">
                  <a:latin typeface="Century Gothic" charset="0"/>
                  <a:ea typeface="Century Gothic" charset="0"/>
                  <a:cs typeface="Century Gothic" charset="0"/>
                </a:rPr>
                <a:t>@ 800 nm </a:t>
              </a:r>
              <a:endParaRPr lang="fr-FR" sz="2000" dirty="0"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</p:grpSp>
      <p:sp>
        <p:nvSpPr>
          <p:cNvPr id="13" name="Rectangle 35"/>
          <p:cNvSpPr>
            <a:spLocks noChangeArrowheads="1"/>
          </p:cNvSpPr>
          <p:nvPr/>
        </p:nvSpPr>
        <p:spPr bwMode="auto">
          <a:xfrm>
            <a:off x="4962525" y="1905000"/>
            <a:ext cx="15319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20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Optically-polished</a:t>
            </a:r>
          </a:p>
          <a:p>
            <a:pPr algn="ctr"/>
            <a:r>
              <a:rPr lang="fr-FR" sz="120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 Solid target</a:t>
            </a:r>
          </a:p>
        </p:txBody>
      </p:sp>
      <p:sp>
        <p:nvSpPr>
          <p:cNvPr id="14" name="Rectangle 41"/>
          <p:cNvSpPr>
            <a:spLocks noChangeArrowheads="1"/>
          </p:cNvSpPr>
          <p:nvPr/>
        </p:nvSpPr>
        <p:spPr bwMode="auto">
          <a:xfrm>
            <a:off x="5475288" y="2509838"/>
            <a:ext cx="690562" cy="143986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5" name="Group 57"/>
          <p:cNvGrpSpPr>
            <a:grpSpLocks/>
          </p:cNvGrpSpPr>
          <p:nvPr/>
        </p:nvGrpSpPr>
        <p:grpSpPr bwMode="auto">
          <a:xfrm>
            <a:off x="5027613" y="846138"/>
            <a:ext cx="3813175" cy="3497262"/>
            <a:chOff x="2687" y="677"/>
            <a:chExt cx="2402" cy="2203"/>
          </a:xfrm>
        </p:grpSpPr>
        <p:grpSp>
          <p:nvGrpSpPr>
            <p:cNvPr id="16" name="Group 36"/>
            <p:cNvGrpSpPr>
              <a:grpSpLocks/>
            </p:cNvGrpSpPr>
            <p:nvPr/>
          </p:nvGrpSpPr>
          <p:grpSpPr bwMode="auto">
            <a:xfrm>
              <a:off x="2827" y="1525"/>
              <a:ext cx="2172" cy="1073"/>
              <a:chOff x="2745" y="1335"/>
              <a:chExt cx="2172" cy="1073"/>
            </a:xfrm>
          </p:grpSpPr>
          <p:sp>
            <p:nvSpPr>
              <p:cNvPr id="20" name="Text Box 37"/>
              <p:cNvSpPr txBox="1">
                <a:spLocks noChangeArrowheads="1"/>
              </p:cNvSpPr>
              <p:nvPr/>
            </p:nvSpPr>
            <p:spPr bwMode="auto">
              <a:xfrm>
                <a:off x="3807" y="1335"/>
                <a:ext cx="1110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fr-FR">
                    <a:solidFill>
                      <a:srgbClr val="000000"/>
                    </a:solidFill>
                    <a:latin typeface="Century Gothic" charset="0"/>
                    <a:ea typeface="Gill Sans" charset="0"/>
                    <a:cs typeface="Gill Sans" charset="0"/>
                  </a:rPr>
                  <a:t>n</a:t>
                </a:r>
                <a:r>
                  <a:rPr lang="fr-FR" baseline="-25000">
                    <a:solidFill>
                      <a:srgbClr val="000000"/>
                    </a:solidFill>
                    <a:latin typeface="Century Gothic" charset="0"/>
                    <a:ea typeface="Gill Sans" charset="0"/>
                    <a:cs typeface="Gill Sans" charset="0"/>
                  </a:rPr>
                  <a:t>e</a:t>
                </a:r>
                <a:r>
                  <a:rPr lang="fr-FR">
                    <a:solidFill>
                      <a:srgbClr val="000000"/>
                    </a:solidFill>
                    <a:latin typeface="Century Gothic" charset="0"/>
                    <a:ea typeface="Gill Sans" charset="0"/>
                    <a:cs typeface="Gill Sans" charset="0"/>
                  </a:rPr>
                  <a:t>=100’s of n</a:t>
                </a:r>
                <a:r>
                  <a:rPr lang="fr-FR" baseline="-25000">
                    <a:solidFill>
                      <a:srgbClr val="000000"/>
                    </a:solidFill>
                    <a:latin typeface="Century Gothic" charset="0"/>
                    <a:ea typeface="Gill Sans" charset="0"/>
                    <a:cs typeface="Gill Sans" charset="0"/>
                  </a:rPr>
                  <a:t>c</a:t>
                </a:r>
              </a:p>
            </p:txBody>
          </p:sp>
          <p:sp>
            <p:nvSpPr>
              <p:cNvPr id="21" name="Text Box 38"/>
              <p:cNvSpPr txBox="1">
                <a:spLocks noChangeArrowheads="1"/>
              </p:cNvSpPr>
              <p:nvPr/>
            </p:nvSpPr>
            <p:spPr bwMode="auto">
              <a:xfrm>
                <a:off x="3807" y="2175"/>
                <a:ext cx="548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fr-FR">
                    <a:solidFill>
                      <a:srgbClr val="000000"/>
                    </a:solidFill>
                    <a:latin typeface="Century Gothic" charset="0"/>
                    <a:ea typeface="Gill Sans" charset="0"/>
                    <a:cs typeface="Gill Sans" charset="0"/>
                  </a:rPr>
                  <a:t>n</a:t>
                </a:r>
                <a:r>
                  <a:rPr lang="fr-FR" baseline="-25000">
                    <a:solidFill>
                      <a:srgbClr val="000000"/>
                    </a:solidFill>
                    <a:latin typeface="Century Gothic" charset="0"/>
                    <a:ea typeface="Gill Sans" charset="0"/>
                    <a:cs typeface="Gill Sans" charset="0"/>
                  </a:rPr>
                  <a:t>e</a:t>
                </a:r>
                <a:r>
                  <a:rPr lang="fr-FR">
                    <a:solidFill>
                      <a:srgbClr val="000000"/>
                    </a:solidFill>
                    <a:latin typeface="Century Gothic" charset="0"/>
                    <a:ea typeface="Gill Sans" charset="0"/>
                    <a:cs typeface="Gill Sans" charset="0"/>
                  </a:rPr>
                  <a:t>= n</a:t>
                </a:r>
                <a:r>
                  <a:rPr lang="fr-FR" baseline="-25000">
                    <a:solidFill>
                      <a:srgbClr val="000000"/>
                    </a:solidFill>
                    <a:latin typeface="Century Gothic" charset="0"/>
                    <a:ea typeface="Gill Sans" charset="0"/>
                    <a:cs typeface="Gill Sans" charset="0"/>
                  </a:rPr>
                  <a:t>c</a:t>
                </a:r>
              </a:p>
            </p:txBody>
          </p:sp>
          <p:sp>
            <p:nvSpPr>
              <p:cNvPr id="22" name="Line 39"/>
              <p:cNvSpPr>
                <a:spLocks noChangeShapeType="1"/>
              </p:cNvSpPr>
              <p:nvPr/>
            </p:nvSpPr>
            <p:spPr bwMode="auto">
              <a:xfrm>
                <a:off x="3289" y="1523"/>
                <a:ext cx="544" cy="0"/>
              </a:xfrm>
              <a:prstGeom prst="line">
                <a:avLst/>
              </a:prstGeom>
              <a:noFill/>
              <a:ln w="38100">
                <a:solidFill>
                  <a:srgbClr val="333399"/>
                </a:solidFill>
                <a:prstDash val="sysDot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Line 40"/>
              <p:cNvSpPr>
                <a:spLocks noChangeShapeType="1"/>
              </p:cNvSpPr>
              <p:nvPr/>
            </p:nvSpPr>
            <p:spPr bwMode="auto">
              <a:xfrm>
                <a:off x="2745" y="2364"/>
                <a:ext cx="1088" cy="0"/>
              </a:xfrm>
              <a:prstGeom prst="line">
                <a:avLst/>
              </a:prstGeom>
              <a:noFill/>
              <a:ln w="38100">
                <a:solidFill>
                  <a:srgbClr val="333399"/>
                </a:solidFill>
                <a:prstDash val="sysDot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aphicFrame>
          <p:nvGraphicFramePr>
            <p:cNvPr id="17" name="Object 2"/>
            <p:cNvGraphicFramePr>
              <a:graphicFrameLocks noChangeAspect="1"/>
            </p:cNvGraphicFramePr>
            <p:nvPr/>
          </p:nvGraphicFramePr>
          <p:xfrm>
            <a:off x="2687" y="1545"/>
            <a:ext cx="817" cy="1284"/>
          </p:xfrm>
          <a:graphic>
            <a:graphicData uri="http://schemas.openxmlformats.org/presentationml/2006/ole">
              <p:oleObj spid="_x0000_s5122" name="Graph" r:id="rId3" imgW="3291840" imgH="2543251" progId="">
                <p:embed/>
              </p:oleObj>
            </a:graphicData>
          </a:graphic>
        </p:graphicFrame>
        <p:sp>
          <p:nvSpPr>
            <p:cNvPr id="18" name="Rectangle 44"/>
            <p:cNvSpPr>
              <a:spLocks noChangeArrowheads="1"/>
            </p:cNvSpPr>
            <p:nvPr/>
          </p:nvSpPr>
          <p:spPr bwMode="auto">
            <a:xfrm>
              <a:off x="3072" y="677"/>
              <a:ext cx="2017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FR" dirty="0" err="1">
                  <a:solidFill>
                    <a:srgbClr val="000000"/>
                  </a:solidFill>
                  <a:latin typeface="Century Gothic" charset="0"/>
                  <a:ea typeface="Gill Sans" charset="0"/>
                  <a:cs typeface="Gill Sans" charset="0"/>
                </a:rPr>
                <a:t>n</a:t>
              </a:r>
              <a:r>
                <a:rPr lang="fr-FR" baseline="-25000" dirty="0" err="1">
                  <a:solidFill>
                    <a:srgbClr val="000000"/>
                  </a:solidFill>
                  <a:latin typeface="Century Gothic" charset="0"/>
                  <a:ea typeface="Gill Sans" charset="0"/>
                  <a:cs typeface="Gill Sans" charset="0"/>
                </a:rPr>
                <a:t>c</a:t>
              </a:r>
              <a:r>
                <a:rPr lang="fr-FR" baseline="-25000" dirty="0">
                  <a:solidFill>
                    <a:srgbClr val="000000"/>
                  </a:solidFill>
                  <a:latin typeface="Century Gothic" charset="0"/>
                  <a:ea typeface="Gill Sans" charset="0"/>
                  <a:cs typeface="Gill Sans" charset="0"/>
                </a:rPr>
                <a:t> </a:t>
              </a:r>
              <a:r>
                <a:rPr lang="fr-FR" dirty="0">
                  <a:solidFill>
                    <a:srgbClr val="000000"/>
                  </a:solidFill>
                  <a:latin typeface="Century Gothic" charset="0"/>
                  <a:ea typeface="Gill Sans" charset="0"/>
                  <a:cs typeface="Gill Sans" charset="0"/>
                </a:rPr>
                <a:t>= me</a:t>
              </a:r>
              <a:r>
                <a:rPr lang="fr-FR" baseline="-25000" dirty="0">
                  <a:solidFill>
                    <a:srgbClr val="000000"/>
                  </a:solidFill>
                  <a:latin typeface="Century Gothic" charset="0"/>
                  <a:ea typeface="Gill Sans" charset="0"/>
                  <a:cs typeface="Gill Sans" charset="0"/>
                </a:rPr>
                <a:t>0</a:t>
              </a:r>
              <a:r>
                <a:rPr lang="fr-FR" dirty="0">
                  <a:solidFill>
                    <a:srgbClr val="000000"/>
                  </a:solidFill>
                  <a:latin typeface="Symbol" charset="2"/>
                  <a:ea typeface="Gill Sans" charset="0"/>
                  <a:cs typeface="Gill Sans" charset="0"/>
                </a:rPr>
                <a:t>w</a:t>
              </a:r>
              <a:r>
                <a:rPr lang="fr-FR" baseline="-25000" dirty="0">
                  <a:solidFill>
                    <a:srgbClr val="000000"/>
                  </a:solidFill>
                  <a:latin typeface="Century Gothic" charset="0"/>
                  <a:ea typeface="Gill Sans" charset="0"/>
                  <a:cs typeface="Gill Sans" charset="0"/>
                </a:rPr>
                <a:t>L</a:t>
              </a:r>
              <a:r>
                <a:rPr lang="fr-FR" baseline="30000" dirty="0">
                  <a:solidFill>
                    <a:srgbClr val="000000"/>
                  </a:solidFill>
                  <a:latin typeface="Century Gothic" charset="0"/>
                  <a:ea typeface="Gill Sans" charset="0"/>
                  <a:cs typeface="Gill Sans" charset="0"/>
                </a:rPr>
                <a:t>2</a:t>
              </a:r>
              <a:r>
                <a:rPr lang="fr-FR" dirty="0">
                  <a:solidFill>
                    <a:srgbClr val="000000"/>
                  </a:solidFill>
                  <a:latin typeface="Century Gothic" charset="0"/>
                  <a:ea typeface="Gill Sans" charset="0"/>
                  <a:cs typeface="Gill Sans" charset="0"/>
                </a:rPr>
                <a:t>/e</a:t>
              </a:r>
              <a:r>
                <a:rPr lang="fr-FR" baseline="30000" dirty="0">
                  <a:solidFill>
                    <a:srgbClr val="000000"/>
                  </a:solidFill>
                  <a:latin typeface="Century Gothic" charset="0"/>
                  <a:ea typeface="Gill Sans" charset="0"/>
                  <a:cs typeface="Gill Sans" charset="0"/>
                </a:rPr>
                <a:t>2</a:t>
              </a:r>
            </a:p>
            <a:p>
              <a:pPr algn="ctr"/>
              <a:endParaRPr lang="fr-FR" baseline="30000" dirty="0">
                <a:solidFill>
                  <a:srgbClr val="000000"/>
                </a:solidFill>
                <a:latin typeface="Century Gothic" charset="0"/>
                <a:ea typeface="Gill Sans" charset="0"/>
                <a:cs typeface="Gill Sans" charset="0"/>
              </a:endParaRPr>
            </a:p>
            <a:p>
              <a:pPr algn="ctr"/>
              <a:r>
                <a:rPr lang="fr-FR" dirty="0" err="1">
                  <a:solidFill>
                    <a:srgbClr val="000000"/>
                  </a:solidFill>
                  <a:latin typeface="Century Gothic" charset="0"/>
                  <a:ea typeface="Gill Sans" charset="0"/>
                  <a:cs typeface="Gill Sans" charset="0"/>
                </a:rPr>
                <a:t>n</a:t>
              </a:r>
              <a:r>
                <a:rPr lang="fr-FR" baseline="-25000" dirty="0" err="1">
                  <a:solidFill>
                    <a:srgbClr val="000000"/>
                  </a:solidFill>
                  <a:latin typeface="Century Gothic" charset="0"/>
                  <a:ea typeface="Gill Sans" charset="0"/>
                  <a:cs typeface="Gill Sans" charset="0"/>
                </a:rPr>
                <a:t>c</a:t>
              </a:r>
              <a:r>
                <a:rPr lang="fr-FR" dirty="0">
                  <a:solidFill>
                    <a:srgbClr val="000000"/>
                  </a:solidFill>
                  <a:latin typeface="Century Gothic" charset="0"/>
                  <a:ea typeface="Gill Sans" charset="0"/>
                  <a:cs typeface="Gill Sans" charset="0"/>
                </a:rPr>
                <a:t> = 1.7 10</a:t>
              </a:r>
              <a:r>
                <a:rPr lang="fr-FR" baseline="30000" dirty="0">
                  <a:solidFill>
                    <a:srgbClr val="000000"/>
                  </a:solidFill>
                  <a:latin typeface="Century Gothic" charset="0"/>
                  <a:ea typeface="Gill Sans" charset="0"/>
                  <a:cs typeface="Gill Sans" charset="0"/>
                </a:rPr>
                <a:t>21</a:t>
              </a:r>
              <a:r>
                <a:rPr lang="fr-FR" dirty="0">
                  <a:solidFill>
                    <a:srgbClr val="000000"/>
                  </a:solidFill>
                  <a:latin typeface="Century Gothic" charset="0"/>
                  <a:ea typeface="Gill Sans" charset="0"/>
                  <a:cs typeface="Gill Sans" charset="0"/>
                </a:rPr>
                <a:t> cm</a:t>
              </a:r>
              <a:r>
                <a:rPr lang="fr-FR" baseline="30000" dirty="0">
                  <a:solidFill>
                    <a:srgbClr val="000000"/>
                  </a:solidFill>
                  <a:latin typeface="Century Gothic" charset="0"/>
                  <a:ea typeface="Gill Sans" charset="0"/>
                  <a:cs typeface="Gill Sans" charset="0"/>
                </a:rPr>
                <a:t>-3</a:t>
              </a:r>
              <a:r>
                <a:rPr lang="fr-FR" dirty="0">
                  <a:solidFill>
                    <a:srgbClr val="000000"/>
                  </a:solidFill>
                  <a:latin typeface="Century Gothic" charset="0"/>
                  <a:ea typeface="Gill Sans" charset="0"/>
                  <a:cs typeface="Gill Sans" charset="0"/>
                </a:rPr>
                <a:t> @ 800 nm</a:t>
              </a:r>
            </a:p>
          </p:txBody>
        </p:sp>
        <p:sp>
          <p:nvSpPr>
            <p:cNvPr id="19" name="Rectangle 45"/>
            <p:cNvSpPr>
              <a:spLocks noChangeArrowheads="1"/>
            </p:cNvSpPr>
            <p:nvPr/>
          </p:nvSpPr>
          <p:spPr bwMode="auto">
            <a:xfrm>
              <a:off x="2736" y="2647"/>
              <a:ext cx="54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>
                  <a:latin typeface="Century Gothic" charset="0"/>
                  <a:ea typeface="Arial" charset="0"/>
                  <a:cs typeface="Arial" charset="0"/>
                </a:rPr>
                <a:t>≈ </a:t>
              </a:r>
              <a:r>
                <a:rPr lang="fr-FR">
                  <a:latin typeface="Symbol" charset="2"/>
                  <a:ea typeface="Arial" charset="0"/>
                  <a:cs typeface="Arial" charset="0"/>
                </a:rPr>
                <a:t>l</a:t>
              </a:r>
              <a:r>
                <a:rPr lang="fr-FR">
                  <a:latin typeface="Century Gothic" charset="0"/>
                  <a:ea typeface="Arial" charset="0"/>
                  <a:cs typeface="Arial" charset="0"/>
                </a:rPr>
                <a:t>/10</a:t>
              </a:r>
            </a:p>
          </p:txBody>
        </p:sp>
      </p:grpSp>
      <p:sp>
        <p:nvSpPr>
          <p:cNvPr id="24" name="Rectangle 48"/>
          <p:cNvSpPr>
            <a:spLocks noChangeArrowheads="1"/>
          </p:cNvSpPr>
          <p:nvPr/>
        </p:nvSpPr>
        <p:spPr bwMode="auto">
          <a:xfrm>
            <a:off x="730250" y="0"/>
            <a:ext cx="7883525" cy="588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5768" tIns="47884" rIns="95768" bIns="47884" anchor="ctr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Attosecond pulses from plasma mirrors</a:t>
            </a:r>
            <a:endParaRPr lang="en-US" sz="3600" b="1">
              <a:solidFill>
                <a:srgbClr val="0000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entury Gothic" charset="0"/>
              <a:ea typeface="Century Gothic" charset="0"/>
              <a:cs typeface="Century Gothic" charset="0"/>
            </a:endParaRPr>
          </a:p>
        </p:txBody>
      </p:sp>
      <p:grpSp>
        <p:nvGrpSpPr>
          <p:cNvPr id="25" name="Group 33"/>
          <p:cNvGrpSpPr>
            <a:grpSpLocks/>
          </p:cNvGrpSpPr>
          <p:nvPr/>
        </p:nvGrpSpPr>
        <p:grpSpPr bwMode="auto">
          <a:xfrm>
            <a:off x="4572000" y="4495800"/>
            <a:ext cx="4648200" cy="2195513"/>
            <a:chOff x="4572000" y="4495800"/>
            <a:chExt cx="4648200" cy="2195513"/>
          </a:xfrm>
        </p:grpSpPr>
        <p:sp>
          <p:nvSpPr>
            <p:cNvPr id="26" name="Rectangle 46"/>
            <p:cNvSpPr>
              <a:spLocks noChangeArrowheads="1"/>
            </p:cNvSpPr>
            <p:nvPr/>
          </p:nvSpPr>
          <p:spPr bwMode="auto">
            <a:xfrm>
              <a:off x="4648200" y="4495800"/>
              <a:ext cx="4572000" cy="101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FR" sz="2000" b="1" u="sng">
                  <a:solidFill>
                    <a:schemeClr val="accent2"/>
                  </a:solidFill>
                  <a:latin typeface="Century Gothic" charset="0"/>
                  <a:ea typeface="Century Gothic" charset="0"/>
                  <a:cs typeface="Century Gothic" charset="0"/>
                </a:rPr>
                <a:t>Nonlinear medium</a:t>
              </a:r>
              <a:r>
                <a:rPr lang="fr-FR" sz="2000" b="1">
                  <a:solidFill>
                    <a:schemeClr val="accent2"/>
                  </a:solidFill>
                  <a:latin typeface="Century Gothic" charset="0"/>
                  <a:ea typeface="Century Gothic" charset="0"/>
                  <a:cs typeface="Century Gothic" charset="0"/>
                </a:rPr>
                <a:t> :</a:t>
              </a:r>
            </a:p>
            <a:p>
              <a:pPr algn="ctr"/>
              <a:r>
                <a:rPr lang="fr-FR" sz="2000" b="1">
                  <a:solidFill>
                    <a:schemeClr val="accent2"/>
                  </a:solidFill>
                  <a:latin typeface="Century Gothic" charset="0"/>
                  <a:ea typeface="Century Gothic" charset="0"/>
                  <a:cs typeface="Century Gothic" charset="0"/>
                </a:rPr>
                <a:t>Solid density plasma</a:t>
              </a:r>
            </a:p>
            <a:p>
              <a:pPr algn="ctr"/>
              <a:r>
                <a:rPr lang="fr-FR" sz="2000" b="1">
                  <a:solidFill>
                    <a:schemeClr val="accent2"/>
                  </a:solidFill>
                  <a:latin typeface="Century Gothic" charset="0"/>
                  <a:ea typeface="Century Gothic" charset="0"/>
                  <a:cs typeface="Century Gothic" charset="0"/>
                </a:rPr>
                <a:t>n </a:t>
              </a:r>
              <a:r>
                <a:rPr lang="fr-FR" altLang="ja-JP" sz="2000" b="1">
                  <a:solidFill>
                    <a:schemeClr val="accent2"/>
                  </a:solidFill>
                  <a:latin typeface="Century Gothic" charset="0"/>
                  <a:ea typeface="Century Gothic" charset="0"/>
                  <a:cs typeface="Century Gothic" charset="0"/>
                </a:rPr>
                <a:t>~ 10</a:t>
              </a:r>
              <a:r>
                <a:rPr lang="fr-FR" altLang="ja-JP" sz="2000" b="1" baseline="30000">
                  <a:solidFill>
                    <a:schemeClr val="accent2"/>
                  </a:solidFill>
                  <a:latin typeface="Century Gothic" charset="0"/>
                  <a:ea typeface="Century Gothic" charset="0"/>
                  <a:cs typeface="Century Gothic" charset="0"/>
                </a:rPr>
                <a:t>23</a:t>
              </a:r>
              <a:r>
                <a:rPr lang="fr-FR" altLang="ja-JP" sz="2000" b="1">
                  <a:solidFill>
                    <a:schemeClr val="accent2"/>
                  </a:solidFill>
                  <a:latin typeface="Century Gothic" charset="0"/>
                  <a:ea typeface="Century Gothic" charset="0"/>
                  <a:cs typeface="Century Gothic" charset="0"/>
                </a:rPr>
                <a:t> cm</a:t>
              </a:r>
              <a:r>
                <a:rPr lang="fr-FR" altLang="ja-JP" sz="2000" b="1" baseline="30000">
                  <a:solidFill>
                    <a:schemeClr val="accent2"/>
                  </a:solidFill>
                  <a:latin typeface="Century Gothic" charset="0"/>
                  <a:ea typeface="Century Gothic" charset="0"/>
                  <a:cs typeface="Century Gothic" charset="0"/>
                </a:rPr>
                <a:t>-3</a:t>
              </a:r>
              <a:r>
                <a:rPr lang="fr-FR" altLang="ja-JP" sz="2000" b="1">
                  <a:solidFill>
                    <a:schemeClr val="accent2"/>
                  </a:solidFill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endParaRPr lang="fr-FR" sz="2000" b="1">
                <a:solidFill>
                  <a:schemeClr val="accent2"/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27" name="Rectangle 47"/>
            <p:cNvSpPr>
              <a:spLocks noChangeArrowheads="1"/>
            </p:cNvSpPr>
            <p:nvPr/>
          </p:nvSpPr>
          <p:spPr bwMode="auto">
            <a:xfrm>
              <a:off x="4572000" y="5983288"/>
              <a:ext cx="4572000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FR" sz="2000" b="1" dirty="0">
                  <a:solidFill>
                    <a:srgbClr val="FF1821"/>
                  </a:solidFill>
                  <a:latin typeface="Century Gothic" charset="0"/>
                  <a:ea typeface="Century Gothic" charset="0"/>
                  <a:cs typeface="Century Gothic" charset="0"/>
                </a:rPr>
                <a:t>No</a:t>
              </a:r>
              <a:r>
                <a:rPr lang="fr-FR" sz="2000" b="1" dirty="0" smtClean="0">
                  <a:solidFill>
                    <a:srgbClr val="FF1821"/>
                  </a:solidFill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r>
                <a:rPr lang="fr-FR" sz="2000" b="1" dirty="0" err="1" smtClean="0">
                  <a:solidFill>
                    <a:srgbClr val="FF1821"/>
                  </a:solidFill>
                  <a:latin typeface="Century Gothic" charset="0"/>
                  <a:ea typeface="Century Gothic" charset="0"/>
                  <a:cs typeface="Century Gothic" charset="0"/>
                </a:rPr>
                <a:t>intensity</a:t>
              </a:r>
              <a:r>
                <a:rPr lang="fr-FR" sz="2000" b="1" dirty="0" smtClean="0">
                  <a:solidFill>
                    <a:srgbClr val="FF1821"/>
                  </a:solidFill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r>
                <a:rPr lang="fr-FR" sz="2000" b="1" dirty="0" err="1" smtClean="0">
                  <a:solidFill>
                    <a:srgbClr val="FF1821"/>
                  </a:solidFill>
                  <a:latin typeface="Century Gothic" charset="0"/>
                  <a:ea typeface="Century Gothic" charset="0"/>
                  <a:cs typeface="Century Gothic" charset="0"/>
                </a:rPr>
                <a:t>limit</a:t>
              </a:r>
              <a:r>
                <a:rPr lang="fr-FR" sz="2000" b="1" dirty="0" smtClean="0">
                  <a:solidFill>
                    <a:srgbClr val="FF1821"/>
                  </a:solidFill>
                  <a:latin typeface="Century Gothic" charset="0"/>
                  <a:ea typeface="Century Gothic" charset="0"/>
                  <a:cs typeface="Century Gothic" charset="0"/>
                </a:rPr>
                <a:t> : </a:t>
              </a:r>
              <a:endParaRPr lang="fr-FR" sz="2000" b="1" dirty="0">
                <a:solidFill>
                  <a:srgbClr val="FF1821"/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  <a:p>
              <a:pPr algn="ctr"/>
              <a:r>
                <a:rPr lang="fr-FR" sz="2000" b="1" dirty="0">
                  <a:solidFill>
                    <a:srgbClr val="FF1821"/>
                  </a:solidFill>
                  <a:latin typeface="Century Gothic" charset="0"/>
                  <a:ea typeface="Century Gothic" charset="0"/>
                  <a:cs typeface="Century Gothic" charset="0"/>
                </a:rPr>
                <a:t>(</a:t>
              </a:r>
              <a:r>
                <a:rPr lang="fr-FR" sz="2000" b="1" dirty="0" err="1">
                  <a:solidFill>
                    <a:srgbClr val="FF1821"/>
                  </a:solidFill>
                  <a:latin typeface="Century Gothic" charset="0"/>
                  <a:ea typeface="Century Gothic" charset="0"/>
                  <a:cs typeface="Century Gothic" charset="0"/>
                </a:rPr>
                <a:t>beyond</a:t>
              </a:r>
              <a:r>
                <a:rPr lang="fr-FR" sz="2000" b="1" dirty="0">
                  <a:solidFill>
                    <a:srgbClr val="FF1821"/>
                  </a:solidFill>
                  <a:latin typeface="Century Gothic" charset="0"/>
                  <a:ea typeface="Century Gothic" charset="0"/>
                  <a:cs typeface="Century Gothic" charset="0"/>
                </a:rPr>
                <a:t> 10</a:t>
              </a:r>
              <a:r>
                <a:rPr lang="fr-FR" sz="2000" b="1" baseline="30000" dirty="0">
                  <a:solidFill>
                    <a:srgbClr val="FF1821"/>
                  </a:solidFill>
                  <a:latin typeface="Century Gothic" charset="0"/>
                  <a:ea typeface="Century Gothic" charset="0"/>
                  <a:cs typeface="Century Gothic" charset="0"/>
                </a:rPr>
                <a:t>20</a:t>
              </a:r>
              <a:r>
                <a:rPr lang="fr-FR" sz="2000" b="1" dirty="0">
                  <a:solidFill>
                    <a:srgbClr val="FF1821"/>
                  </a:solidFill>
                  <a:latin typeface="Century Gothic" charset="0"/>
                  <a:ea typeface="Century Gothic" charset="0"/>
                  <a:cs typeface="Century Gothic" charset="0"/>
                </a:rPr>
                <a:t> W/cm</a:t>
              </a:r>
              <a:r>
                <a:rPr lang="fr-FR" sz="2000" b="1" baseline="30000" dirty="0">
                  <a:solidFill>
                    <a:srgbClr val="FF1821"/>
                  </a:solidFill>
                  <a:latin typeface="Century Gothic" charset="0"/>
                  <a:ea typeface="Century Gothic" charset="0"/>
                  <a:cs typeface="Century Gothic" charset="0"/>
                </a:rPr>
                <a:t>2</a:t>
              </a:r>
              <a:r>
                <a:rPr lang="fr-FR" sz="2000" b="1" dirty="0">
                  <a:solidFill>
                    <a:srgbClr val="FF1821"/>
                  </a:solidFill>
                  <a:latin typeface="Century Gothic" charset="0"/>
                  <a:ea typeface="Century Gothic" charset="0"/>
                  <a:cs typeface="Century Gothic" charset="0"/>
                </a:rPr>
                <a:t>)</a:t>
              </a:r>
            </a:p>
          </p:txBody>
        </p:sp>
        <p:sp>
          <p:nvSpPr>
            <p:cNvPr id="28" name="Down Arrow 27"/>
            <p:cNvSpPr/>
            <p:nvPr/>
          </p:nvSpPr>
          <p:spPr>
            <a:xfrm>
              <a:off x="6553200" y="5562600"/>
              <a:ext cx="685800" cy="381000"/>
            </a:xfrm>
            <a:prstGeom prst="downArrow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29" name="Group 36"/>
          <p:cNvGrpSpPr>
            <a:grpSpLocks/>
          </p:cNvGrpSpPr>
          <p:nvPr/>
        </p:nvGrpSpPr>
        <p:grpSpPr bwMode="auto">
          <a:xfrm>
            <a:off x="38100" y="2379663"/>
            <a:ext cx="5607050" cy="4364037"/>
            <a:chOff x="107950" y="2347913"/>
            <a:chExt cx="5607050" cy="4364037"/>
          </a:xfrm>
        </p:grpSpPr>
        <p:grpSp>
          <p:nvGrpSpPr>
            <p:cNvPr id="30" name="Group 58"/>
            <p:cNvGrpSpPr>
              <a:grpSpLocks/>
            </p:cNvGrpSpPr>
            <p:nvPr/>
          </p:nvGrpSpPr>
          <p:grpSpPr bwMode="auto">
            <a:xfrm>
              <a:off x="1524000" y="3213102"/>
              <a:ext cx="4191000" cy="3498852"/>
              <a:chOff x="768" y="2068"/>
              <a:chExt cx="2640" cy="2204"/>
            </a:xfrm>
          </p:grpSpPr>
          <p:sp>
            <p:nvSpPr>
              <p:cNvPr id="36" name="AutoShape 34"/>
              <p:cNvSpPr>
                <a:spLocks noChangeArrowheads="1"/>
              </p:cNvSpPr>
              <p:nvPr/>
            </p:nvSpPr>
            <p:spPr bwMode="auto">
              <a:xfrm rot="3666694" flipH="1">
                <a:off x="2446" y="1516"/>
                <a:ext cx="409" cy="1514"/>
              </a:xfrm>
              <a:prstGeom prst="triangle">
                <a:avLst>
                  <a:gd name="adj" fmla="val 50000"/>
                </a:avLst>
              </a:prstGeom>
              <a:gradFill rotWithShape="1">
                <a:gsLst>
                  <a:gs pos="0">
                    <a:srgbClr val="A603AB"/>
                  </a:gs>
                  <a:gs pos="6000">
                    <a:srgbClr val="E81766"/>
                  </a:gs>
                  <a:gs pos="13499">
                    <a:srgbClr val="EE3F17"/>
                  </a:gs>
                  <a:gs pos="24001">
                    <a:srgbClr val="FFFF00"/>
                  </a:gs>
                  <a:gs pos="32500">
                    <a:srgbClr val="1A8D48"/>
                  </a:gs>
                  <a:gs pos="39500">
                    <a:srgbClr val="0819FB"/>
                  </a:gs>
                  <a:gs pos="50000">
                    <a:srgbClr val="A603AB"/>
                  </a:gs>
                  <a:gs pos="60501">
                    <a:srgbClr val="0819FB"/>
                  </a:gs>
                  <a:gs pos="67500">
                    <a:srgbClr val="1A8D48"/>
                  </a:gs>
                  <a:gs pos="75999">
                    <a:srgbClr val="FFFF00"/>
                  </a:gs>
                  <a:gs pos="86501">
                    <a:srgbClr val="EE3F17"/>
                  </a:gs>
                  <a:gs pos="94000">
                    <a:srgbClr val="E81766"/>
                  </a:gs>
                  <a:gs pos="100000">
                    <a:srgbClr val="A603AB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rot="10800000" vert="eaVert"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solidFill>
                    <a:srgbClr val="3333CC"/>
                  </a:solidFill>
                  <a:latin typeface="Garamond" charset="0"/>
                </a:endParaRPr>
              </a:p>
            </p:txBody>
          </p:sp>
          <p:sp>
            <p:nvSpPr>
              <p:cNvPr id="37" name="Rectangle 46"/>
              <p:cNvSpPr>
                <a:spLocks noChangeArrowheads="1"/>
              </p:cNvSpPr>
              <p:nvPr/>
            </p:nvSpPr>
            <p:spPr bwMode="auto">
              <a:xfrm>
                <a:off x="912" y="2551"/>
                <a:ext cx="1094" cy="4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fr-FR" b="1">
                    <a:solidFill>
                      <a:srgbClr val="000000"/>
                    </a:solidFill>
                    <a:latin typeface="Century Gothic" charset="0"/>
                    <a:ea typeface="Century Gothic" charset="0"/>
                    <a:cs typeface="Century Gothic" charset="0"/>
                  </a:rPr>
                  <a:t>Phase-locked</a:t>
                </a:r>
              </a:p>
              <a:p>
                <a:pPr algn="ctr"/>
                <a:r>
                  <a:rPr lang="fr-FR" b="1">
                    <a:solidFill>
                      <a:srgbClr val="000000"/>
                    </a:solidFill>
                    <a:latin typeface="Century Gothic" charset="0"/>
                    <a:ea typeface="Century Gothic" charset="0"/>
                    <a:cs typeface="Century Gothic" charset="0"/>
                  </a:rPr>
                  <a:t>harmonics</a:t>
                </a:r>
              </a:p>
            </p:txBody>
          </p:sp>
          <p:sp>
            <p:nvSpPr>
              <p:cNvPr id="38" name="AutoShape 47"/>
              <p:cNvSpPr>
                <a:spLocks noChangeArrowheads="1"/>
              </p:cNvSpPr>
              <p:nvPr/>
            </p:nvSpPr>
            <p:spPr bwMode="auto">
              <a:xfrm>
                <a:off x="768" y="2972"/>
                <a:ext cx="240" cy="384"/>
              </a:xfrm>
              <a:prstGeom prst="curvedRightArrow">
                <a:avLst>
                  <a:gd name="adj1" fmla="val 32000"/>
                  <a:gd name="adj2" fmla="val 64000"/>
                  <a:gd name="adj3" fmla="val 3333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pic>
            <p:nvPicPr>
              <p:cNvPr id="39" name="Picture 49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152" y="3025"/>
                <a:ext cx="1632" cy="12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31" name="Rectangle 38"/>
            <p:cNvSpPr>
              <a:spLocks noChangeArrowheads="1"/>
            </p:cNvSpPr>
            <p:nvPr/>
          </p:nvSpPr>
          <p:spPr bwMode="auto">
            <a:xfrm>
              <a:off x="1724025" y="2347913"/>
              <a:ext cx="606425" cy="460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FR" sz="1200">
                  <a:solidFill>
                    <a:schemeClr val="bg1"/>
                  </a:solidFill>
                  <a:latin typeface="Garamond" charset="0"/>
                </a:rPr>
                <a:t>Plasma</a:t>
              </a:r>
            </a:p>
            <a:p>
              <a:pPr algn="ctr"/>
              <a:r>
                <a:rPr lang="fr-FR" sz="1200">
                  <a:solidFill>
                    <a:schemeClr val="bg1"/>
                  </a:solidFill>
                  <a:latin typeface="Garamond" charset="0"/>
                </a:rPr>
                <a:t>plume</a:t>
              </a:r>
              <a:endParaRPr lang="en-US" sz="1200">
                <a:solidFill>
                  <a:schemeClr val="bg1"/>
                </a:solidFill>
              </a:endParaRPr>
            </a:p>
          </p:txBody>
        </p:sp>
        <p:sp>
          <p:nvSpPr>
            <p:cNvPr id="32" name="Text Box 51"/>
            <p:cNvSpPr txBox="1">
              <a:spLocks noChangeArrowheads="1"/>
            </p:cNvSpPr>
            <p:nvPr/>
          </p:nvSpPr>
          <p:spPr bwMode="auto">
            <a:xfrm>
              <a:off x="107950" y="2695575"/>
              <a:ext cx="2824163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FR" sz="1200">
                  <a:solidFill>
                    <a:srgbClr val="333399"/>
                  </a:solidFill>
                  <a:latin typeface="Century Gothic" charset="0"/>
                  <a:ea typeface="Gill Sans" charset="0"/>
                  <a:cs typeface="Gill Sans" charset="0"/>
                </a:rPr>
                <a:t>Thaury </a:t>
              </a:r>
              <a:r>
                <a:rPr lang="fr-FR" sz="1200" i="1">
                  <a:solidFill>
                    <a:srgbClr val="333399"/>
                  </a:solidFill>
                  <a:latin typeface="Century Gothic" charset="0"/>
                  <a:ea typeface="Gill Sans" charset="0"/>
                  <a:cs typeface="Gill Sans" charset="0"/>
                </a:rPr>
                <a:t>et al</a:t>
              </a:r>
              <a:r>
                <a:rPr lang="fr-FR" sz="1200">
                  <a:solidFill>
                    <a:srgbClr val="333399"/>
                  </a:solidFill>
                  <a:latin typeface="Century Gothic" charset="0"/>
                  <a:ea typeface="Gill Sans" charset="0"/>
                  <a:cs typeface="Gill Sans" charset="0"/>
                </a:rPr>
                <a:t>, Nature Physics 3 (2007)</a:t>
              </a:r>
            </a:p>
          </p:txBody>
        </p:sp>
        <p:sp>
          <p:nvSpPr>
            <p:cNvPr id="33" name="Rectangle 52"/>
            <p:cNvSpPr>
              <a:spLocks noChangeArrowheads="1"/>
            </p:cNvSpPr>
            <p:nvPr/>
          </p:nvSpPr>
          <p:spPr bwMode="auto">
            <a:xfrm>
              <a:off x="122238" y="2924175"/>
              <a:ext cx="253047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200">
                  <a:solidFill>
                    <a:srgbClr val="333399"/>
                  </a:solidFill>
                  <a:latin typeface="Century Gothic" charset="0"/>
                  <a:ea typeface="Gill Sans" charset="0"/>
                  <a:cs typeface="Gill Sans" charset="0"/>
                </a:rPr>
                <a:t>Tarasevitch </a:t>
              </a:r>
              <a:r>
                <a:rPr lang="en-US" sz="1200" i="1">
                  <a:solidFill>
                    <a:srgbClr val="333399"/>
                  </a:solidFill>
                  <a:latin typeface="Century Gothic" charset="0"/>
                  <a:ea typeface="Gill Sans" charset="0"/>
                  <a:cs typeface="Gill Sans" charset="0"/>
                </a:rPr>
                <a:t>et al</a:t>
              </a:r>
              <a:r>
                <a:rPr lang="en-US" sz="1200">
                  <a:solidFill>
                    <a:srgbClr val="333399"/>
                  </a:solidFill>
                  <a:latin typeface="Century Gothic" charset="0"/>
                  <a:ea typeface="Gill Sans" charset="0"/>
                  <a:cs typeface="Gill Sans" charset="0"/>
                </a:rPr>
                <a:t>, PRL 98 (2007)   </a:t>
              </a:r>
            </a:p>
          </p:txBody>
        </p:sp>
        <p:sp>
          <p:nvSpPr>
            <p:cNvPr id="34" name="Rectangle 53"/>
            <p:cNvSpPr>
              <a:spLocks noChangeArrowheads="1"/>
            </p:cNvSpPr>
            <p:nvPr/>
          </p:nvSpPr>
          <p:spPr bwMode="auto">
            <a:xfrm>
              <a:off x="122238" y="2424113"/>
              <a:ext cx="2925762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200" dirty="0" err="1">
                  <a:solidFill>
                    <a:schemeClr val="accent2"/>
                  </a:solidFill>
                  <a:latin typeface="Century Gothic" charset="0"/>
                  <a:ea typeface="Gill Sans" charset="0"/>
                  <a:cs typeface="Gill Sans" charset="0"/>
                </a:rPr>
                <a:t>Dromey</a:t>
              </a:r>
              <a:r>
                <a:rPr lang="fr-FR" sz="1200" dirty="0">
                  <a:solidFill>
                    <a:schemeClr val="accent2"/>
                  </a:solidFill>
                  <a:latin typeface="Century Gothic" charset="0"/>
                  <a:ea typeface="Gill Sans" charset="0"/>
                  <a:cs typeface="Gill Sans" charset="0"/>
                </a:rPr>
                <a:t> </a:t>
              </a:r>
              <a:r>
                <a:rPr lang="fr-FR" sz="1200" i="1" dirty="0">
                  <a:solidFill>
                    <a:schemeClr val="accent2"/>
                  </a:solidFill>
                  <a:latin typeface="Century Gothic" charset="0"/>
                  <a:ea typeface="Gill Sans" charset="0"/>
                  <a:cs typeface="Gill Sans" charset="0"/>
                </a:rPr>
                <a:t>et al</a:t>
              </a:r>
              <a:r>
                <a:rPr lang="fr-FR" sz="1200" dirty="0">
                  <a:solidFill>
                    <a:schemeClr val="accent2"/>
                  </a:solidFill>
                  <a:latin typeface="Century Gothic" charset="0"/>
                  <a:ea typeface="Gill Sans" charset="0"/>
                  <a:cs typeface="Gill Sans" charset="0"/>
                </a:rPr>
                <a:t>, Nature </a:t>
              </a:r>
              <a:r>
                <a:rPr lang="fr-FR" sz="1200" dirty="0" err="1">
                  <a:solidFill>
                    <a:schemeClr val="accent2"/>
                  </a:solidFill>
                  <a:latin typeface="Century Gothic" charset="0"/>
                  <a:ea typeface="Gill Sans" charset="0"/>
                  <a:cs typeface="Gill Sans" charset="0"/>
                </a:rPr>
                <a:t>Physics</a:t>
              </a:r>
              <a:r>
                <a:rPr lang="fr-FR" sz="1200" dirty="0">
                  <a:solidFill>
                    <a:schemeClr val="accent2"/>
                  </a:solidFill>
                  <a:latin typeface="Century Gothic" charset="0"/>
                  <a:ea typeface="Gill Sans" charset="0"/>
                  <a:cs typeface="Gill Sans" charset="0"/>
                </a:rPr>
                <a:t> 2 (2006)</a:t>
              </a:r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130175" y="3178175"/>
              <a:ext cx="2970213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>
                  <a:solidFill>
                    <a:schemeClr val="accent2"/>
                  </a:solidFill>
                  <a:latin typeface="Century Gothic" charset="0"/>
                  <a:ea typeface="Century Gothic" charset="0"/>
                  <a:cs typeface="Century Gothic" charset="0"/>
                </a:rPr>
                <a:t>Nomura </a:t>
              </a:r>
              <a:r>
                <a:rPr lang="en-US" sz="1200" i="1">
                  <a:solidFill>
                    <a:schemeClr val="accent2"/>
                  </a:solidFill>
                  <a:latin typeface="Century Gothic" charset="0"/>
                  <a:ea typeface="Century Gothic" charset="0"/>
                  <a:cs typeface="Century Gothic" charset="0"/>
                </a:rPr>
                <a:t>et </a:t>
              </a:r>
              <a:r>
                <a:rPr lang="en-US" sz="1200">
                  <a:solidFill>
                    <a:schemeClr val="accent2"/>
                  </a:solidFill>
                  <a:latin typeface="Century Gothic" charset="0"/>
                  <a:ea typeface="Century Gothic" charset="0"/>
                  <a:cs typeface="Century Gothic" charset="0"/>
                </a:rPr>
                <a:t>al., Nat. Phys. 5, 124 (2009)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8"/>
          <p:cNvSpPr>
            <a:spLocks noChangeArrowheads="1"/>
          </p:cNvSpPr>
          <p:nvPr/>
        </p:nvSpPr>
        <p:spPr bwMode="auto">
          <a:xfrm>
            <a:off x="1770745" y="63409"/>
            <a:ext cx="5848600" cy="58914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5768" tIns="47884" rIns="95768" bIns="47884" anchor="ctr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/>
                <a:ea typeface="Century Gothic" charset="0"/>
                <a:cs typeface="Century Gothic"/>
              </a:rPr>
              <a:t>Harmonic beam divergence </a:t>
            </a:r>
            <a:endParaRPr lang="en-US" sz="3600" b="1" baseline="30000" dirty="0">
              <a:solidFill>
                <a:srgbClr val="0000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entury Gothic"/>
              <a:ea typeface="Century Gothic" charset="0"/>
              <a:cs typeface="Century Gothic"/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4457700" y="1054100"/>
            <a:ext cx="4606526" cy="3568700"/>
            <a:chOff x="279399" y="1155700"/>
            <a:chExt cx="4344233" cy="3365500"/>
          </a:xfrm>
        </p:grpSpPr>
        <p:pic>
          <p:nvPicPr>
            <p:cNvPr id="5" name="Picture 4" descr="div_FWHM_H7-1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79399" y="1600200"/>
              <a:ext cx="4344233" cy="2921000"/>
            </a:xfrm>
            <a:prstGeom prst="rect">
              <a:avLst/>
            </a:prstGeom>
            <a:noFill/>
          </p:spPr>
        </p:pic>
        <p:sp>
          <p:nvSpPr>
            <p:cNvPr id="6" name="Rectangle 5"/>
            <p:cNvSpPr txBox="1">
              <a:spLocks noChangeArrowheads="1"/>
            </p:cNvSpPr>
            <p:nvPr/>
          </p:nvSpPr>
          <p:spPr bwMode="auto">
            <a:xfrm>
              <a:off x="609600" y="1155700"/>
              <a:ext cx="396240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I = 8x10</a:t>
              </a:r>
              <a:r>
                <a:rPr kumimoji="0" lang="fr-FR" sz="2400" b="0" i="0" u="none" strike="noStrike" kern="0" cap="none" spc="0" normalizeH="0" baseline="3000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17</a:t>
              </a:r>
              <a:r>
                <a:rPr kumimoji="0" lang="fr-FR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 W/cm²</a:t>
              </a:r>
              <a:endPara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endParaRPr>
            </a:p>
          </p:txBody>
        </p:sp>
      </p:grp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179711" y="1066800"/>
            <a:ext cx="4375625" cy="3556000"/>
            <a:chOff x="4686300" y="1155700"/>
            <a:chExt cx="4125589" cy="3352800"/>
          </a:xfrm>
        </p:grpSpPr>
        <p:pic>
          <p:nvPicPr>
            <p:cNvPr id="7" name="Picture 6" descr="div_H7-1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686300" y="1587500"/>
              <a:ext cx="4125589" cy="2921000"/>
            </a:xfrm>
            <a:prstGeom prst="rect">
              <a:avLst/>
            </a:prstGeom>
            <a:noFill/>
          </p:spPr>
        </p:pic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4800600" y="1155700"/>
              <a:ext cx="396240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342900" indent="-342900" algn="ctr"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fr-FR" sz="2400">
                  <a:solidFill>
                    <a:srgbClr val="0000FF"/>
                  </a:solidFill>
                  <a:latin typeface="Century Gothic"/>
                  <a:cs typeface="Century Gothic"/>
                </a:rPr>
                <a:t>I = 8x10</a:t>
              </a:r>
              <a:r>
                <a:rPr lang="fr-FR" sz="2400" baseline="30000">
                  <a:solidFill>
                    <a:srgbClr val="0000FF"/>
                  </a:solidFill>
                  <a:latin typeface="Century Gothic"/>
                  <a:cs typeface="Century Gothic"/>
                </a:rPr>
                <a:t>16</a:t>
              </a:r>
              <a:r>
                <a:rPr lang="fr-FR" sz="2400">
                  <a:solidFill>
                    <a:srgbClr val="0000FF"/>
                  </a:solidFill>
                  <a:latin typeface="Century Gothic"/>
                  <a:cs typeface="Century Gothic"/>
                </a:rPr>
                <a:t> W/cm²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916082" y="4991100"/>
            <a:ext cx="7311836" cy="1569660"/>
            <a:chOff x="1225931" y="5571698"/>
            <a:chExt cx="6038469" cy="1569660"/>
          </a:xfrm>
        </p:grpSpPr>
        <p:sp>
          <p:nvSpPr>
            <p:cNvPr id="12" name="Text Box 8"/>
            <p:cNvSpPr txBox="1">
              <a:spLocks noChangeArrowheads="1"/>
            </p:cNvSpPr>
            <p:nvPr/>
          </p:nvSpPr>
          <p:spPr bwMode="auto">
            <a:xfrm>
              <a:off x="2203831" y="5571698"/>
              <a:ext cx="5060569" cy="1569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buClrTx/>
                <a:buSzTx/>
              </a:pPr>
              <a:r>
                <a:rPr lang="fr-FR" sz="3200" b="1" dirty="0" err="1" smtClean="0">
                  <a:latin typeface="Century Gothic"/>
                  <a:cs typeface="Century Gothic"/>
                </a:rPr>
                <a:t>Expected</a:t>
              </a:r>
              <a:r>
                <a:rPr lang="fr-FR" sz="3200" b="1" dirty="0" smtClean="0">
                  <a:latin typeface="Century Gothic"/>
                  <a:cs typeface="Century Gothic"/>
                </a:rPr>
                <a:t> </a:t>
              </a:r>
              <a:r>
                <a:rPr lang="fr-FR" sz="3200" b="1" dirty="0" err="1" smtClean="0">
                  <a:latin typeface="Century Gothic"/>
                  <a:cs typeface="Century Gothic"/>
                </a:rPr>
                <a:t>decrease</a:t>
              </a:r>
              <a:r>
                <a:rPr lang="fr-FR" sz="3200" b="1" dirty="0" smtClean="0">
                  <a:latin typeface="Century Gothic"/>
                  <a:cs typeface="Century Gothic"/>
                </a:rPr>
                <a:t> of divergence </a:t>
              </a:r>
              <a:r>
                <a:rPr lang="fr-FR" sz="3200" b="1" dirty="0" err="1" smtClean="0">
                  <a:latin typeface="Century Gothic"/>
                  <a:cs typeface="Century Gothic"/>
                </a:rPr>
                <a:t>with</a:t>
              </a:r>
              <a:r>
                <a:rPr lang="fr-FR" sz="3200" b="1" dirty="0" smtClean="0">
                  <a:latin typeface="Century Gothic"/>
                  <a:cs typeface="Century Gothic"/>
                </a:rPr>
                <a:t> </a:t>
              </a:r>
              <a:r>
                <a:rPr lang="fr-FR" sz="3200" b="1" dirty="0" err="1" smtClean="0">
                  <a:latin typeface="Century Gothic"/>
                  <a:cs typeface="Century Gothic"/>
                </a:rPr>
                <a:t>increasing</a:t>
              </a:r>
              <a:r>
                <a:rPr lang="fr-FR" sz="3200" b="1" dirty="0" smtClean="0">
                  <a:latin typeface="Century Gothic"/>
                  <a:cs typeface="Century Gothic"/>
                </a:rPr>
                <a:t> </a:t>
              </a:r>
              <a:r>
                <a:rPr lang="fr-FR" sz="3200" b="1" dirty="0" err="1" smtClean="0">
                  <a:latin typeface="Century Gothic"/>
                  <a:cs typeface="Century Gothic"/>
                </a:rPr>
                <a:t>harmonic</a:t>
              </a:r>
              <a:r>
                <a:rPr lang="fr-FR" sz="3200" b="1" dirty="0" smtClean="0">
                  <a:latin typeface="Century Gothic"/>
                  <a:cs typeface="Century Gothic"/>
                </a:rPr>
                <a:t> </a:t>
              </a:r>
              <a:r>
                <a:rPr lang="fr-FR" sz="3200" b="1" dirty="0" err="1" smtClean="0">
                  <a:latin typeface="Century Gothic"/>
                  <a:cs typeface="Century Gothic"/>
                </a:rPr>
                <a:t>order</a:t>
              </a:r>
              <a:endParaRPr lang="fr-FR" sz="3200" b="1" dirty="0" smtClean="0">
                <a:solidFill>
                  <a:schemeClr val="tx1"/>
                </a:solidFill>
                <a:latin typeface="Century Gothic"/>
                <a:cs typeface="Century Gothic"/>
              </a:endParaRPr>
            </a:p>
          </p:txBody>
        </p:sp>
        <p:sp>
          <p:nvSpPr>
            <p:cNvPr id="13" name="Right Arrow 12"/>
            <p:cNvSpPr/>
            <p:nvPr/>
          </p:nvSpPr>
          <p:spPr bwMode="auto">
            <a:xfrm>
              <a:off x="1225931" y="5986827"/>
              <a:ext cx="977900" cy="712788"/>
            </a:xfrm>
            <a:prstGeom prst="rightArrow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971326" y="817655"/>
            <a:ext cx="5186099" cy="3994057"/>
            <a:chOff x="4648200" y="1244600"/>
            <a:chExt cx="4191000" cy="3365500"/>
          </a:xfrm>
        </p:grpSpPr>
        <p:pic>
          <p:nvPicPr>
            <p:cNvPr id="4" name="Picture 4" descr="FWHM_chirp_H8H1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648200" y="1701800"/>
              <a:ext cx="4191000" cy="2908300"/>
            </a:xfrm>
            <a:prstGeom prst="rect">
              <a:avLst/>
            </a:prstGeom>
            <a:noFill/>
          </p:spPr>
        </p:pic>
        <p:sp>
          <p:nvSpPr>
            <p:cNvPr id="5" name="Rectangle 5"/>
            <p:cNvSpPr txBox="1">
              <a:spLocks noChangeArrowheads="1"/>
            </p:cNvSpPr>
            <p:nvPr/>
          </p:nvSpPr>
          <p:spPr bwMode="auto">
            <a:xfrm>
              <a:off x="4800600" y="1244600"/>
              <a:ext cx="396240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I = 8x10</a:t>
              </a:r>
              <a:r>
                <a:rPr kumimoji="0" lang="fr-FR" sz="2400" b="0" i="0" u="none" strike="noStrike" kern="0" cap="none" spc="0" normalizeH="0" baseline="3000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16</a:t>
              </a:r>
              <a:r>
                <a:rPr kumimoji="0" lang="fr-FR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 W/cm²</a:t>
              </a:r>
              <a:endPara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endParaRPr>
            </a:p>
          </p:txBody>
        </p:sp>
      </p:grpSp>
      <p:sp>
        <p:nvSpPr>
          <p:cNvPr id="8" name="Rectangle 48"/>
          <p:cNvSpPr>
            <a:spLocks noChangeArrowheads="1"/>
          </p:cNvSpPr>
          <p:nvPr/>
        </p:nvSpPr>
        <p:spPr bwMode="auto">
          <a:xfrm>
            <a:off x="2156470" y="63409"/>
            <a:ext cx="5077155" cy="58914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5768" tIns="47884" rIns="95768" bIns="47884" anchor="ctr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/>
                <a:ea typeface="Century Gothic" charset="0"/>
                <a:cs typeface="Century Gothic"/>
              </a:rPr>
              <a:t>Laser chirp dependence</a:t>
            </a:r>
            <a:endParaRPr lang="en-US" sz="3600" b="1" baseline="30000" dirty="0">
              <a:solidFill>
                <a:srgbClr val="0000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entury Gothic"/>
              <a:ea typeface="Century Gothic" charset="0"/>
              <a:cs typeface="Century Gothic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916082" y="4991100"/>
            <a:ext cx="7311836" cy="1530072"/>
            <a:chOff x="916082" y="4991100"/>
            <a:chExt cx="7311836" cy="1530072"/>
          </a:xfrm>
        </p:grpSpPr>
        <p:grpSp>
          <p:nvGrpSpPr>
            <p:cNvPr id="11" name="Group 10"/>
            <p:cNvGrpSpPr/>
            <p:nvPr/>
          </p:nvGrpSpPr>
          <p:grpSpPr>
            <a:xfrm>
              <a:off x="916082" y="4991100"/>
              <a:ext cx="7311836" cy="1127917"/>
              <a:chOff x="1225931" y="5571698"/>
              <a:chExt cx="6038469" cy="1127917"/>
            </a:xfrm>
          </p:grpSpPr>
          <p:sp>
            <p:nvSpPr>
              <p:cNvPr id="12" name="Text Box 8"/>
              <p:cNvSpPr txBox="1">
                <a:spLocks noChangeArrowheads="1"/>
              </p:cNvSpPr>
              <p:nvPr/>
            </p:nvSpPr>
            <p:spPr bwMode="auto">
              <a:xfrm>
                <a:off x="2203831" y="5571698"/>
                <a:ext cx="5060569" cy="10772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algn="ctr">
                  <a:buClrTx/>
                  <a:buSzTx/>
                </a:pPr>
                <a:r>
                  <a:rPr lang="fr-FR" sz="3200" b="1" dirty="0" err="1" smtClean="0">
                    <a:latin typeface="Century Gothic"/>
                    <a:cs typeface="Century Gothic"/>
                  </a:rPr>
                  <a:t>Expected</a:t>
                </a:r>
                <a:r>
                  <a:rPr lang="fr-FR" sz="3200" b="1" dirty="0" smtClean="0">
                    <a:latin typeface="Century Gothic"/>
                    <a:cs typeface="Century Gothic"/>
                  </a:rPr>
                  <a:t> laser </a:t>
                </a:r>
                <a:r>
                  <a:rPr lang="fr-FR" sz="3200" b="1" dirty="0" err="1" smtClean="0">
                    <a:latin typeface="Century Gothic"/>
                    <a:cs typeface="Century Gothic"/>
                  </a:rPr>
                  <a:t>chirp</a:t>
                </a:r>
                <a:r>
                  <a:rPr lang="fr-FR" sz="3200" b="1" dirty="0" smtClean="0">
                    <a:latin typeface="Century Gothic"/>
                    <a:cs typeface="Century Gothic"/>
                  </a:rPr>
                  <a:t> </a:t>
                </a:r>
                <a:r>
                  <a:rPr lang="fr-FR" sz="3200" b="1" dirty="0" err="1" smtClean="0">
                    <a:latin typeface="Century Gothic"/>
                    <a:cs typeface="Century Gothic"/>
                  </a:rPr>
                  <a:t>dependence</a:t>
                </a:r>
                <a:endParaRPr lang="fr-FR" sz="3200" b="1" dirty="0" smtClean="0">
                  <a:latin typeface="Century Gothic"/>
                  <a:cs typeface="Century Gothic"/>
                </a:endParaRPr>
              </a:p>
            </p:txBody>
          </p:sp>
          <p:sp>
            <p:nvSpPr>
              <p:cNvPr id="13" name="Right Arrow 12"/>
              <p:cNvSpPr/>
              <p:nvPr/>
            </p:nvSpPr>
            <p:spPr bwMode="auto">
              <a:xfrm>
                <a:off x="1225931" y="5986827"/>
                <a:ext cx="977900" cy="712788"/>
              </a:xfrm>
              <a:prstGeom prst="rightArrow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4" name="Text Box 109"/>
            <p:cNvSpPr txBox="1">
              <a:spLocks noChangeArrowheads="1"/>
            </p:cNvSpPr>
            <p:nvPr/>
          </p:nvSpPr>
          <p:spPr bwMode="auto">
            <a:xfrm>
              <a:off x="2778991" y="6182618"/>
              <a:ext cx="474390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FR" sz="1600" dirty="0" err="1" smtClean="0">
                  <a:solidFill>
                    <a:srgbClr val="333399"/>
                  </a:solidFill>
                  <a:latin typeface="Century Gothic" charset="0"/>
                  <a:ea typeface="Century Gothic" charset="0"/>
                  <a:cs typeface="Century Gothic" charset="0"/>
                </a:rPr>
                <a:t>Quéré</a:t>
              </a:r>
              <a:r>
                <a:rPr lang="fr-FR" sz="1600" dirty="0" smtClean="0">
                  <a:solidFill>
                    <a:srgbClr val="333399"/>
                  </a:solidFill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r>
                <a:rPr lang="fr-FR" sz="1600" i="1" dirty="0">
                  <a:solidFill>
                    <a:srgbClr val="333399"/>
                  </a:solidFill>
                  <a:latin typeface="Century Gothic" charset="0"/>
                  <a:ea typeface="Century Gothic" charset="0"/>
                  <a:cs typeface="Century Gothic" charset="0"/>
                </a:rPr>
                <a:t>et al</a:t>
              </a:r>
              <a:r>
                <a:rPr lang="fr-FR" sz="1600" dirty="0">
                  <a:solidFill>
                    <a:srgbClr val="333399"/>
                  </a:solidFill>
                  <a:latin typeface="Century Gothic" charset="0"/>
                  <a:ea typeface="Century Gothic" charset="0"/>
                  <a:cs typeface="Century Gothic" charset="0"/>
                </a:rPr>
                <a:t>,</a:t>
              </a:r>
              <a:r>
                <a:rPr lang="fr-FR" sz="1600" dirty="0" smtClean="0">
                  <a:solidFill>
                    <a:srgbClr val="333399"/>
                  </a:solidFill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r>
                <a:rPr lang="en-US" sz="1600" dirty="0" smtClean="0">
                  <a:solidFill>
                    <a:schemeClr val="tx2"/>
                  </a:solidFill>
                  <a:latin typeface="Century Gothic"/>
                  <a:cs typeface="Century Gothic"/>
                </a:rPr>
                <a:t>Phys. Rev. </a:t>
              </a:r>
              <a:r>
                <a:rPr lang="en-US" sz="1600" dirty="0" err="1" smtClean="0">
                  <a:solidFill>
                    <a:schemeClr val="tx2"/>
                  </a:solidFill>
                  <a:latin typeface="Century Gothic"/>
                  <a:cs typeface="Century Gothic"/>
                </a:rPr>
                <a:t>Lett</a:t>
              </a:r>
              <a:r>
                <a:rPr lang="en-US" sz="1600" dirty="0" smtClean="0">
                  <a:solidFill>
                    <a:schemeClr val="tx2"/>
                  </a:solidFill>
                  <a:latin typeface="Century Gothic"/>
                  <a:cs typeface="Century Gothic"/>
                </a:rPr>
                <a:t>. </a:t>
              </a:r>
              <a:r>
                <a:rPr lang="en-US" sz="1600" b="1" dirty="0" smtClean="0">
                  <a:solidFill>
                    <a:schemeClr val="tx2"/>
                  </a:solidFill>
                  <a:latin typeface="Century Gothic"/>
                  <a:cs typeface="Century Gothic"/>
                </a:rPr>
                <a:t>100</a:t>
              </a:r>
              <a:r>
                <a:rPr lang="en-US" sz="1600" dirty="0" smtClean="0">
                  <a:solidFill>
                    <a:schemeClr val="tx2"/>
                  </a:solidFill>
                  <a:latin typeface="Century Gothic"/>
                  <a:cs typeface="Century Gothic"/>
                </a:rPr>
                <a:t>, 095004 (2008)</a:t>
              </a:r>
              <a:endParaRPr lang="fr-FR" sz="1600" dirty="0">
                <a:solidFill>
                  <a:schemeClr val="tx2"/>
                </a:solidFill>
                <a:latin typeface="Century Gothic"/>
                <a:ea typeface="Century Gothic" charset="0"/>
                <a:cs typeface="Century Gothic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8"/>
          <p:cNvSpPr>
            <a:spLocks noChangeArrowheads="1"/>
          </p:cNvSpPr>
          <p:nvPr/>
        </p:nvSpPr>
        <p:spPr bwMode="auto">
          <a:xfrm>
            <a:off x="2308859" y="63409"/>
            <a:ext cx="4772385" cy="58914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5768" tIns="47884" rIns="95768" bIns="47884" anchor="ctr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/>
                <a:ea typeface="Century Gothic" charset="0"/>
                <a:cs typeface="Century Gothic"/>
              </a:rPr>
              <a:t>First “few-cycle” results</a:t>
            </a:r>
            <a:endParaRPr lang="en-US" sz="3600" b="1" baseline="30000" dirty="0">
              <a:solidFill>
                <a:srgbClr val="0000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entury Gothic"/>
              <a:ea typeface="Century Gothic" charset="0"/>
              <a:cs typeface="Century Gothic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24290" y="890349"/>
            <a:ext cx="8695419" cy="4538692"/>
            <a:chOff x="224290" y="890349"/>
            <a:chExt cx="8695419" cy="4538692"/>
          </a:xfrm>
        </p:grpSpPr>
        <p:pic>
          <p:nvPicPr>
            <p:cNvPr id="5" name="Picture 4" descr="spectre_25fs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4290" y="1428958"/>
              <a:ext cx="8695419" cy="4000083"/>
            </a:xfrm>
            <a:prstGeom prst="rect">
              <a:avLst/>
            </a:prstGeom>
          </p:spPr>
        </p:pic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431800" y="890349"/>
              <a:ext cx="8487909" cy="584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buClrTx/>
                <a:buSzTx/>
              </a:pPr>
              <a:r>
                <a:rPr lang="fr-FR" sz="3200" b="1" dirty="0" smtClean="0">
                  <a:latin typeface="Century Gothic"/>
                  <a:cs typeface="Century Gothic"/>
                </a:rPr>
                <a:t>HHG </a:t>
              </a:r>
              <a:r>
                <a:rPr lang="fr-FR" sz="3200" b="1" dirty="0" err="1" smtClean="0">
                  <a:latin typeface="Century Gothic"/>
                  <a:cs typeface="Century Gothic"/>
                </a:rPr>
                <a:t>spectrum</a:t>
              </a:r>
              <a:r>
                <a:rPr lang="fr-FR" sz="3200" b="1" dirty="0" smtClean="0">
                  <a:latin typeface="Century Gothic"/>
                  <a:cs typeface="Century Gothic"/>
                </a:rPr>
                <a:t>: </a:t>
              </a:r>
              <a:r>
                <a:rPr lang="fr-FR" sz="3200" b="1" dirty="0" smtClean="0">
                  <a:solidFill>
                    <a:srgbClr val="FF0000"/>
                  </a:solidFill>
                  <a:latin typeface="Century Gothic"/>
                  <a:cs typeface="Century Gothic"/>
                </a:rPr>
                <a:t>28 </a:t>
              </a:r>
              <a:r>
                <a:rPr lang="fr-FR" sz="3200" b="1" dirty="0" err="1" smtClean="0">
                  <a:solidFill>
                    <a:srgbClr val="FF0000"/>
                  </a:solidFill>
                  <a:latin typeface="Century Gothic"/>
                  <a:cs typeface="Century Gothic"/>
                </a:rPr>
                <a:t>fs</a:t>
              </a:r>
              <a:r>
                <a:rPr lang="fr-FR" sz="3200" b="1" dirty="0" smtClean="0">
                  <a:solidFill>
                    <a:srgbClr val="FF0000"/>
                  </a:solidFill>
                  <a:latin typeface="Century Gothic"/>
                  <a:cs typeface="Century Gothic"/>
                </a:rPr>
                <a:t> ~ 3x10</a:t>
              </a:r>
              <a:r>
                <a:rPr lang="fr-FR" sz="3200" b="1" baseline="30000" dirty="0" smtClean="0">
                  <a:solidFill>
                    <a:srgbClr val="FF0000"/>
                  </a:solidFill>
                  <a:latin typeface="Century Gothic"/>
                  <a:cs typeface="Century Gothic"/>
                </a:rPr>
                <a:t>17</a:t>
              </a:r>
              <a:r>
                <a:rPr lang="fr-FR" sz="3200" b="1" dirty="0" smtClean="0">
                  <a:solidFill>
                    <a:srgbClr val="FF0000"/>
                  </a:solidFill>
                  <a:latin typeface="Century Gothic"/>
                  <a:cs typeface="Century Gothic"/>
                </a:rPr>
                <a:t> W/cm</a:t>
              </a:r>
              <a:r>
                <a:rPr lang="fr-FR" sz="3200" b="1" baseline="30000" dirty="0" smtClean="0">
                  <a:solidFill>
                    <a:srgbClr val="FF0000"/>
                  </a:solidFill>
                  <a:latin typeface="Century Gothic"/>
                  <a:cs typeface="Century Gothic"/>
                </a:rPr>
                <a:t>2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8"/>
          <p:cNvSpPr>
            <a:spLocks noChangeArrowheads="1"/>
          </p:cNvSpPr>
          <p:nvPr/>
        </p:nvSpPr>
        <p:spPr bwMode="auto">
          <a:xfrm>
            <a:off x="2308859" y="63409"/>
            <a:ext cx="4772385" cy="58914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5768" tIns="47884" rIns="95768" bIns="47884" anchor="ctr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/>
                <a:ea typeface="Century Gothic" charset="0"/>
                <a:cs typeface="Century Gothic"/>
              </a:rPr>
              <a:t>First “few-cycle” results</a:t>
            </a:r>
            <a:endParaRPr lang="en-US" sz="3600" b="1" baseline="30000" dirty="0">
              <a:solidFill>
                <a:srgbClr val="0000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entury Gothic"/>
              <a:ea typeface="Century Gothic" charset="0"/>
              <a:cs typeface="Century Gothic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24290" y="890349"/>
            <a:ext cx="8695419" cy="4538692"/>
            <a:chOff x="224290" y="890349"/>
            <a:chExt cx="8695419" cy="4538692"/>
          </a:xfrm>
        </p:grpSpPr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>
              <a:off x="431800" y="890349"/>
              <a:ext cx="8487909" cy="584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buClrTx/>
                <a:buSzTx/>
              </a:pPr>
              <a:r>
                <a:rPr lang="fr-FR" sz="3200" b="1" dirty="0" smtClean="0">
                  <a:latin typeface="Century Gothic"/>
                  <a:cs typeface="Century Gothic"/>
                </a:rPr>
                <a:t>HHG </a:t>
              </a:r>
              <a:r>
                <a:rPr lang="fr-FR" sz="3200" b="1" dirty="0" err="1" smtClean="0">
                  <a:latin typeface="Century Gothic"/>
                  <a:cs typeface="Century Gothic"/>
                </a:rPr>
                <a:t>spectrum</a:t>
              </a:r>
              <a:r>
                <a:rPr lang="fr-FR" sz="3200" b="1" dirty="0" smtClean="0">
                  <a:latin typeface="Century Gothic"/>
                  <a:cs typeface="Century Gothic"/>
                </a:rPr>
                <a:t>: </a:t>
              </a:r>
              <a:r>
                <a:rPr lang="fr-FR" sz="3200" b="1" dirty="0" smtClean="0">
                  <a:solidFill>
                    <a:srgbClr val="FF0000"/>
                  </a:solidFill>
                  <a:latin typeface="Century Gothic"/>
                  <a:cs typeface="Century Gothic"/>
                </a:rPr>
                <a:t>5 </a:t>
              </a:r>
              <a:r>
                <a:rPr lang="fr-FR" sz="3200" b="1" dirty="0" err="1" smtClean="0">
                  <a:solidFill>
                    <a:srgbClr val="FF0000"/>
                  </a:solidFill>
                  <a:latin typeface="Century Gothic"/>
                  <a:cs typeface="Century Gothic"/>
                </a:rPr>
                <a:t>fs</a:t>
              </a:r>
              <a:r>
                <a:rPr lang="fr-FR" sz="3200" b="1" dirty="0" smtClean="0">
                  <a:solidFill>
                    <a:srgbClr val="FF0000"/>
                  </a:solidFill>
                  <a:latin typeface="Century Gothic"/>
                  <a:cs typeface="Century Gothic"/>
                </a:rPr>
                <a:t> ~ 3x10</a:t>
              </a:r>
              <a:r>
                <a:rPr lang="fr-FR" sz="3200" b="1" baseline="30000" dirty="0" smtClean="0">
                  <a:solidFill>
                    <a:srgbClr val="FF0000"/>
                  </a:solidFill>
                  <a:latin typeface="Century Gothic"/>
                  <a:cs typeface="Century Gothic"/>
                </a:rPr>
                <a:t>17</a:t>
              </a:r>
              <a:r>
                <a:rPr lang="fr-FR" sz="3200" b="1" dirty="0" smtClean="0">
                  <a:solidFill>
                    <a:srgbClr val="FF0000"/>
                  </a:solidFill>
                  <a:latin typeface="Century Gothic"/>
                  <a:cs typeface="Century Gothic"/>
                </a:rPr>
                <a:t> W/cm</a:t>
              </a:r>
              <a:r>
                <a:rPr lang="fr-FR" sz="3200" b="1" baseline="30000" dirty="0" smtClean="0">
                  <a:solidFill>
                    <a:srgbClr val="FF0000"/>
                  </a:solidFill>
                  <a:latin typeface="Century Gothic"/>
                  <a:cs typeface="Century Gothic"/>
                </a:rPr>
                <a:t>2</a:t>
              </a:r>
            </a:p>
          </p:txBody>
        </p:sp>
        <p:pic>
          <p:nvPicPr>
            <p:cNvPr id="8" name="Picture 7" descr="spectre_25-5fs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4290" y="1428958"/>
              <a:ext cx="8695419" cy="4000083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8"/>
          <p:cNvSpPr>
            <a:spLocks noChangeArrowheads="1"/>
          </p:cNvSpPr>
          <p:nvPr/>
        </p:nvSpPr>
        <p:spPr bwMode="auto">
          <a:xfrm>
            <a:off x="2849975" y="63409"/>
            <a:ext cx="3690157" cy="58914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5768" tIns="47884" rIns="95768" bIns="47884" anchor="ctr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/>
                <a:ea typeface="Century Gothic" charset="0"/>
                <a:cs typeface="Century Gothic"/>
              </a:rPr>
              <a:t>CEP dependence</a:t>
            </a:r>
            <a:endParaRPr lang="en-US" sz="3600" b="1" baseline="30000" dirty="0">
              <a:solidFill>
                <a:srgbClr val="0000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entury Gothic"/>
              <a:ea typeface="Century Gothic" charset="0"/>
              <a:cs typeface="Century Gothic"/>
            </a:endParaRPr>
          </a:p>
        </p:txBody>
      </p:sp>
      <p:pic>
        <p:nvPicPr>
          <p:cNvPr id="6" name="Picture 5" descr="spectre_5f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276" y="1370224"/>
            <a:ext cx="7846024" cy="3609342"/>
          </a:xfrm>
          <a:prstGeom prst="rect">
            <a:avLst/>
          </a:prstGeom>
        </p:spPr>
      </p:pic>
      <p:grpSp>
        <p:nvGrpSpPr>
          <p:cNvPr id="13" name="Group 19"/>
          <p:cNvGrpSpPr/>
          <p:nvPr/>
        </p:nvGrpSpPr>
        <p:grpSpPr>
          <a:xfrm>
            <a:off x="165343" y="4213846"/>
            <a:ext cx="8739587" cy="2356879"/>
            <a:chOff x="-69458" y="3385866"/>
            <a:chExt cx="8767853" cy="2356879"/>
          </a:xfrm>
        </p:grpSpPr>
        <p:grpSp>
          <p:nvGrpSpPr>
            <p:cNvPr id="14" name="Group 12"/>
            <p:cNvGrpSpPr/>
            <p:nvPr/>
          </p:nvGrpSpPr>
          <p:grpSpPr>
            <a:xfrm>
              <a:off x="992162" y="3512867"/>
              <a:ext cx="7706233" cy="1871036"/>
              <a:chOff x="875850" y="4017917"/>
              <a:chExt cx="7673417" cy="1871036"/>
            </a:xfrm>
          </p:grpSpPr>
          <p:pic>
            <p:nvPicPr>
              <p:cNvPr id="20" name="Picture 1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64660" y="4017917"/>
                <a:ext cx="6656243" cy="1390033"/>
              </a:xfrm>
              <a:prstGeom prst="rect">
                <a:avLst/>
              </a:prstGeom>
            </p:spPr>
          </p:pic>
          <p:sp>
            <p:nvSpPr>
              <p:cNvPr id="21" name="Rectangle 11"/>
              <p:cNvSpPr/>
              <p:nvPr/>
            </p:nvSpPr>
            <p:spPr>
              <a:xfrm>
                <a:off x="875850" y="5196254"/>
                <a:ext cx="7673417" cy="69269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b="1" dirty="0" smtClean="0">
                    <a:solidFill>
                      <a:schemeClr val="tx1"/>
                    </a:solidFill>
                    <a:latin typeface="Century Gothic"/>
                    <a:cs typeface="Century Gothic"/>
                  </a:rPr>
                  <a:t>9 		    10	              11		         12		            13</a:t>
                </a:r>
                <a:endParaRPr lang="en-US" b="1" dirty="0">
                  <a:solidFill>
                    <a:schemeClr val="tx1"/>
                  </a:solidFill>
                  <a:latin typeface="Century Gothic"/>
                  <a:cs typeface="Century Gothic"/>
                </a:endParaRPr>
              </a:p>
            </p:txBody>
          </p:sp>
        </p:grpSp>
        <p:sp>
          <p:nvSpPr>
            <p:cNvPr id="15" name="Rectangle 14"/>
            <p:cNvSpPr/>
            <p:nvPr/>
          </p:nvSpPr>
          <p:spPr>
            <a:xfrm>
              <a:off x="3299945" y="5050046"/>
              <a:ext cx="1996143" cy="692699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b="1" dirty="0" smtClean="0">
                  <a:solidFill>
                    <a:schemeClr val="tx1"/>
                  </a:solidFill>
                  <a:latin typeface="Century Gothic"/>
                  <a:cs typeface="Century Gothic"/>
                </a:rPr>
                <a:t>Harmonic order</a:t>
              </a:r>
              <a:endParaRPr lang="en-US" b="1" dirty="0">
                <a:solidFill>
                  <a:schemeClr val="tx1"/>
                </a:solidFill>
                <a:latin typeface="Century Gothic"/>
                <a:cs typeface="Century Gothic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43394" y="3904280"/>
              <a:ext cx="707929" cy="516541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b="1" dirty="0" smtClean="0">
                  <a:solidFill>
                    <a:schemeClr val="tx1"/>
                  </a:solidFill>
                  <a:latin typeface="Century Gothic"/>
                  <a:cs typeface="Century Gothic"/>
                </a:rPr>
                <a:t>100</a:t>
              </a:r>
            </a:p>
            <a:p>
              <a:pPr algn="just"/>
              <a:endParaRPr lang="en-US" b="1" dirty="0" smtClean="0">
                <a:solidFill>
                  <a:schemeClr val="tx1"/>
                </a:solidFill>
                <a:latin typeface="Century Gothic"/>
                <a:cs typeface="Century Gothic"/>
              </a:endParaRPr>
            </a:p>
            <a:p>
              <a:pPr algn="just"/>
              <a:endParaRPr lang="en-US" b="1" dirty="0" smtClean="0">
                <a:solidFill>
                  <a:schemeClr val="tx1"/>
                </a:solidFill>
                <a:latin typeface="Century Gothic"/>
                <a:cs typeface="Century Gothic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51484" y="4267900"/>
              <a:ext cx="707929" cy="516541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b="1" dirty="0">
                  <a:solidFill>
                    <a:schemeClr val="tx1"/>
                  </a:solidFill>
                  <a:latin typeface="Century Gothic"/>
                  <a:cs typeface="Century Gothic"/>
                </a:rPr>
                <a:t>2</a:t>
              </a:r>
              <a:r>
                <a:rPr lang="en-US" b="1" dirty="0" smtClean="0">
                  <a:solidFill>
                    <a:schemeClr val="tx1"/>
                  </a:solidFill>
                  <a:latin typeface="Century Gothic"/>
                  <a:cs typeface="Century Gothic"/>
                </a:rPr>
                <a:t>00</a:t>
              </a:r>
            </a:p>
            <a:p>
              <a:pPr algn="just"/>
              <a:endParaRPr lang="en-US" b="1" dirty="0" smtClean="0">
                <a:solidFill>
                  <a:schemeClr val="tx1"/>
                </a:solidFill>
                <a:latin typeface="Century Gothic"/>
                <a:cs typeface="Century Gothic"/>
              </a:endParaRPr>
            </a:p>
            <a:p>
              <a:pPr algn="just"/>
              <a:endParaRPr lang="en-US" b="1" dirty="0" smtClean="0">
                <a:solidFill>
                  <a:schemeClr val="tx1"/>
                </a:solidFill>
                <a:latin typeface="Century Gothic"/>
                <a:cs typeface="Century Gothic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45142" y="4651730"/>
              <a:ext cx="707929" cy="516541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b="1" dirty="0" smtClean="0">
                  <a:solidFill>
                    <a:schemeClr val="tx1"/>
                  </a:solidFill>
                  <a:latin typeface="Century Gothic"/>
                  <a:cs typeface="Century Gothic"/>
                </a:rPr>
                <a:t>300</a:t>
              </a:r>
            </a:p>
            <a:p>
              <a:pPr algn="just"/>
              <a:endParaRPr lang="en-US" b="1" dirty="0" smtClean="0">
                <a:solidFill>
                  <a:schemeClr val="tx1"/>
                </a:solidFill>
                <a:latin typeface="Century Gothic"/>
                <a:cs typeface="Century Gothic"/>
              </a:endParaRPr>
            </a:p>
            <a:p>
              <a:pPr algn="just"/>
              <a:endParaRPr lang="en-US" b="1" dirty="0" smtClean="0">
                <a:solidFill>
                  <a:schemeClr val="tx1"/>
                </a:solidFill>
                <a:latin typeface="Century Gothic"/>
                <a:cs typeface="Century Gothic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 rot="16200000">
              <a:off x="-688652" y="4005060"/>
              <a:ext cx="1931087" cy="692699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  <a:latin typeface="Century Gothic"/>
                  <a:cs typeface="Century Gothic"/>
                </a:rPr>
                <a:t>Relative CEP (deg)</a:t>
              </a:r>
              <a:endParaRPr lang="en-US" b="1" dirty="0">
                <a:solidFill>
                  <a:schemeClr val="tx1"/>
                </a:solidFill>
                <a:latin typeface="Century Gothic"/>
                <a:cs typeface="Century Gothic"/>
              </a:endParaRPr>
            </a:p>
          </p:txBody>
        </p:sp>
      </p:grpSp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4762500" y="1230524"/>
            <a:ext cx="3606800" cy="10156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dirty="0" smtClean="0">
                <a:latin typeface="Century Gothic" charset="0"/>
                <a:ea typeface="Century Gothic" charset="0"/>
                <a:cs typeface="Century Gothic" charset="0"/>
              </a:rPr>
              <a:t>CEP </a:t>
            </a:r>
            <a:r>
              <a:rPr lang="en-US" sz="2400" dirty="0" err="1" smtClean="0">
                <a:latin typeface="Century Gothic" charset="0"/>
                <a:ea typeface="Century Gothic" charset="0"/>
                <a:cs typeface="Century Gothic" charset="0"/>
              </a:rPr>
              <a:t>rms</a:t>
            </a:r>
            <a:r>
              <a:rPr lang="en-US" sz="2400" dirty="0" smtClean="0">
                <a:latin typeface="Century Gothic" charset="0"/>
                <a:ea typeface="Century Gothic" charset="0"/>
                <a:cs typeface="Century Gothic" charset="0"/>
              </a:rPr>
              <a:t> stability: 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2400" dirty="0" smtClean="0">
                <a:latin typeface="Century Gothic" charset="0"/>
                <a:ea typeface="Century Gothic" charset="0"/>
                <a:cs typeface="Century Gothic" charset="0"/>
              </a:rPr>
              <a:t>&gt; 300 </a:t>
            </a:r>
            <a:r>
              <a:rPr lang="en-US" sz="2400" dirty="0" err="1" smtClean="0">
                <a:latin typeface="Century Gothic" charset="0"/>
                <a:ea typeface="Century Gothic" charset="0"/>
                <a:cs typeface="Century Gothic" charset="0"/>
              </a:rPr>
              <a:t>mrad</a:t>
            </a:r>
            <a:endParaRPr lang="en-US" sz="24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8"/>
          <p:cNvSpPr>
            <a:spLocks noChangeArrowheads="1"/>
          </p:cNvSpPr>
          <p:nvPr/>
        </p:nvSpPr>
        <p:spPr bwMode="auto">
          <a:xfrm>
            <a:off x="3457011" y="63409"/>
            <a:ext cx="2476083" cy="58914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5768" tIns="47884" rIns="95768" bIns="47884" anchor="ctr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/>
                <a:ea typeface="Century Gothic" charset="0"/>
                <a:cs typeface="Century Gothic"/>
              </a:rPr>
              <a:t>Future work</a:t>
            </a:r>
            <a:endParaRPr lang="en-US" sz="3600" b="1" baseline="30000" dirty="0">
              <a:solidFill>
                <a:srgbClr val="0000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entury Gothic"/>
              <a:ea typeface="Century Gothic" charset="0"/>
              <a:cs typeface="Century Gothic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60400" y="861902"/>
            <a:ext cx="7846406" cy="5664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lvl="1">
              <a:lnSpc>
                <a:spcPct val="80000"/>
              </a:lnSpc>
              <a:buFont typeface="Arial"/>
              <a:buChar char="•"/>
            </a:pPr>
            <a:r>
              <a:rPr lang="fr-FR" sz="3000" dirty="0" smtClean="0">
                <a:latin typeface="Century Gothic"/>
                <a:cs typeface="Century Gothic"/>
              </a:rPr>
              <a:t> </a:t>
            </a:r>
            <a:r>
              <a:rPr lang="fr-FR" sz="3000" b="1" dirty="0" err="1" smtClean="0">
                <a:latin typeface="Century Gothic"/>
                <a:cs typeface="Century Gothic"/>
              </a:rPr>
              <a:t>reduce</a:t>
            </a:r>
            <a:r>
              <a:rPr lang="fr-FR" sz="3000" b="1" dirty="0" smtClean="0">
                <a:latin typeface="Century Gothic"/>
                <a:cs typeface="Century Gothic"/>
              </a:rPr>
              <a:t> CEP </a:t>
            </a:r>
            <a:r>
              <a:rPr lang="fr-FR" sz="3000" b="1" dirty="0" err="1" smtClean="0">
                <a:latin typeface="Century Gothic"/>
                <a:cs typeface="Century Gothic"/>
              </a:rPr>
              <a:t>jitter</a:t>
            </a:r>
            <a:r>
              <a:rPr lang="fr-FR" sz="3000" b="1" dirty="0" smtClean="0">
                <a:latin typeface="Century Gothic"/>
                <a:cs typeface="Century Gothic"/>
              </a:rPr>
              <a:t> (&lt; 200 </a:t>
            </a:r>
            <a:r>
              <a:rPr lang="fr-FR" sz="3000" b="1" dirty="0" err="1" smtClean="0">
                <a:latin typeface="Century Gothic"/>
                <a:cs typeface="Century Gothic"/>
              </a:rPr>
              <a:t>mrad</a:t>
            </a:r>
            <a:r>
              <a:rPr lang="fr-FR" sz="3000" b="1" dirty="0" smtClean="0">
                <a:latin typeface="Century Gothic"/>
                <a:cs typeface="Century Gothic"/>
              </a:rPr>
              <a:t>)</a:t>
            </a:r>
          </a:p>
          <a:p>
            <a:pPr lvl="1">
              <a:lnSpc>
                <a:spcPct val="80000"/>
              </a:lnSpc>
            </a:pPr>
            <a:endParaRPr lang="fr-FR" sz="3000" b="1" dirty="0" smtClean="0">
              <a:solidFill>
                <a:srgbClr val="FF0000"/>
              </a:solidFill>
              <a:latin typeface="Century Gothic"/>
              <a:ea typeface="Wingdings"/>
              <a:cs typeface="Century Gothic"/>
            </a:endParaRPr>
          </a:p>
          <a:p>
            <a:pPr lvl="1">
              <a:lnSpc>
                <a:spcPct val="80000"/>
              </a:lnSpc>
            </a:pPr>
            <a:r>
              <a:rPr lang="fr-FR" sz="3000" b="1" dirty="0" err="1" smtClean="0">
                <a:solidFill>
                  <a:srgbClr val="0000FF"/>
                </a:solidFill>
                <a:latin typeface="Wingdings"/>
                <a:ea typeface="Wingdings"/>
                <a:cs typeface="Wingdings"/>
              </a:rPr>
              <a:t></a:t>
            </a:r>
            <a:r>
              <a:rPr lang="fr-FR" sz="3000" b="1" dirty="0" smtClean="0">
                <a:solidFill>
                  <a:srgbClr val="0000FF"/>
                </a:solidFill>
                <a:latin typeface="Wingdings"/>
                <a:ea typeface="Wingdings"/>
                <a:cs typeface="Wingdings"/>
              </a:rPr>
              <a:t> </a:t>
            </a:r>
            <a:r>
              <a:rPr lang="fr-FR" sz="3000" b="1" dirty="0" err="1" smtClean="0">
                <a:solidFill>
                  <a:srgbClr val="0000FF"/>
                </a:solidFill>
                <a:latin typeface="Century Gothic"/>
                <a:cs typeface="Century Gothic"/>
              </a:rPr>
              <a:t>attosecond</a:t>
            </a:r>
            <a:r>
              <a:rPr lang="fr-FR" sz="3000" b="1" dirty="0" smtClean="0">
                <a:solidFill>
                  <a:srgbClr val="0000FF"/>
                </a:solidFill>
                <a:latin typeface="Century Gothic"/>
                <a:cs typeface="Century Gothic"/>
              </a:rPr>
              <a:t> </a:t>
            </a:r>
            <a:r>
              <a:rPr lang="fr-FR" sz="3000" b="1" dirty="0" err="1" smtClean="0">
                <a:solidFill>
                  <a:srgbClr val="0000FF"/>
                </a:solidFill>
                <a:latin typeface="Century Gothic"/>
                <a:cs typeface="Century Gothic"/>
              </a:rPr>
              <a:t>dynamics</a:t>
            </a:r>
            <a:r>
              <a:rPr lang="fr-FR" sz="3000" b="1" dirty="0" smtClean="0">
                <a:solidFill>
                  <a:srgbClr val="0000FF"/>
                </a:solidFill>
                <a:latin typeface="Century Gothic"/>
                <a:cs typeface="Century Gothic"/>
              </a:rPr>
              <a:t> of CWE</a:t>
            </a:r>
          </a:p>
          <a:p>
            <a:pPr lvl="1">
              <a:lnSpc>
                <a:spcPct val="80000"/>
              </a:lnSpc>
            </a:pPr>
            <a:endParaRPr lang="fr-FR" sz="3000" dirty="0" smtClean="0">
              <a:latin typeface="Century Gothic"/>
              <a:cs typeface="Century Gothic"/>
            </a:endParaRPr>
          </a:p>
          <a:p>
            <a:pPr lvl="1">
              <a:lnSpc>
                <a:spcPct val="80000"/>
              </a:lnSpc>
              <a:buFont typeface="Arial"/>
              <a:buChar char="•"/>
            </a:pPr>
            <a:r>
              <a:rPr lang="fr-FR" sz="3000" dirty="0" smtClean="0">
                <a:latin typeface="Century Gothic"/>
                <a:cs typeface="Century Gothic"/>
              </a:rPr>
              <a:t> </a:t>
            </a:r>
            <a:r>
              <a:rPr lang="fr-FR" sz="3000" b="1" dirty="0" smtClean="0">
                <a:latin typeface="Century Gothic"/>
                <a:cs typeface="Century Gothic"/>
              </a:rPr>
              <a:t>upgrade pulse </a:t>
            </a:r>
            <a:r>
              <a:rPr lang="fr-FR" sz="3000" b="1" dirty="0" err="1" smtClean="0">
                <a:latin typeface="Century Gothic"/>
                <a:cs typeface="Century Gothic"/>
              </a:rPr>
              <a:t>energy</a:t>
            </a:r>
            <a:r>
              <a:rPr lang="fr-FR" sz="3000" b="1" dirty="0" smtClean="0">
                <a:latin typeface="Century Gothic"/>
                <a:cs typeface="Century Gothic"/>
              </a:rPr>
              <a:t> up to 5mJ</a:t>
            </a:r>
          </a:p>
          <a:p>
            <a:pPr lvl="1">
              <a:lnSpc>
                <a:spcPct val="80000"/>
              </a:lnSpc>
              <a:buFont typeface="Arial"/>
              <a:buChar char="•"/>
            </a:pPr>
            <a:endParaRPr lang="fr-FR" sz="3000" b="1" dirty="0" smtClean="0">
              <a:latin typeface="Century Gothic"/>
              <a:cs typeface="Century Gothic"/>
            </a:endParaRPr>
          </a:p>
          <a:p>
            <a:pPr lvl="1">
              <a:lnSpc>
                <a:spcPct val="80000"/>
              </a:lnSpc>
              <a:buFont typeface="Arial"/>
              <a:buChar char="•"/>
            </a:pPr>
            <a:r>
              <a:rPr lang="fr-FR" sz="3000" b="1" dirty="0" smtClean="0">
                <a:latin typeface="Century Gothic"/>
                <a:cs typeface="Century Gothic"/>
              </a:rPr>
              <a:t> XPW </a:t>
            </a:r>
            <a:r>
              <a:rPr lang="fr-FR" sz="3000" b="1" dirty="0" err="1" smtClean="0">
                <a:latin typeface="Century Gothic"/>
                <a:cs typeface="Century Gothic"/>
              </a:rPr>
              <a:t>contrast</a:t>
            </a:r>
            <a:r>
              <a:rPr lang="fr-FR" sz="3000" b="1" dirty="0" smtClean="0">
                <a:latin typeface="Century Gothic"/>
                <a:cs typeface="Century Gothic"/>
              </a:rPr>
              <a:t> </a:t>
            </a:r>
            <a:r>
              <a:rPr lang="fr-FR" sz="3000" b="1" dirty="0" err="1" smtClean="0">
                <a:latin typeface="Century Gothic"/>
                <a:cs typeface="Century Gothic"/>
              </a:rPr>
              <a:t>filter</a:t>
            </a:r>
            <a:r>
              <a:rPr lang="fr-FR" sz="3000" b="1" dirty="0" smtClean="0">
                <a:latin typeface="Century Gothic"/>
                <a:cs typeface="Century Gothic"/>
              </a:rPr>
              <a:t>: </a:t>
            </a:r>
            <a:r>
              <a:rPr lang="fr-FR" sz="3000" b="1" dirty="0" err="1" smtClean="0">
                <a:latin typeface="Century Gothic"/>
                <a:cs typeface="Century Gothic"/>
              </a:rPr>
              <a:t>from</a:t>
            </a:r>
            <a:r>
              <a:rPr lang="fr-FR" sz="3000" b="1" dirty="0" smtClean="0">
                <a:latin typeface="Century Gothic"/>
                <a:cs typeface="Century Gothic"/>
              </a:rPr>
              <a:t> 10</a:t>
            </a:r>
            <a:r>
              <a:rPr lang="fr-FR" sz="3000" b="1" baseline="30000" dirty="0" smtClean="0">
                <a:latin typeface="Century Gothic"/>
                <a:cs typeface="Century Gothic"/>
              </a:rPr>
              <a:t>8</a:t>
            </a:r>
            <a:r>
              <a:rPr lang="fr-FR" sz="3000" b="1" dirty="0" smtClean="0">
                <a:latin typeface="Century Gothic"/>
                <a:cs typeface="Century Gothic"/>
              </a:rPr>
              <a:t> to &gt;10</a:t>
            </a:r>
            <a:r>
              <a:rPr lang="fr-FR" sz="3000" b="1" baseline="30000" dirty="0" smtClean="0">
                <a:latin typeface="Century Gothic"/>
                <a:cs typeface="Century Gothic"/>
              </a:rPr>
              <a:t>10</a:t>
            </a:r>
          </a:p>
          <a:p>
            <a:pPr lvl="1">
              <a:lnSpc>
                <a:spcPct val="80000"/>
              </a:lnSpc>
              <a:buFont typeface="Arial"/>
              <a:buChar char="•"/>
            </a:pPr>
            <a:endParaRPr lang="fr-FR" sz="3000" b="1" dirty="0" smtClean="0">
              <a:latin typeface="Century Gothic"/>
              <a:cs typeface="Century Gothic"/>
            </a:endParaRPr>
          </a:p>
          <a:p>
            <a:pPr lvl="1">
              <a:lnSpc>
                <a:spcPct val="80000"/>
              </a:lnSpc>
            </a:pPr>
            <a:endParaRPr lang="fr-FR" sz="3000" dirty="0" smtClean="0">
              <a:latin typeface="Century Gothic"/>
              <a:cs typeface="Century Gothic"/>
            </a:endParaRPr>
          </a:p>
          <a:p>
            <a:pPr lvl="1">
              <a:lnSpc>
                <a:spcPct val="80000"/>
              </a:lnSpc>
            </a:pPr>
            <a:r>
              <a:rPr lang="fr-FR" sz="3000" b="1" dirty="0" err="1" smtClean="0">
                <a:solidFill>
                  <a:srgbClr val="0000FF"/>
                </a:solidFill>
                <a:latin typeface="Wingdings"/>
                <a:ea typeface="Wingdings"/>
                <a:cs typeface="Wingdings"/>
              </a:rPr>
              <a:t></a:t>
            </a:r>
            <a:r>
              <a:rPr lang="fr-FR" sz="3000" b="1" dirty="0" smtClean="0">
                <a:solidFill>
                  <a:srgbClr val="0000FF"/>
                </a:solidFill>
                <a:latin typeface="Wingdings"/>
                <a:ea typeface="Wingdings"/>
                <a:cs typeface="Wingdings"/>
              </a:rPr>
              <a:t> </a:t>
            </a:r>
            <a:r>
              <a:rPr lang="fr-FR" sz="3000" b="1" dirty="0" smtClean="0">
                <a:solidFill>
                  <a:srgbClr val="0000FF"/>
                </a:solidFill>
                <a:latin typeface="Century Gothic"/>
                <a:cs typeface="Century Gothic"/>
              </a:rPr>
              <a:t>Observe ROM </a:t>
            </a:r>
            <a:r>
              <a:rPr lang="fr-FR" sz="3000" b="1" dirty="0" err="1" smtClean="0">
                <a:solidFill>
                  <a:srgbClr val="0000FF"/>
                </a:solidFill>
                <a:latin typeface="Century Gothic"/>
                <a:cs typeface="Century Gothic"/>
              </a:rPr>
              <a:t>harmonics</a:t>
            </a:r>
            <a:endParaRPr lang="fr-FR" sz="3000" b="1" dirty="0" smtClean="0">
              <a:solidFill>
                <a:srgbClr val="0000FF"/>
              </a:solidFill>
              <a:latin typeface="Century Gothic"/>
              <a:cs typeface="Century Gothic"/>
            </a:endParaRPr>
          </a:p>
          <a:p>
            <a:pPr lvl="1">
              <a:lnSpc>
                <a:spcPct val="80000"/>
              </a:lnSpc>
            </a:pPr>
            <a:endParaRPr lang="fr-FR" sz="3000" b="1" dirty="0" smtClean="0">
              <a:solidFill>
                <a:srgbClr val="0000FF"/>
              </a:solidFill>
              <a:latin typeface="Century Gothic"/>
              <a:cs typeface="Century Gothic"/>
            </a:endParaRPr>
          </a:p>
          <a:p>
            <a:pPr lvl="1">
              <a:lnSpc>
                <a:spcPct val="80000"/>
              </a:lnSpc>
              <a:buFont typeface="Wingdings" charset="2"/>
              <a:buChar char="è"/>
            </a:pPr>
            <a:r>
              <a:rPr lang="fr-FR" sz="3000" b="1" dirty="0" err="1" smtClean="0">
                <a:solidFill>
                  <a:srgbClr val="0000FF"/>
                </a:solidFill>
                <a:latin typeface="Century Gothic"/>
                <a:cs typeface="Century Gothic"/>
              </a:rPr>
              <a:t>Lower</a:t>
            </a:r>
            <a:r>
              <a:rPr lang="fr-FR" sz="3000" b="1" dirty="0" smtClean="0">
                <a:solidFill>
                  <a:srgbClr val="0000FF"/>
                </a:solidFill>
                <a:latin typeface="Century Gothic"/>
                <a:cs typeface="Century Gothic"/>
              </a:rPr>
              <a:t> </a:t>
            </a:r>
            <a:r>
              <a:rPr lang="fr-FR" sz="3000" b="1" dirty="0" err="1" smtClean="0">
                <a:solidFill>
                  <a:srgbClr val="0000FF"/>
                </a:solidFill>
                <a:latin typeface="Century Gothic"/>
                <a:cs typeface="Century Gothic"/>
              </a:rPr>
              <a:t>harmonics</a:t>
            </a:r>
            <a:r>
              <a:rPr lang="fr-FR" sz="3000" b="1" dirty="0" smtClean="0">
                <a:solidFill>
                  <a:srgbClr val="0000FF"/>
                </a:solidFill>
                <a:latin typeface="Century Gothic"/>
                <a:cs typeface="Century Gothic"/>
              </a:rPr>
              <a:t> : </a:t>
            </a:r>
          </a:p>
          <a:p>
            <a:pPr lvl="1">
              <a:lnSpc>
                <a:spcPct val="80000"/>
              </a:lnSpc>
            </a:pPr>
            <a:endParaRPr lang="fr-FR" sz="3000" b="1" dirty="0" smtClean="0">
              <a:solidFill>
                <a:srgbClr val="0000FF"/>
              </a:solidFill>
              <a:latin typeface="Century Gothic"/>
              <a:cs typeface="Century Gothic"/>
            </a:endParaRPr>
          </a:p>
          <a:p>
            <a:pPr lvl="1">
              <a:lnSpc>
                <a:spcPct val="80000"/>
              </a:lnSpc>
            </a:pPr>
            <a:r>
              <a:rPr lang="fr-FR" sz="3000" b="1" dirty="0" smtClean="0">
                <a:solidFill>
                  <a:srgbClr val="0000FF"/>
                </a:solidFill>
                <a:latin typeface="Century Gothic"/>
                <a:cs typeface="Century Gothic"/>
              </a:rPr>
              <a:t>		« </a:t>
            </a:r>
            <a:r>
              <a:rPr lang="fr-FR" sz="3000" b="1" i="1" dirty="0" smtClean="0">
                <a:solidFill>
                  <a:srgbClr val="0000FF"/>
                </a:solidFill>
                <a:latin typeface="Century Gothic"/>
                <a:cs typeface="Century Gothic"/>
              </a:rPr>
              <a:t>lambda cube</a:t>
            </a:r>
            <a:r>
              <a:rPr lang="fr-FR" sz="3000" b="1" dirty="0" smtClean="0">
                <a:solidFill>
                  <a:srgbClr val="0000FF"/>
                </a:solidFill>
                <a:latin typeface="Century Gothic"/>
                <a:cs typeface="Century Gothic"/>
              </a:rPr>
              <a:t> » </a:t>
            </a:r>
            <a:r>
              <a:rPr lang="fr-FR" sz="3000" b="1" dirty="0" err="1" smtClean="0">
                <a:solidFill>
                  <a:srgbClr val="0000FF"/>
                </a:solidFill>
                <a:latin typeface="Century Gothic"/>
                <a:cs typeface="Century Gothic"/>
              </a:rPr>
              <a:t>regime</a:t>
            </a:r>
            <a:endParaRPr lang="fr-FR" sz="3000" b="1" dirty="0" smtClean="0">
              <a:solidFill>
                <a:srgbClr val="0000FF"/>
              </a:solidFill>
              <a:latin typeface="Century Gothic"/>
              <a:cs typeface="Century Gothic"/>
            </a:endParaRPr>
          </a:p>
          <a:p>
            <a:pPr lvl="1">
              <a:lnSpc>
                <a:spcPct val="80000"/>
              </a:lnSpc>
            </a:pPr>
            <a:r>
              <a:rPr lang="fr-FR" sz="3000" b="1" dirty="0" smtClean="0">
                <a:solidFill>
                  <a:srgbClr val="0000FF"/>
                </a:solidFill>
                <a:latin typeface="Century Gothic"/>
                <a:cs typeface="Century Gothic"/>
              </a:rPr>
              <a:t> (</a:t>
            </a:r>
            <a:r>
              <a:rPr lang="fr-FR" sz="3000" b="1" dirty="0" err="1" smtClean="0">
                <a:solidFill>
                  <a:srgbClr val="0000FF"/>
                </a:solidFill>
                <a:latin typeface="Century Gothic"/>
                <a:cs typeface="Century Gothic"/>
              </a:rPr>
              <a:t>Naumova</a:t>
            </a:r>
            <a:r>
              <a:rPr lang="fr-FR" sz="3000" b="1" dirty="0" smtClean="0">
                <a:solidFill>
                  <a:srgbClr val="0000FF"/>
                </a:solidFill>
                <a:latin typeface="Century Gothic"/>
                <a:cs typeface="Century Gothic"/>
              </a:rPr>
              <a:t> </a:t>
            </a:r>
            <a:r>
              <a:rPr lang="fr-FR" sz="3000" b="1" i="1" dirty="0" smtClean="0">
                <a:solidFill>
                  <a:srgbClr val="0000FF"/>
                </a:solidFill>
                <a:latin typeface="Century Gothic"/>
                <a:cs typeface="Century Gothic"/>
              </a:rPr>
              <a:t>et al.</a:t>
            </a:r>
            <a:r>
              <a:rPr lang="fr-FR" sz="3000" b="1" dirty="0" smtClean="0">
                <a:solidFill>
                  <a:srgbClr val="0000FF"/>
                </a:solidFill>
                <a:latin typeface="Century Gothic"/>
                <a:cs typeface="Century Gothic"/>
              </a:rPr>
              <a:t>, Phys. </a:t>
            </a:r>
            <a:r>
              <a:rPr lang="fr-FR" sz="3000" b="1" dirty="0" err="1" smtClean="0">
                <a:solidFill>
                  <a:srgbClr val="0000FF"/>
                </a:solidFill>
                <a:latin typeface="Century Gothic"/>
                <a:cs typeface="Century Gothic"/>
              </a:rPr>
              <a:t>Rev</a:t>
            </a:r>
            <a:r>
              <a:rPr lang="fr-FR" sz="3000" b="1" dirty="0" smtClean="0">
                <a:solidFill>
                  <a:srgbClr val="0000FF"/>
                </a:solidFill>
                <a:latin typeface="Century Gothic"/>
                <a:cs typeface="Century Gothic"/>
              </a:rPr>
              <a:t>. </a:t>
            </a:r>
            <a:r>
              <a:rPr lang="fr-FR" sz="3000" b="1" dirty="0" err="1" smtClean="0">
                <a:solidFill>
                  <a:srgbClr val="0000FF"/>
                </a:solidFill>
                <a:latin typeface="Century Gothic"/>
                <a:cs typeface="Century Gothic"/>
              </a:rPr>
              <a:t>Lett</a:t>
            </a:r>
            <a:r>
              <a:rPr lang="fr-FR" sz="3000" b="1" dirty="0" smtClean="0">
                <a:solidFill>
                  <a:srgbClr val="0000FF"/>
                </a:solidFill>
                <a:latin typeface="Century Gothic"/>
                <a:cs typeface="Century Gothic"/>
              </a:rPr>
              <a:t>. 2004)</a:t>
            </a:r>
          </a:p>
          <a:p>
            <a:pPr lvl="1">
              <a:lnSpc>
                <a:spcPct val="80000"/>
              </a:lnSpc>
            </a:pPr>
            <a:endParaRPr lang="fr-FR" sz="3000" b="1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lvl="1">
              <a:lnSpc>
                <a:spcPct val="80000"/>
              </a:lnSpc>
            </a:pPr>
            <a:endParaRPr lang="fr-FR" sz="3000" b="1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lvl="1">
              <a:lnSpc>
                <a:spcPct val="80000"/>
              </a:lnSpc>
            </a:pPr>
            <a:endParaRPr lang="fr-FR" sz="3000" b="1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lvl="2">
              <a:lnSpc>
                <a:spcPct val="80000"/>
              </a:lnSpc>
            </a:pPr>
            <a:endParaRPr lang="fr-FR" sz="30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lvl="2">
              <a:lnSpc>
                <a:spcPct val="80000"/>
              </a:lnSpc>
            </a:pPr>
            <a:endParaRPr lang="fr-FR" sz="3000" b="1" dirty="0" smtClean="0">
              <a:latin typeface="Century Gothic"/>
              <a:cs typeface="Century Gothic"/>
            </a:endParaRPr>
          </a:p>
          <a:p>
            <a:pPr lvl="1">
              <a:lnSpc>
                <a:spcPct val="80000"/>
              </a:lnSpc>
            </a:pPr>
            <a:r>
              <a:rPr lang="fr-FR" sz="3000" dirty="0" smtClean="0">
                <a:latin typeface="Century Gothic"/>
                <a:cs typeface="Century Gothic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814000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6368" y="589054"/>
            <a:ext cx="8357852" cy="6268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P8140008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6368" y="589054"/>
            <a:ext cx="8357852" cy="6268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8"/>
          <p:cNvSpPr>
            <a:spLocks noChangeArrowheads="1"/>
          </p:cNvSpPr>
          <p:nvPr/>
        </p:nvSpPr>
        <p:spPr bwMode="auto">
          <a:xfrm>
            <a:off x="2157553" y="-91"/>
            <a:ext cx="4993999" cy="58914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5768" tIns="47884" rIns="95768" bIns="47884" anchor="ctr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/>
                <a:ea typeface="Century Gothic" charset="0"/>
                <a:cs typeface="Century Gothic"/>
              </a:rPr>
              <a:t>“Salle Noire” Lab at LOA</a:t>
            </a:r>
            <a:endParaRPr 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entury Gothic"/>
              <a:ea typeface="Century Gothic" charset="0"/>
              <a:cs typeface="Century Gothic"/>
            </a:endParaRPr>
          </a:p>
        </p:txBody>
      </p:sp>
      <p:pic>
        <p:nvPicPr>
          <p:cNvPr id="7" name="Picture 3" descr="P8160020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6368" y="589054"/>
            <a:ext cx="8357852" cy="6268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984" y="552953"/>
            <a:ext cx="8849817" cy="6269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1599913" y="6410768"/>
            <a:ext cx="59441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fr-FR" dirty="0" smtClean="0">
                <a:solidFill>
                  <a:srgbClr val="333399"/>
                </a:solidFill>
                <a:latin typeface="Century Gothic" charset="0"/>
                <a:ea typeface="Century Gothic" charset="0"/>
                <a:cs typeface="Century Gothic" charset="0"/>
              </a:rPr>
              <a:t>Plastic </a:t>
            </a:r>
            <a:r>
              <a:rPr lang="fr-FR" dirty="0" err="1" smtClean="0">
                <a:solidFill>
                  <a:srgbClr val="333399"/>
                </a:solidFill>
                <a:latin typeface="Century Gothic" charset="0"/>
                <a:ea typeface="Century Gothic" charset="0"/>
                <a:cs typeface="Century Gothic" charset="0"/>
              </a:rPr>
              <a:t>target</a:t>
            </a:r>
            <a:r>
              <a:rPr lang="fr-FR" dirty="0" smtClean="0">
                <a:solidFill>
                  <a:srgbClr val="333399"/>
                </a:solidFill>
                <a:latin typeface="Century Gothic" charset="0"/>
                <a:ea typeface="Century Gothic" charset="0"/>
                <a:cs typeface="Century Gothic" charset="0"/>
              </a:rPr>
              <a:t>, </a:t>
            </a:r>
            <a:r>
              <a:rPr lang="fr-FR" dirty="0" err="1" smtClean="0">
                <a:solidFill>
                  <a:srgbClr val="333399"/>
                </a:solidFill>
                <a:latin typeface="Century Gothic" charset="0"/>
                <a:ea typeface="Century Gothic" charset="0"/>
                <a:cs typeface="Century Gothic" charset="0"/>
              </a:rPr>
              <a:t>Thaury</a:t>
            </a:r>
            <a:r>
              <a:rPr lang="fr-FR" dirty="0" smtClean="0">
                <a:solidFill>
                  <a:srgbClr val="333399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fr-FR" i="1" dirty="0">
                <a:solidFill>
                  <a:srgbClr val="333399"/>
                </a:solidFill>
                <a:latin typeface="Century Gothic" charset="0"/>
                <a:ea typeface="Century Gothic" charset="0"/>
                <a:cs typeface="Century Gothic" charset="0"/>
              </a:rPr>
              <a:t>et al</a:t>
            </a:r>
            <a:r>
              <a:rPr lang="fr-FR" dirty="0">
                <a:solidFill>
                  <a:srgbClr val="333399"/>
                </a:solidFill>
                <a:latin typeface="Century Gothic" charset="0"/>
                <a:ea typeface="Century Gothic" charset="0"/>
                <a:cs typeface="Century Gothic" charset="0"/>
              </a:rPr>
              <a:t>,</a:t>
            </a:r>
            <a:r>
              <a:rPr lang="fr-FR" dirty="0" smtClean="0">
                <a:solidFill>
                  <a:srgbClr val="333399"/>
                </a:solidFill>
                <a:latin typeface="Century Gothic" charset="0"/>
                <a:ea typeface="Century Gothic" charset="0"/>
                <a:cs typeface="Century Gothic" charset="0"/>
              </a:rPr>
              <a:t> , Nature </a:t>
            </a:r>
            <a:r>
              <a:rPr lang="fr-FR" dirty="0" err="1">
                <a:solidFill>
                  <a:srgbClr val="333399"/>
                </a:solidFill>
                <a:latin typeface="Century Gothic" charset="0"/>
                <a:ea typeface="Century Gothic" charset="0"/>
                <a:cs typeface="Century Gothic" charset="0"/>
              </a:rPr>
              <a:t>Physics</a:t>
            </a:r>
            <a:r>
              <a:rPr lang="fr-FR" dirty="0">
                <a:solidFill>
                  <a:srgbClr val="333399"/>
                </a:solidFill>
                <a:latin typeface="Century Gothic" charset="0"/>
                <a:ea typeface="Century Gothic" charset="0"/>
                <a:cs typeface="Century Gothic" charset="0"/>
              </a:rPr>
              <a:t> 3 (2007)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4394192" y="839788"/>
            <a:ext cx="4555279" cy="4778375"/>
            <a:chOff x="4457692" y="877888"/>
            <a:chExt cx="4555279" cy="4778375"/>
          </a:xfrm>
        </p:grpSpPr>
        <p:grpSp>
          <p:nvGrpSpPr>
            <p:cNvPr id="19" name="Group 32"/>
            <p:cNvGrpSpPr>
              <a:grpSpLocks/>
            </p:cNvGrpSpPr>
            <p:nvPr/>
          </p:nvGrpSpPr>
          <p:grpSpPr bwMode="auto">
            <a:xfrm>
              <a:off x="4457692" y="2159140"/>
              <a:ext cx="1230446" cy="3497123"/>
              <a:chOff x="3024" y="392"/>
              <a:chExt cx="551" cy="1576"/>
            </a:xfrm>
          </p:grpSpPr>
          <p:sp>
            <p:nvSpPr>
              <p:cNvPr id="20" name="Line 9"/>
              <p:cNvSpPr>
                <a:spLocks noChangeShapeType="1"/>
              </p:cNvSpPr>
              <p:nvPr/>
            </p:nvSpPr>
            <p:spPr bwMode="auto">
              <a:xfrm>
                <a:off x="3024" y="432"/>
                <a:ext cx="0" cy="1536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prstDash val="sysDot"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Rectangle 13"/>
              <p:cNvSpPr>
                <a:spLocks noChangeArrowheads="1"/>
              </p:cNvSpPr>
              <p:nvPr/>
            </p:nvSpPr>
            <p:spPr bwMode="auto">
              <a:xfrm>
                <a:off x="3069" y="392"/>
                <a:ext cx="506" cy="3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fr-FR" sz="4000" dirty="0" smtClean="0">
                    <a:solidFill>
                      <a:schemeClr val="bg1"/>
                    </a:solidFill>
                    <a:latin typeface="Symbol" charset="2"/>
                    <a:sym typeface="Symbol" charset="2"/>
                  </a:rPr>
                  <a:t></a:t>
                </a:r>
                <a:r>
                  <a:rPr lang="fr-FR" sz="4000" baseline="-25000" dirty="0" smtClean="0">
                    <a:solidFill>
                      <a:schemeClr val="bg1"/>
                    </a:solidFill>
                    <a:latin typeface="Verdana" charset="0"/>
                    <a:sym typeface="Symbol" charset="2"/>
                  </a:rPr>
                  <a:t>P</a:t>
                </a:r>
                <a:endParaRPr lang="fr-FR" sz="4000" dirty="0">
                  <a:solidFill>
                    <a:schemeClr val="bg1"/>
                  </a:solidFill>
                  <a:latin typeface="Verdana" charset="0"/>
                </a:endParaRPr>
              </a:p>
            </p:txBody>
          </p:sp>
        </p:grpSp>
        <p:graphicFrame>
          <p:nvGraphicFramePr>
            <p:cNvPr id="22" name="Object 2"/>
            <p:cNvGraphicFramePr>
              <a:graphicFrameLocks noChangeAspect="1"/>
            </p:cNvGraphicFramePr>
            <p:nvPr/>
          </p:nvGraphicFramePr>
          <p:xfrm>
            <a:off x="7568102" y="1427163"/>
            <a:ext cx="1444869" cy="782637"/>
          </p:xfrm>
          <a:graphic>
            <a:graphicData uri="http://schemas.openxmlformats.org/presentationml/2006/ole">
              <p:oleObj spid="_x0000_s33795" name="Equation" r:id="rId4" imgW="914400" imgH="495300" progId="Equation.3">
                <p:embed/>
              </p:oleObj>
            </a:graphicData>
          </a:graphic>
        </p:graphicFrame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7562850" y="877888"/>
              <a:ext cx="1409700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FR" sz="1400" dirty="0">
                  <a:latin typeface="Century Gothic" charset="0"/>
                  <a:ea typeface="Century Gothic" charset="0"/>
                  <a:cs typeface="Century Gothic" charset="0"/>
                </a:rPr>
                <a:t>Plasma </a:t>
              </a:r>
              <a:r>
                <a:rPr lang="fr-FR" sz="1400" dirty="0" err="1" smtClean="0">
                  <a:latin typeface="Century Gothic" charset="0"/>
                  <a:ea typeface="Century Gothic" charset="0"/>
                  <a:cs typeface="Century Gothic" charset="0"/>
                </a:rPr>
                <a:t>frequency</a:t>
              </a:r>
              <a:r>
                <a:rPr lang="fr-FR" sz="1400" dirty="0" smtClean="0">
                  <a:latin typeface="Century Gothic" charset="0"/>
                  <a:ea typeface="Century Gothic" charset="0"/>
                  <a:cs typeface="Century Gothic" charset="0"/>
                </a:rPr>
                <a:t>: </a:t>
              </a:r>
              <a:endParaRPr lang="fr-FR" sz="1400" dirty="0"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</p:grpSp>
      <p:sp>
        <p:nvSpPr>
          <p:cNvPr id="24" name="Rectangle 48"/>
          <p:cNvSpPr>
            <a:spLocks noChangeArrowheads="1"/>
          </p:cNvSpPr>
          <p:nvPr/>
        </p:nvSpPr>
        <p:spPr bwMode="auto">
          <a:xfrm>
            <a:off x="2035175" y="-76200"/>
            <a:ext cx="5273675" cy="588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5768" tIns="47884" rIns="95768" bIns="47884" anchor="ctr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Different intensity regimes</a:t>
            </a:r>
            <a:endParaRPr 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>
            <a:grpSpLocks noChangeAspect="1"/>
          </p:cNvGrpSpPr>
          <p:nvPr/>
        </p:nvGrpSpPr>
        <p:grpSpPr>
          <a:xfrm>
            <a:off x="283374" y="2670177"/>
            <a:ext cx="8638226" cy="4187824"/>
            <a:chOff x="1045374" y="3440113"/>
            <a:chExt cx="7050077" cy="3417887"/>
          </a:xfrm>
        </p:grpSpPr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45374" y="3440113"/>
              <a:ext cx="7050077" cy="3417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Rectangle 12"/>
            <p:cNvSpPr>
              <a:spLocks noChangeArrowheads="1"/>
            </p:cNvSpPr>
            <p:nvPr/>
          </p:nvSpPr>
          <p:spPr bwMode="auto">
            <a:xfrm>
              <a:off x="1872457" y="3647116"/>
              <a:ext cx="5671343" cy="6477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32782" y="4294817"/>
              <a:ext cx="5179218" cy="1343983"/>
            </a:xfrm>
            <a:prstGeom prst="rect">
              <a:avLst/>
            </a:prstGeom>
          </p:spPr>
        </p:pic>
        <p:sp>
          <p:nvSpPr>
            <p:cNvPr id="34" name="Rectangle 12"/>
            <p:cNvSpPr>
              <a:spLocks noChangeArrowheads="1"/>
            </p:cNvSpPr>
            <p:nvPr/>
          </p:nvSpPr>
          <p:spPr bwMode="auto">
            <a:xfrm>
              <a:off x="1955800" y="5562600"/>
              <a:ext cx="5130800" cy="55880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1513" y="622300"/>
            <a:ext cx="2757487" cy="195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4800600" y="2386013"/>
            <a:ext cx="6540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200">
                <a:solidFill>
                  <a:schemeClr val="bg1"/>
                </a:solidFill>
                <a:latin typeface="Symbol" charset="2"/>
                <a:sym typeface="Symbol" charset="2"/>
              </a:rPr>
              <a:t></a:t>
            </a:r>
            <a:r>
              <a:rPr lang="fr-FR" sz="1200" baseline="-25000">
                <a:solidFill>
                  <a:schemeClr val="bg1"/>
                </a:solidFill>
                <a:latin typeface="Verdana" charset="0"/>
              </a:rPr>
              <a:t>plasma</a:t>
            </a:r>
            <a:endParaRPr lang="fr-FR" sz="1200">
              <a:solidFill>
                <a:schemeClr val="bg1"/>
              </a:solidFill>
              <a:latin typeface="Verdana" charset="0"/>
            </a:endParaRPr>
          </a:p>
        </p:txBody>
      </p:sp>
      <p:sp>
        <p:nvSpPr>
          <p:cNvPr id="27" name="Rectangle 48"/>
          <p:cNvSpPr>
            <a:spLocks noChangeArrowheads="1"/>
          </p:cNvSpPr>
          <p:nvPr/>
        </p:nvSpPr>
        <p:spPr bwMode="auto">
          <a:xfrm>
            <a:off x="163032" y="25832"/>
            <a:ext cx="8932242" cy="5275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5768" tIns="47884" rIns="95768" bIns="47884" anchor="ctr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PIC simulation : 80 </a:t>
            </a:r>
            <a:r>
              <a:rPr lang="en-US" sz="2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n</a:t>
            </a:r>
            <a:r>
              <a:rPr lang="en-US" sz="2800" b="1" baseline="-250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C</a:t>
            </a:r>
            <a:r>
              <a:rPr 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, sharp gradient, 6.10</a:t>
            </a:r>
            <a:r>
              <a:rPr lang="en-US" sz="2800" b="1" baseline="30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17</a:t>
            </a:r>
            <a:r>
              <a:rPr 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W/cm</a:t>
            </a:r>
            <a:r>
              <a:rPr lang="en-US" sz="2800" b="1" baseline="30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2</a:t>
            </a:r>
            <a:r>
              <a:rPr 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 </a:t>
            </a:r>
            <a:endParaRPr lang="en-US" sz="2800" b="1" baseline="30000" dirty="0">
              <a:solidFill>
                <a:srgbClr val="0000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entury Gothic" charset="0"/>
              <a:ea typeface="Century Gothic" charset="0"/>
              <a:cs typeface="Century Gothic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1383386" y="3742818"/>
            <a:ext cx="6325514" cy="2238051"/>
            <a:chOff x="1370686" y="3717418"/>
            <a:chExt cx="6325514" cy="2238051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70686" y="3717418"/>
              <a:ext cx="6325514" cy="2073782"/>
            </a:xfrm>
            <a:prstGeom prst="rect">
              <a:avLst/>
            </a:prstGeom>
          </p:spPr>
        </p:pic>
        <p:sp>
          <p:nvSpPr>
            <p:cNvPr id="39" name="Rectangle 12"/>
            <p:cNvSpPr>
              <a:spLocks noChangeArrowheads="1"/>
            </p:cNvSpPr>
            <p:nvPr/>
          </p:nvSpPr>
          <p:spPr bwMode="auto">
            <a:xfrm>
              <a:off x="1396086" y="5270790"/>
              <a:ext cx="6286599" cy="684679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" name="Group 32"/>
          <p:cNvGrpSpPr>
            <a:grpSpLocks/>
          </p:cNvGrpSpPr>
          <p:nvPr/>
        </p:nvGrpSpPr>
        <p:grpSpPr bwMode="auto">
          <a:xfrm>
            <a:off x="4559300" y="711200"/>
            <a:ext cx="654050" cy="1879601"/>
            <a:chOff x="3024" y="432"/>
            <a:chExt cx="412" cy="1536"/>
          </a:xfrm>
        </p:grpSpPr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3024" y="432"/>
              <a:ext cx="0" cy="1536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prstDash val="sysDot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13"/>
            <p:cNvSpPr>
              <a:spLocks noChangeArrowheads="1"/>
            </p:cNvSpPr>
            <p:nvPr/>
          </p:nvSpPr>
          <p:spPr bwMode="auto">
            <a:xfrm>
              <a:off x="3024" y="735"/>
              <a:ext cx="412" cy="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fr-FR" sz="1200" dirty="0" err="1">
                  <a:solidFill>
                    <a:schemeClr val="bg1"/>
                  </a:solidFill>
                  <a:latin typeface="Symbol" charset="2"/>
                  <a:sym typeface="Symbol" charset="2"/>
                </a:rPr>
                <a:t></a:t>
              </a:r>
              <a:r>
                <a:rPr lang="fr-FR" sz="1200" baseline="-25000" dirty="0" err="1">
                  <a:solidFill>
                    <a:schemeClr val="bg1"/>
                  </a:solidFill>
                  <a:latin typeface="Verdana" charset="0"/>
                </a:rPr>
                <a:t>plasma</a:t>
              </a:r>
              <a:endParaRPr lang="fr-FR" sz="1200" dirty="0">
                <a:solidFill>
                  <a:schemeClr val="bg1"/>
                </a:solidFill>
                <a:latin typeface="Verdana" charset="0"/>
              </a:endParaRPr>
            </a:p>
          </p:txBody>
        </p:sp>
      </p:grpSp>
      <p:grpSp>
        <p:nvGrpSpPr>
          <p:cNvPr id="13" name="Group 33"/>
          <p:cNvGrpSpPr>
            <a:grpSpLocks/>
          </p:cNvGrpSpPr>
          <p:nvPr/>
        </p:nvGrpSpPr>
        <p:grpSpPr bwMode="auto">
          <a:xfrm>
            <a:off x="488950" y="1600161"/>
            <a:ext cx="5534025" cy="2168526"/>
            <a:chOff x="884" y="1934"/>
            <a:chExt cx="3486" cy="1366"/>
          </a:xfrm>
        </p:grpSpPr>
        <p:sp>
          <p:nvSpPr>
            <p:cNvPr id="14" name="Text Box 11"/>
            <p:cNvSpPr txBox="1">
              <a:spLocks noChangeArrowheads="1"/>
            </p:cNvSpPr>
            <p:nvPr/>
          </p:nvSpPr>
          <p:spPr bwMode="auto">
            <a:xfrm>
              <a:off x="884" y="1934"/>
              <a:ext cx="1468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FR" sz="1200" dirty="0" err="1">
                  <a:solidFill>
                    <a:srgbClr val="333399"/>
                  </a:solidFill>
                  <a:latin typeface="Century Gothic"/>
                  <a:cs typeface="Century Gothic"/>
                </a:rPr>
                <a:t>Quere</a:t>
              </a:r>
              <a:r>
                <a:rPr lang="fr-FR" sz="1200" dirty="0">
                  <a:solidFill>
                    <a:srgbClr val="333399"/>
                  </a:solidFill>
                  <a:latin typeface="Century Gothic"/>
                  <a:cs typeface="Century Gothic"/>
                </a:rPr>
                <a:t> </a:t>
              </a:r>
              <a:r>
                <a:rPr lang="fr-FR" sz="1200" i="1" dirty="0">
                  <a:solidFill>
                    <a:srgbClr val="333399"/>
                  </a:solidFill>
                  <a:latin typeface="Century Gothic"/>
                  <a:cs typeface="Century Gothic"/>
                </a:rPr>
                <a:t>et al</a:t>
              </a:r>
              <a:r>
                <a:rPr lang="fr-FR" sz="1200" dirty="0" smtClean="0">
                  <a:solidFill>
                    <a:srgbClr val="333399"/>
                  </a:solidFill>
                  <a:latin typeface="Century Gothic"/>
                  <a:cs typeface="Century Gothic"/>
                </a:rPr>
                <a:t>, PRL </a:t>
              </a:r>
              <a:r>
                <a:rPr lang="fr-FR" sz="1200" dirty="0">
                  <a:solidFill>
                    <a:srgbClr val="333399"/>
                  </a:solidFill>
                  <a:latin typeface="Century Gothic"/>
                  <a:cs typeface="Century Gothic"/>
                </a:rPr>
                <a:t>96 (2006)</a:t>
              </a:r>
            </a:p>
          </p:txBody>
        </p:sp>
        <p:sp>
          <p:nvSpPr>
            <p:cNvPr id="15" name="Line 14"/>
            <p:cNvSpPr>
              <a:spLocks noChangeShapeType="1"/>
            </p:cNvSpPr>
            <p:nvPr/>
          </p:nvSpPr>
          <p:spPr bwMode="auto">
            <a:xfrm flipH="1">
              <a:off x="2352" y="2378"/>
              <a:ext cx="544" cy="922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stealth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Line 15"/>
            <p:cNvSpPr>
              <a:spLocks noChangeShapeType="1"/>
            </p:cNvSpPr>
            <p:nvPr/>
          </p:nvSpPr>
          <p:spPr bwMode="auto">
            <a:xfrm>
              <a:off x="2896" y="2378"/>
              <a:ext cx="472" cy="922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stealth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>
              <a:off x="2896" y="2378"/>
              <a:ext cx="1474" cy="922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stealth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23"/>
            <p:cNvSpPr>
              <a:spLocks noChangeArrowheads="1"/>
            </p:cNvSpPr>
            <p:nvPr/>
          </p:nvSpPr>
          <p:spPr bwMode="auto">
            <a:xfrm>
              <a:off x="884" y="2153"/>
              <a:ext cx="1459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GB" sz="1400" dirty="0">
                  <a:solidFill>
                    <a:srgbClr val="1F2BFF"/>
                  </a:solidFill>
                  <a:latin typeface="Century Gothic" charset="0"/>
                  <a:ea typeface="Century Gothic" charset="0"/>
                  <a:cs typeface="Century Gothic" charset="0"/>
                </a:rPr>
                <a:t>Coherent wake emission</a:t>
              </a:r>
            </a:p>
            <a:p>
              <a:pPr algn="ctr"/>
              <a:r>
                <a:rPr lang="fr-FR" sz="1400" dirty="0">
                  <a:solidFill>
                    <a:srgbClr val="1F2BFF"/>
                  </a:solidFill>
                  <a:latin typeface="Century Gothic" charset="0"/>
                  <a:ea typeface="Century Gothic" charset="0"/>
                  <a:cs typeface="Century Gothic" charset="0"/>
                </a:rPr>
                <a:t>(CWE)</a:t>
              </a:r>
            </a:p>
            <a:p>
              <a:pPr algn="ctr"/>
              <a:r>
                <a:rPr lang="fr-FR" altLang="ja-JP" sz="1400" dirty="0">
                  <a:solidFill>
                    <a:srgbClr val="1F2BFF"/>
                  </a:solidFill>
                  <a:latin typeface="Century Gothic" charset="0"/>
                  <a:ea typeface="Century Gothic" charset="0"/>
                  <a:cs typeface="Century Gothic" charset="0"/>
                </a:rPr>
                <a:t>~ plasma oscillations</a:t>
              </a:r>
              <a:endParaRPr lang="fr-FR" sz="1400" dirty="0">
                <a:solidFill>
                  <a:srgbClr val="1F2BFF"/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</p:grpSp>
      <p:grpSp>
        <p:nvGrpSpPr>
          <p:cNvPr id="19" name="Group 34"/>
          <p:cNvGrpSpPr>
            <a:grpSpLocks/>
          </p:cNvGrpSpPr>
          <p:nvPr/>
        </p:nvGrpSpPr>
        <p:grpSpPr bwMode="auto">
          <a:xfrm>
            <a:off x="1930401" y="523875"/>
            <a:ext cx="6942140" cy="3308351"/>
            <a:chOff x="1262" y="1348"/>
            <a:chExt cx="4373" cy="2084"/>
          </a:xfrm>
        </p:grpSpPr>
        <p:sp>
          <p:nvSpPr>
            <p:cNvPr id="24" name="Rectangle 22"/>
            <p:cNvSpPr>
              <a:spLocks noChangeArrowheads="1"/>
            </p:cNvSpPr>
            <p:nvPr/>
          </p:nvSpPr>
          <p:spPr bwMode="auto">
            <a:xfrm>
              <a:off x="4043" y="2238"/>
              <a:ext cx="1592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GB" sz="1400" dirty="0">
                  <a:solidFill>
                    <a:srgbClr val="1F2BFF"/>
                  </a:solidFill>
                  <a:latin typeface="Century Gothic" charset="0"/>
                  <a:ea typeface="Century Gothic" charset="0"/>
                  <a:cs typeface="Century Gothic" charset="0"/>
                </a:rPr>
                <a:t>Relativistic oscillating mirror</a:t>
              </a:r>
            </a:p>
            <a:p>
              <a:pPr algn="ctr"/>
              <a:r>
                <a:rPr lang="fr-FR" sz="1400" dirty="0">
                  <a:solidFill>
                    <a:srgbClr val="1F2BFF"/>
                  </a:solidFill>
                  <a:latin typeface="Century Gothic" charset="0"/>
                  <a:ea typeface="Century Gothic" charset="0"/>
                  <a:cs typeface="Century Gothic" charset="0"/>
                </a:rPr>
                <a:t>(ROM)</a:t>
              </a:r>
            </a:p>
            <a:p>
              <a:pPr algn="ctr"/>
              <a:r>
                <a:rPr lang="fr-FR" altLang="ja-JP" sz="1400" dirty="0">
                  <a:solidFill>
                    <a:srgbClr val="1F2BFF"/>
                  </a:solidFill>
                  <a:latin typeface="Century Gothic" charset="0"/>
                  <a:ea typeface="Century Gothic" charset="0"/>
                  <a:cs typeface="Century Gothic" charset="0"/>
                </a:rPr>
                <a:t>~</a:t>
              </a:r>
              <a:r>
                <a:rPr lang="fr-FR" altLang="ja-JP" sz="1400" dirty="0" smtClean="0">
                  <a:solidFill>
                    <a:srgbClr val="1F2BFF"/>
                  </a:solidFill>
                  <a:latin typeface="Century Gothic" charset="0"/>
                  <a:ea typeface="Century Gothic" charset="0"/>
                  <a:cs typeface="Century Gothic" charset="0"/>
                </a:rPr>
                <a:t> Doppler </a:t>
              </a:r>
              <a:r>
                <a:rPr lang="fr-FR" altLang="ja-JP" sz="1400" dirty="0" err="1" smtClean="0">
                  <a:solidFill>
                    <a:srgbClr val="1F2BFF"/>
                  </a:solidFill>
                  <a:latin typeface="Century Gothic" charset="0"/>
                  <a:ea typeface="Century Gothic" charset="0"/>
                  <a:cs typeface="Century Gothic" charset="0"/>
                </a:rPr>
                <a:t>effect</a:t>
              </a:r>
              <a:endParaRPr lang="fr-FR" sz="1400" dirty="0">
                <a:solidFill>
                  <a:srgbClr val="1F2BFF"/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25" name="Text Box 26"/>
            <p:cNvSpPr txBox="1">
              <a:spLocks noChangeArrowheads="1"/>
            </p:cNvSpPr>
            <p:nvPr/>
          </p:nvSpPr>
          <p:spPr bwMode="auto">
            <a:xfrm>
              <a:off x="4070" y="1839"/>
              <a:ext cx="1528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000" dirty="0" err="1" smtClean="0">
                  <a:solidFill>
                    <a:schemeClr val="accent2"/>
                  </a:solidFill>
                  <a:latin typeface="Century Gothic" charset="0"/>
                  <a:ea typeface="Century Gothic" charset="0"/>
                  <a:cs typeface="Century Gothic" charset="0"/>
                </a:rPr>
                <a:t>Bulanov</a:t>
              </a:r>
              <a:r>
                <a:rPr lang="en-US" sz="1000" dirty="0" smtClean="0">
                  <a:solidFill>
                    <a:schemeClr val="accent2"/>
                  </a:solidFill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r>
                <a:rPr lang="en-US" sz="1000" i="1" dirty="0" smtClean="0">
                  <a:solidFill>
                    <a:schemeClr val="accent2"/>
                  </a:solidFill>
                  <a:latin typeface="Century Gothic" charset="0"/>
                  <a:ea typeface="Century Gothic" charset="0"/>
                  <a:cs typeface="Century Gothic" charset="0"/>
                </a:rPr>
                <a:t>et al</a:t>
              </a:r>
              <a:r>
                <a:rPr lang="en-US" sz="1000" dirty="0" smtClean="0">
                  <a:solidFill>
                    <a:schemeClr val="accent2"/>
                  </a:solidFill>
                  <a:latin typeface="Century Gothic" charset="0"/>
                  <a:ea typeface="Century Gothic" charset="0"/>
                  <a:cs typeface="Century Gothic" charset="0"/>
                </a:rPr>
                <a:t>, Phys. Plasmas 1 (1994)</a:t>
              </a:r>
            </a:p>
            <a:p>
              <a:r>
                <a:rPr lang="en-US" sz="1000" dirty="0" err="1" smtClean="0">
                  <a:solidFill>
                    <a:schemeClr val="accent2"/>
                  </a:solidFill>
                  <a:latin typeface="Century Gothic" charset="0"/>
                  <a:ea typeface="Century Gothic" charset="0"/>
                  <a:cs typeface="Century Gothic" charset="0"/>
                </a:rPr>
                <a:t>Lichters</a:t>
              </a:r>
              <a:r>
                <a:rPr lang="en-US" sz="1000" dirty="0" smtClean="0">
                  <a:solidFill>
                    <a:schemeClr val="accent2"/>
                  </a:solidFill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r>
                <a:rPr lang="en-US" sz="1000" i="1" dirty="0">
                  <a:solidFill>
                    <a:schemeClr val="accent2"/>
                  </a:solidFill>
                  <a:latin typeface="Century Gothic" charset="0"/>
                  <a:ea typeface="Century Gothic" charset="0"/>
                  <a:cs typeface="Century Gothic" charset="0"/>
                </a:rPr>
                <a:t>et al</a:t>
              </a:r>
              <a:r>
                <a:rPr lang="en-US" sz="1000" dirty="0">
                  <a:solidFill>
                    <a:schemeClr val="accent2"/>
                  </a:solidFill>
                  <a:latin typeface="Century Gothic" charset="0"/>
                  <a:ea typeface="Century Gothic" charset="0"/>
                  <a:cs typeface="Century Gothic" charset="0"/>
                </a:rPr>
                <a:t>, Phys. Plasmas 3 (1996)</a:t>
              </a:r>
            </a:p>
            <a:p>
              <a:r>
                <a:rPr lang="pt-BR" sz="1000" dirty="0" err="1">
                  <a:solidFill>
                    <a:schemeClr val="accent2"/>
                  </a:solidFill>
                  <a:latin typeface="Century Gothic" charset="0"/>
                  <a:ea typeface="Century Gothic" charset="0"/>
                  <a:cs typeface="Century Gothic" charset="0"/>
                </a:rPr>
                <a:t>Baeva</a:t>
              </a:r>
              <a:r>
                <a:rPr lang="pt-BR" sz="1000" dirty="0">
                  <a:solidFill>
                    <a:schemeClr val="accent2"/>
                  </a:solidFill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r>
                <a:rPr lang="pt-BR" sz="1000" i="1" dirty="0" err="1">
                  <a:solidFill>
                    <a:schemeClr val="accent2"/>
                  </a:solidFill>
                  <a:latin typeface="Century Gothic" charset="0"/>
                  <a:ea typeface="Century Gothic" charset="0"/>
                  <a:cs typeface="Century Gothic" charset="0"/>
                </a:rPr>
                <a:t>et</a:t>
              </a:r>
              <a:r>
                <a:rPr lang="pt-BR" sz="1000" i="1" dirty="0">
                  <a:solidFill>
                    <a:schemeClr val="accent2"/>
                  </a:solidFill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r>
                <a:rPr lang="pt-BR" sz="1000" i="1" dirty="0" err="1">
                  <a:solidFill>
                    <a:schemeClr val="accent2"/>
                  </a:solidFill>
                  <a:latin typeface="Century Gothic" charset="0"/>
                  <a:ea typeface="Century Gothic" charset="0"/>
                  <a:cs typeface="Century Gothic" charset="0"/>
                </a:rPr>
                <a:t>al</a:t>
              </a:r>
              <a:r>
                <a:rPr lang="pt-BR" sz="1000" dirty="0">
                  <a:solidFill>
                    <a:schemeClr val="accent2"/>
                  </a:solidFill>
                  <a:latin typeface="Century Gothic" charset="0"/>
                  <a:ea typeface="Century Gothic" charset="0"/>
                  <a:cs typeface="Century Gothic" charset="0"/>
                </a:rPr>
                <a:t>, </a:t>
              </a:r>
              <a:r>
                <a:rPr lang="pt-BR" sz="1000" dirty="0" err="1">
                  <a:solidFill>
                    <a:schemeClr val="accent2"/>
                  </a:solidFill>
                  <a:latin typeface="Century Gothic" charset="0"/>
                  <a:ea typeface="Century Gothic" charset="0"/>
                  <a:cs typeface="Century Gothic" charset="0"/>
                </a:rPr>
                <a:t>Phys</a:t>
              </a:r>
              <a:r>
                <a:rPr lang="pt-BR" sz="1000" dirty="0">
                  <a:solidFill>
                    <a:schemeClr val="accent2"/>
                  </a:solidFill>
                  <a:latin typeface="Century Gothic" charset="0"/>
                  <a:ea typeface="Century Gothic" charset="0"/>
                  <a:cs typeface="Century Gothic" charset="0"/>
                </a:rPr>
                <a:t>. Rev. E 74 (2006)</a:t>
              </a:r>
              <a:endParaRPr lang="en-US" sz="1000" dirty="0">
                <a:solidFill>
                  <a:schemeClr val="accent2"/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26" name="Text Box 27"/>
            <p:cNvSpPr txBox="1">
              <a:spLocks noChangeArrowheads="1"/>
            </p:cNvSpPr>
            <p:nvPr/>
          </p:nvSpPr>
          <p:spPr bwMode="auto">
            <a:xfrm>
              <a:off x="4002" y="1348"/>
              <a:ext cx="11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endParaRPr lang="en-US" sz="1000" dirty="0">
                <a:solidFill>
                  <a:schemeClr val="accent2"/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20" name="Line 17"/>
            <p:cNvSpPr>
              <a:spLocks noChangeShapeType="1"/>
            </p:cNvSpPr>
            <p:nvPr/>
          </p:nvSpPr>
          <p:spPr bwMode="auto">
            <a:xfrm flipH="1">
              <a:off x="2366" y="2502"/>
              <a:ext cx="1042" cy="930"/>
            </a:xfrm>
            <a:prstGeom prst="line">
              <a:avLst/>
            </a:prstGeom>
            <a:noFill/>
            <a:ln w="38100" cap="rnd">
              <a:solidFill>
                <a:srgbClr val="008000"/>
              </a:solidFill>
              <a:round/>
              <a:headEnd/>
              <a:tailEnd type="stealth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Line 18"/>
            <p:cNvSpPr>
              <a:spLocks noChangeShapeType="1"/>
            </p:cNvSpPr>
            <p:nvPr/>
          </p:nvSpPr>
          <p:spPr bwMode="auto">
            <a:xfrm flipH="1">
              <a:off x="3408" y="2502"/>
              <a:ext cx="0" cy="930"/>
            </a:xfrm>
            <a:prstGeom prst="line">
              <a:avLst/>
            </a:prstGeom>
            <a:noFill/>
            <a:ln w="38100" cap="rnd">
              <a:solidFill>
                <a:srgbClr val="008000"/>
              </a:solidFill>
              <a:round/>
              <a:headEnd/>
              <a:tailEnd type="stealth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Line 19"/>
            <p:cNvSpPr>
              <a:spLocks noChangeShapeType="1"/>
            </p:cNvSpPr>
            <p:nvPr/>
          </p:nvSpPr>
          <p:spPr bwMode="auto">
            <a:xfrm>
              <a:off x="3408" y="2502"/>
              <a:ext cx="1030" cy="930"/>
            </a:xfrm>
            <a:prstGeom prst="line">
              <a:avLst/>
            </a:prstGeom>
            <a:noFill/>
            <a:ln w="38100" cap="rnd">
              <a:solidFill>
                <a:srgbClr val="008000"/>
              </a:solidFill>
              <a:round/>
              <a:headEnd/>
              <a:tailEnd type="stealth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Line 20"/>
            <p:cNvSpPr>
              <a:spLocks noChangeShapeType="1"/>
            </p:cNvSpPr>
            <p:nvPr/>
          </p:nvSpPr>
          <p:spPr bwMode="auto">
            <a:xfrm flipH="1">
              <a:off x="1262" y="2502"/>
              <a:ext cx="2146" cy="930"/>
            </a:xfrm>
            <a:prstGeom prst="line">
              <a:avLst/>
            </a:prstGeom>
            <a:noFill/>
            <a:ln w="38100" cap="rnd">
              <a:solidFill>
                <a:srgbClr val="008000"/>
              </a:solidFill>
              <a:round/>
              <a:headEnd/>
              <a:tailEnd type="stealth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33" name="Picture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0686" y="2853816"/>
            <a:ext cx="6323785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959350" y="2146300"/>
            <a:ext cx="4044950" cy="28686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70000"/>
              </a:lnSpc>
              <a:buFont typeface="Arial" charset="0"/>
              <a:buChar char="•"/>
            </a:pPr>
            <a:r>
              <a:rPr lang="fr-FR" sz="24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fr-FR" sz="2400" dirty="0" err="1">
                <a:latin typeface="Century Gothic" charset="0"/>
                <a:ea typeface="Century Gothic" charset="0"/>
                <a:cs typeface="Century Gothic" charset="0"/>
              </a:rPr>
              <a:t>Duration</a:t>
            </a:r>
            <a:r>
              <a:rPr lang="fr-FR" sz="2400" dirty="0">
                <a:latin typeface="Century Gothic" charset="0"/>
                <a:ea typeface="Century Gothic" charset="0"/>
                <a:cs typeface="Century Gothic" charset="0"/>
              </a:rPr>
              <a:t>: 5fs</a:t>
            </a:r>
          </a:p>
          <a:p>
            <a:pPr>
              <a:lnSpc>
                <a:spcPct val="70000"/>
              </a:lnSpc>
              <a:buFont typeface="Arial" charset="0"/>
              <a:buChar char="•"/>
            </a:pPr>
            <a:endParaRPr lang="fr-FR" sz="2400" dirty="0">
              <a:latin typeface="Century Gothic" charset="0"/>
              <a:ea typeface="Century Gothic" charset="0"/>
              <a:cs typeface="Century Gothic" charset="0"/>
            </a:endParaRPr>
          </a:p>
          <a:p>
            <a:pPr>
              <a:lnSpc>
                <a:spcPct val="70000"/>
              </a:lnSpc>
              <a:buFont typeface="Arial" charset="0"/>
              <a:buChar char="•"/>
            </a:pPr>
            <a:r>
              <a:rPr lang="fr-FR" sz="24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fr-FR" sz="2400" dirty="0" err="1">
                <a:latin typeface="Century Gothic" charset="0"/>
                <a:ea typeface="Century Gothic" charset="0"/>
                <a:cs typeface="Century Gothic" charset="0"/>
              </a:rPr>
              <a:t>Energy</a:t>
            </a:r>
            <a:r>
              <a:rPr lang="fr-FR" sz="2400" dirty="0">
                <a:latin typeface="Century Gothic" charset="0"/>
                <a:ea typeface="Century Gothic" charset="0"/>
                <a:cs typeface="Century Gothic" charset="0"/>
              </a:rPr>
              <a:t>: few Joules</a:t>
            </a:r>
          </a:p>
          <a:p>
            <a:pPr>
              <a:lnSpc>
                <a:spcPct val="70000"/>
              </a:lnSpc>
              <a:buFont typeface="Arial" charset="0"/>
              <a:buChar char="•"/>
            </a:pPr>
            <a:endParaRPr lang="fr-FR" altLang="ja-JP" sz="2400" baseline="30000" dirty="0">
              <a:latin typeface="Century Gothic" charset="0"/>
              <a:ea typeface="Century Gothic" charset="0"/>
              <a:cs typeface="Century Gothic" charset="0"/>
            </a:endParaRPr>
          </a:p>
          <a:p>
            <a:pPr>
              <a:lnSpc>
                <a:spcPct val="70000"/>
              </a:lnSpc>
              <a:buFont typeface="Arial" charset="0"/>
              <a:buChar char="•"/>
            </a:pPr>
            <a:r>
              <a:rPr lang="fr-FR" sz="2400" dirty="0">
                <a:latin typeface="Century Gothic" charset="0"/>
                <a:ea typeface="Century Gothic" charset="0"/>
                <a:cs typeface="Century Gothic" charset="0"/>
              </a:rPr>
              <a:t> CEP control</a:t>
            </a:r>
          </a:p>
          <a:p>
            <a:pPr>
              <a:lnSpc>
                <a:spcPct val="70000"/>
              </a:lnSpc>
              <a:buFont typeface="Arial" charset="0"/>
              <a:buChar char="•"/>
            </a:pPr>
            <a:endParaRPr lang="fr-FR" sz="2400" dirty="0">
              <a:latin typeface="Century Gothic" charset="0"/>
              <a:ea typeface="Century Gothic" charset="0"/>
              <a:cs typeface="Century Gothic" charset="0"/>
            </a:endParaRPr>
          </a:p>
          <a:p>
            <a:pPr>
              <a:lnSpc>
                <a:spcPct val="70000"/>
              </a:lnSpc>
              <a:buFont typeface="Arial" charset="0"/>
              <a:buChar char="•"/>
            </a:pPr>
            <a:r>
              <a:rPr lang="fr-FR" sz="2400" dirty="0">
                <a:latin typeface="Century Gothic" charset="0"/>
                <a:ea typeface="Century Gothic" charset="0"/>
                <a:cs typeface="Century Gothic" charset="0"/>
              </a:rPr>
              <a:t> I </a:t>
            </a:r>
            <a:r>
              <a:rPr lang="fr-FR" altLang="ja-JP" sz="2400" dirty="0">
                <a:latin typeface="Century Gothic" charset="0"/>
                <a:ea typeface="Century Gothic" charset="0"/>
                <a:cs typeface="Century Gothic" charset="0"/>
              </a:rPr>
              <a:t>~ 10</a:t>
            </a:r>
            <a:r>
              <a:rPr lang="fr-FR" altLang="ja-JP" sz="2400" baseline="30000" dirty="0">
                <a:latin typeface="Century Gothic" charset="0"/>
                <a:ea typeface="Century Gothic" charset="0"/>
                <a:cs typeface="Century Gothic" charset="0"/>
              </a:rPr>
              <a:t>20</a:t>
            </a:r>
            <a:r>
              <a:rPr lang="fr-FR" altLang="ja-JP" sz="2400" dirty="0">
                <a:latin typeface="Century Gothic" charset="0"/>
                <a:ea typeface="Century Gothic" charset="0"/>
                <a:cs typeface="Century Gothic" charset="0"/>
              </a:rPr>
              <a:t> W/cm</a:t>
            </a:r>
            <a:r>
              <a:rPr lang="fr-FR" altLang="ja-JP" sz="2400" baseline="30000" dirty="0">
                <a:latin typeface="Century Gothic" charset="0"/>
                <a:ea typeface="Century Gothic" charset="0"/>
                <a:cs typeface="Century Gothic" charset="0"/>
              </a:rPr>
              <a:t>2</a:t>
            </a:r>
          </a:p>
          <a:p>
            <a:pPr>
              <a:lnSpc>
                <a:spcPct val="70000"/>
              </a:lnSpc>
              <a:buFont typeface="Arial" charset="0"/>
              <a:buChar char="•"/>
            </a:pPr>
            <a:endParaRPr lang="fr-FR" sz="2400" dirty="0">
              <a:latin typeface="Century Gothic" charset="0"/>
              <a:ea typeface="Century Gothic" charset="0"/>
              <a:cs typeface="Century Gothic" charset="0"/>
            </a:endParaRPr>
          </a:p>
          <a:p>
            <a:pPr>
              <a:lnSpc>
                <a:spcPct val="70000"/>
              </a:lnSpc>
              <a:buFont typeface="Arial" charset="0"/>
              <a:buChar char="•"/>
            </a:pPr>
            <a:r>
              <a:rPr lang="fr-FR" sz="2400" dirty="0">
                <a:latin typeface="Century Gothic" charset="0"/>
                <a:ea typeface="Century Gothic" charset="0"/>
                <a:cs typeface="Century Gothic" charset="0"/>
              </a:rPr>
              <a:t> Temporal </a:t>
            </a:r>
            <a:r>
              <a:rPr lang="fr-FR" sz="2400" dirty="0" err="1">
                <a:latin typeface="Century Gothic" charset="0"/>
                <a:ea typeface="Century Gothic" charset="0"/>
                <a:cs typeface="Century Gothic" charset="0"/>
              </a:rPr>
              <a:t>contrast</a:t>
            </a:r>
            <a:r>
              <a:rPr lang="fr-FR" sz="2400" dirty="0">
                <a:latin typeface="Century Gothic" charset="0"/>
                <a:ea typeface="Century Gothic" charset="0"/>
                <a:cs typeface="Century Gothic" charset="0"/>
              </a:rPr>
              <a:t>: &gt;10</a:t>
            </a:r>
            <a:r>
              <a:rPr lang="fr-FR" sz="2400" baseline="30000" dirty="0">
                <a:latin typeface="Century Gothic" charset="0"/>
                <a:ea typeface="Century Gothic" charset="0"/>
                <a:cs typeface="Century Gothic" charset="0"/>
              </a:rPr>
              <a:t>-10</a:t>
            </a:r>
            <a:endParaRPr lang="fr-FR" sz="2400" dirty="0">
              <a:latin typeface="Century Gothic" charset="0"/>
              <a:ea typeface="Century Gothic" charset="0"/>
              <a:cs typeface="Century Gothic" charset="0"/>
            </a:endParaRPr>
          </a:p>
          <a:p>
            <a:pPr>
              <a:lnSpc>
                <a:spcPct val="70000"/>
              </a:lnSpc>
              <a:buFont typeface="Arial" charset="0"/>
              <a:buChar char="•"/>
            </a:pPr>
            <a:endParaRPr lang="fr-FR" sz="2400" dirty="0">
              <a:latin typeface="Century Gothic" charset="0"/>
              <a:ea typeface="Century Gothic" charset="0"/>
              <a:cs typeface="Century Gothic" charset="0"/>
            </a:endParaRPr>
          </a:p>
          <a:p>
            <a:pPr>
              <a:lnSpc>
                <a:spcPct val="70000"/>
              </a:lnSpc>
              <a:buFont typeface="Arial" charset="0"/>
              <a:buChar char="•"/>
            </a:pPr>
            <a:r>
              <a:rPr lang="fr-FR" sz="24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fr-FR" sz="2400" dirty="0">
                <a:solidFill>
                  <a:srgbClr val="FF271E"/>
                </a:solidFill>
                <a:latin typeface="Century Gothic" charset="0"/>
                <a:ea typeface="Century Gothic" charset="0"/>
                <a:cs typeface="Century Gothic" charset="0"/>
              </a:rPr>
              <a:t>Rate &gt; 10Hz</a:t>
            </a:r>
          </a:p>
        </p:txBody>
      </p:sp>
      <p:sp>
        <p:nvSpPr>
          <p:cNvPr id="5" name="Rectangle 48"/>
          <p:cNvSpPr>
            <a:spLocks noChangeArrowheads="1"/>
          </p:cNvSpPr>
          <p:nvPr/>
        </p:nvSpPr>
        <p:spPr bwMode="auto">
          <a:xfrm>
            <a:off x="3254375" y="0"/>
            <a:ext cx="2835275" cy="588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5768" tIns="47884" rIns="95768" bIns="47884" anchor="ctr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Dream beam</a:t>
            </a:r>
            <a:endParaRPr 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entury Gothic" charset="0"/>
              <a:ea typeface="Century Gothic" charset="0"/>
              <a:cs typeface="Century Gothic" charset="0"/>
            </a:endParaRPr>
          </a:p>
        </p:txBody>
      </p: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431800" y="1371600"/>
            <a:ext cx="3576638" cy="4343400"/>
            <a:chOff x="4804762" y="1447800"/>
            <a:chExt cx="3577238" cy="4343400"/>
          </a:xfrm>
        </p:grpSpPr>
        <p:pic>
          <p:nvPicPr>
            <p:cNvPr id="7" name="Picture 99"/>
            <p:cNvPicPr>
              <a:picLocks noChangeAspect="1" noChangeArrowheads="1"/>
            </p:cNvPicPr>
            <p:nvPr/>
          </p:nvPicPr>
          <p:blipFill>
            <a:blip r:embed="rId2"/>
            <a:srcRect l="41731" t="24153" r="2748" b="15218"/>
            <a:stretch>
              <a:fillRect/>
            </a:stretch>
          </p:blipFill>
          <p:spPr bwMode="auto">
            <a:xfrm>
              <a:off x="4804762" y="2057400"/>
              <a:ext cx="3577238" cy="312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100"/>
            <p:cNvSpPr>
              <a:spLocks noChangeArrowheads="1"/>
            </p:cNvSpPr>
            <p:nvPr/>
          </p:nvSpPr>
          <p:spPr bwMode="auto">
            <a:xfrm>
              <a:off x="4953000" y="1447800"/>
              <a:ext cx="3087688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altLang="ja-JP" sz="2400" dirty="0">
                  <a:solidFill>
                    <a:schemeClr val="accent2"/>
                  </a:solidFill>
                  <a:latin typeface="Century Gothic" charset="0"/>
                  <a:ea typeface="Century Gothic" charset="0"/>
                  <a:cs typeface="Century Gothic" charset="0"/>
                </a:rPr>
                <a:t>Laser : ~ 1 Joule, 5fs</a:t>
              </a:r>
              <a:endParaRPr lang="fr-FR" sz="2400" dirty="0">
                <a:solidFill>
                  <a:schemeClr val="accent2"/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9" name="Text Box 109"/>
            <p:cNvSpPr txBox="1">
              <a:spLocks noChangeArrowheads="1"/>
            </p:cNvSpPr>
            <p:nvPr/>
          </p:nvSpPr>
          <p:spPr bwMode="auto">
            <a:xfrm>
              <a:off x="4876800" y="5453062"/>
              <a:ext cx="3478213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FR" sz="1600" dirty="0" err="1">
                  <a:solidFill>
                    <a:srgbClr val="333399"/>
                  </a:solidFill>
                  <a:latin typeface="Century Gothic" charset="0"/>
                  <a:ea typeface="Century Gothic" charset="0"/>
                  <a:cs typeface="Century Gothic" charset="0"/>
                </a:rPr>
                <a:t>Tsakiris</a:t>
              </a:r>
              <a:r>
                <a:rPr lang="fr-FR" sz="1600" dirty="0">
                  <a:solidFill>
                    <a:srgbClr val="333399"/>
                  </a:solidFill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r>
                <a:rPr lang="fr-FR" sz="1600" i="1" dirty="0">
                  <a:solidFill>
                    <a:srgbClr val="333399"/>
                  </a:solidFill>
                  <a:latin typeface="Century Gothic" charset="0"/>
                  <a:ea typeface="Century Gothic" charset="0"/>
                  <a:cs typeface="Century Gothic" charset="0"/>
                </a:rPr>
                <a:t>et al</a:t>
              </a:r>
              <a:r>
                <a:rPr lang="fr-FR" sz="1600" dirty="0">
                  <a:solidFill>
                    <a:srgbClr val="333399"/>
                  </a:solidFill>
                  <a:latin typeface="Century Gothic" charset="0"/>
                  <a:ea typeface="Century Gothic" charset="0"/>
                  <a:cs typeface="Century Gothic" charset="0"/>
                </a:rPr>
                <a:t>, New J. Phys. 8 (2006)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008438" y="2823170"/>
            <a:ext cx="718764" cy="2179043"/>
            <a:chOff x="4008438" y="2823170"/>
            <a:chExt cx="718764" cy="2179043"/>
          </a:xfrm>
        </p:grpSpPr>
        <p:sp>
          <p:nvSpPr>
            <p:cNvPr id="11" name="Rectangle 100"/>
            <p:cNvSpPr>
              <a:spLocks noChangeArrowheads="1"/>
            </p:cNvSpPr>
            <p:nvPr/>
          </p:nvSpPr>
          <p:spPr bwMode="auto">
            <a:xfrm>
              <a:off x="4008438" y="4540548"/>
              <a:ext cx="70764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altLang="ja-JP" sz="2400" dirty="0" smtClean="0">
                  <a:solidFill>
                    <a:srgbClr val="FF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10</a:t>
              </a:r>
              <a:r>
                <a:rPr lang="fr-FR" altLang="ja-JP" sz="2400" baseline="30000" dirty="0" smtClean="0">
                  <a:solidFill>
                    <a:srgbClr val="FF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-4</a:t>
              </a:r>
              <a:endParaRPr lang="fr-FR" sz="2400" baseline="30000" dirty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12" name="Rectangle 100"/>
            <p:cNvSpPr>
              <a:spLocks noChangeArrowheads="1"/>
            </p:cNvSpPr>
            <p:nvPr/>
          </p:nvSpPr>
          <p:spPr bwMode="auto">
            <a:xfrm>
              <a:off x="4008438" y="4013200"/>
              <a:ext cx="70764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altLang="ja-JP" sz="2400" dirty="0" smtClean="0">
                  <a:solidFill>
                    <a:srgbClr val="FF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10</a:t>
              </a:r>
              <a:r>
                <a:rPr lang="fr-FR" altLang="ja-JP" sz="2400" baseline="30000" dirty="0" smtClean="0">
                  <a:solidFill>
                    <a:srgbClr val="FF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-3</a:t>
              </a:r>
              <a:endParaRPr lang="fr-FR" sz="2400" baseline="30000" dirty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13" name="Rectangle 100"/>
            <p:cNvSpPr>
              <a:spLocks noChangeArrowheads="1"/>
            </p:cNvSpPr>
            <p:nvPr/>
          </p:nvSpPr>
          <p:spPr bwMode="auto">
            <a:xfrm>
              <a:off x="4019556" y="3500735"/>
              <a:ext cx="70764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altLang="ja-JP" sz="2400" dirty="0" smtClean="0">
                  <a:solidFill>
                    <a:srgbClr val="FF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10</a:t>
              </a:r>
              <a:r>
                <a:rPr lang="fr-FR" altLang="ja-JP" sz="2400" baseline="30000" dirty="0" smtClean="0">
                  <a:solidFill>
                    <a:srgbClr val="FF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-2</a:t>
              </a:r>
              <a:endParaRPr lang="fr-FR" sz="2400" baseline="30000" dirty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14" name="Rectangle 100"/>
            <p:cNvSpPr>
              <a:spLocks noChangeArrowheads="1"/>
            </p:cNvSpPr>
            <p:nvPr/>
          </p:nvSpPr>
          <p:spPr bwMode="auto">
            <a:xfrm>
              <a:off x="4057656" y="2823170"/>
              <a:ext cx="493995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altLang="ja-JP" sz="4000" b="1" dirty="0" smtClean="0">
                  <a:solidFill>
                    <a:srgbClr val="FF0000"/>
                  </a:solidFill>
                  <a:latin typeface="Symbol" charset="2"/>
                  <a:ea typeface="Century Gothic" charset="0"/>
                  <a:cs typeface="Symbol" charset="2"/>
                </a:rPr>
                <a:t>h</a:t>
              </a:r>
              <a:endParaRPr lang="fr-FR" sz="4000" b="1" baseline="30000" dirty="0">
                <a:solidFill>
                  <a:srgbClr val="FF0000"/>
                </a:solidFill>
                <a:latin typeface="Symbol" charset="2"/>
                <a:ea typeface="Century Gothic" charset="0"/>
                <a:cs typeface="Symbol" charset="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2"/>
          <p:cNvGrpSpPr>
            <a:grpSpLocks/>
          </p:cNvGrpSpPr>
          <p:nvPr/>
        </p:nvGrpSpPr>
        <p:grpSpPr bwMode="auto">
          <a:xfrm>
            <a:off x="494455" y="3778250"/>
            <a:ext cx="3110021" cy="2859723"/>
            <a:chOff x="764330" y="3778250"/>
            <a:chExt cx="3110021" cy="2859723"/>
          </a:xfrm>
        </p:grpSpPr>
        <p:pic>
          <p:nvPicPr>
            <p:cNvPr id="20519" name="Picture 1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31875" y="4464050"/>
              <a:ext cx="976313" cy="1022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20" name="Rectangle 19"/>
            <p:cNvSpPr>
              <a:spLocks noChangeArrowheads="1"/>
            </p:cNvSpPr>
            <p:nvPr/>
          </p:nvSpPr>
          <p:spPr bwMode="auto">
            <a:xfrm>
              <a:off x="764330" y="5653088"/>
              <a:ext cx="3110021" cy="9848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GB" dirty="0">
                  <a:solidFill>
                    <a:srgbClr val="1F2BFF"/>
                  </a:solidFill>
                  <a:latin typeface="Century Gothic" charset="0"/>
                  <a:ea typeface="Century Gothic" charset="0"/>
                  <a:cs typeface="Century Gothic" charset="0"/>
                </a:rPr>
                <a:t>Size of focus</a:t>
              </a:r>
            </a:p>
            <a:p>
              <a:pPr algn="ctr"/>
              <a:r>
                <a:rPr lang="en-GB" altLang="ja-JP" dirty="0">
                  <a:solidFill>
                    <a:srgbClr val="1F2BFF"/>
                  </a:solidFill>
                  <a:latin typeface="Century Gothic" charset="0"/>
                  <a:ea typeface="Century Gothic" charset="0"/>
                  <a:cs typeface="Century Gothic" charset="0"/>
                </a:rPr>
                <a:t>~ </a:t>
              </a:r>
              <a:r>
                <a:rPr lang="en-GB" altLang="ja-JP" sz="2000" dirty="0">
                  <a:solidFill>
                    <a:srgbClr val="1F2BFF"/>
                  </a:solidFill>
                  <a:latin typeface="Century Gothic" charset="0"/>
                  <a:ea typeface="Century Gothic" charset="0"/>
                  <a:cs typeface="Century Gothic" charset="0"/>
                  <a:sym typeface="Symbol" charset="2"/>
                </a:rPr>
                <a:t></a:t>
              </a:r>
              <a:r>
                <a:rPr lang="en-GB" altLang="ja-JP" sz="2000" baseline="30000" dirty="0" smtClean="0">
                  <a:solidFill>
                    <a:srgbClr val="1F2BFF"/>
                  </a:solidFill>
                  <a:latin typeface="Century Gothic" charset="0"/>
                  <a:ea typeface="Century Gothic" charset="0"/>
                  <a:cs typeface="Century Gothic" charset="0"/>
                </a:rPr>
                <a:t>2</a:t>
              </a:r>
            </a:p>
            <a:p>
              <a:pPr algn="ctr"/>
              <a:r>
                <a:rPr lang="en-GB" sz="2000" dirty="0" smtClean="0">
                  <a:solidFill>
                    <a:srgbClr val="FF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“lambda cube” regime</a:t>
              </a:r>
              <a:endParaRPr lang="en-GB" sz="2000" dirty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20521" name="Rectangle 20"/>
            <p:cNvSpPr>
              <a:spLocks noChangeArrowheads="1"/>
            </p:cNvSpPr>
            <p:nvPr/>
          </p:nvSpPr>
          <p:spPr bwMode="auto">
            <a:xfrm>
              <a:off x="879475" y="3778250"/>
              <a:ext cx="255905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>
                  <a:solidFill>
                    <a:srgbClr val="1F2BFF"/>
                  </a:solidFill>
                  <a:latin typeface="Century Gothic" charset="0"/>
                  <a:ea typeface="Century Gothic" charset="0"/>
                  <a:cs typeface="Century Gothic" charset="0"/>
                </a:rPr>
                <a:t>Wavefront correction</a:t>
              </a:r>
              <a:endParaRPr lang="fr-FR">
                <a:solidFill>
                  <a:srgbClr val="1F2BFF"/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20522" name="Text Box 48"/>
            <p:cNvSpPr txBox="1">
              <a:spLocks noChangeArrowheads="1"/>
            </p:cNvSpPr>
            <p:nvPr/>
          </p:nvSpPr>
          <p:spPr bwMode="auto">
            <a:xfrm rot="10781440">
              <a:off x="2613025" y="4273550"/>
              <a:ext cx="1841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10800000" wrap="none">
              <a:prstTxWarp prst="textNoShape">
                <a:avLst/>
              </a:prstTxWarp>
              <a:spAutoFit/>
            </a:bodyPr>
            <a:lstStyle/>
            <a:p>
              <a:endParaRPr lang="en-US" sz="1400"/>
            </a:p>
          </p:txBody>
        </p:sp>
        <p:pic>
          <p:nvPicPr>
            <p:cNvPr id="20523" name="Picture 1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632075" y="4464050"/>
              <a:ext cx="973138" cy="1022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24" name="AutoShape 55"/>
            <p:cNvSpPr>
              <a:spLocks noChangeArrowheads="1"/>
            </p:cNvSpPr>
            <p:nvPr/>
          </p:nvSpPr>
          <p:spPr bwMode="auto">
            <a:xfrm>
              <a:off x="2092325" y="4724400"/>
              <a:ext cx="457200" cy="457200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9" name="Rectangle 48"/>
          <p:cNvSpPr>
            <a:spLocks noChangeArrowheads="1"/>
          </p:cNvSpPr>
          <p:nvPr/>
        </p:nvSpPr>
        <p:spPr bwMode="auto">
          <a:xfrm>
            <a:off x="2055813" y="12700"/>
            <a:ext cx="4927600" cy="588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5768" tIns="47884" rIns="95768" bIns="47884" anchor="ctr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Can we do this at 1kHz?</a:t>
            </a:r>
            <a:endParaRPr 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entury Gothic" charset="0"/>
              <a:ea typeface="Century Gothic" charset="0"/>
              <a:cs typeface="Century Gothic" charset="0"/>
            </a:endParaRPr>
          </a:p>
        </p:txBody>
      </p:sp>
      <p:grpSp>
        <p:nvGrpSpPr>
          <p:cNvPr id="3" name="Group 43"/>
          <p:cNvGrpSpPr>
            <a:grpSpLocks/>
          </p:cNvGrpSpPr>
          <p:nvPr/>
        </p:nvGrpSpPr>
        <p:grpSpPr bwMode="auto">
          <a:xfrm>
            <a:off x="3768725" y="4191000"/>
            <a:ext cx="4876800" cy="1323975"/>
            <a:chOff x="4038600" y="4191000"/>
            <a:chExt cx="4876800" cy="1323975"/>
          </a:xfrm>
        </p:grpSpPr>
        <p:sp>
          <p:nvSpPr>
            <p:cNvPr id="101" name="Text Box 22"/>
            <p:cNvSpPr txBox="1">
              <a:spLocks noChangeArrowheads="1"/>
            </p:cNvSpPr>
            <p:nvPr/>
          </p:nvSpPr>
          <p:spPr bwMode="auto">
            <a:xfrm>
              <a:off x="5486400" y="4191000"/>
              <a:ext cx="3429000" cy="1323975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3200" b="1" dirty="0">
                  <a:solidFill>
                    <a:srgbClr val="FFFFFF"/>
                  </a:solidFill>
                  <a:latin typeface="Century Gothic" charset="0"/>
                  <a:ea typeface="Gill Sans" charset="0"/>
                </a:rPr>
                <a:t>Peak intensity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en-US" sz="3200" b="1" dirty="0">
                  <a:solidFill>
                    <a:srgbClr val="FFFFFF"/>
                  </a:solidFill>
                  <a:latin typeface="Century Gothic" charset="0"/>
                  <a:ea typeface="Gill Sans" charset="0"/>
                </a:rPr>
                <a:t>~ 10</a:t>
              </a:r>
              <a:r>
                <a:rPr lang="en-US" sz="3200" b="1" baseline="30000" dirty="0">
                  <a:solidFill>
                    <a:srgbClr val="FFFFFF"/>
                  </a:solidFill>
                  <a:latin typeface="Century Gothic" charset="0"/>
                  <a:ea typeface="Gill Sans" charset="0"/>
                </a:rPr>
                <a:t>19 </a:t>
              </a:r>
              <a:r>
                <a:rPr lang="en-US" sz="3200" b="1" dirty="0">
                  <a:solidFill>
                    <a:srgbClr val="FFFFFF"/>
                  </a:solidFill>
                  <a:latin typeface="Century Gothic" charset="0"/>
                  <a:ea typeface="Gill Sans" charset="0"/>
                </a:rPr>
                <a:t>W/cm</a:t>
              </a:r>
              <a:r>
                <a:rPr lang="en-US" sz="3200" b="1" baseline="30000" dirty="0">
                  <a:solidFill>
                    <a:srgbClr val="FFFFFF"/>
                  </a:solidFill>
                  <a:latin typeface="Century Gothic" charset="0"/>
                  <a:ea typeface="Gill Sans" charset="0"/>
                </a:rPr>
                <a:t>2</a:t>
              </a:r>
            </a:p>
          </p:txBody>
        </p:sp>
        <p:sp>
          <p:nvSpPr>
            <p:cNvPr id="102" name="Right Arrow 101"/>
            <p:cNvSpPr/>
            <p:nvPr/>
          </p:nvSpPr>
          <p:spPr bwMode="auto">
            <a:xfrm>
              <a:off x="4038600" y="4572000"/>
              <a:ext cx="977900" cy="712788"/>
            </a:xfrm>
            <a:prstGeom prst="rightArrow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4" name="Group 41"/>
          <p:cNvGrpSpPr>
            <a:grpSpLocks/>
          </p:cNvGrpSpPr>
          <p:nvPr/>
        </p:nvGrpSpPr>
        <p:grpSpPr bwMode="auto">
          <a:xfrm>
            <a:off x="228600" y="735013"/>
            <a:ext cx="7848600" cy="2846387"/>
            <a:chOff x="228600" y="735013"/>
            <a:chExt cx="7848600" cy="2846387"/>
          </a:xfrm>
        </p:grpSpPr>
        <p:grpSp>
          <p:nvGrpSpPr>
            <p:cNvPr id="5" name="Group 97"/>
            <p:cNvGrpSpPr>
              <a:grpSpLocks/>
            </p:cNvGrpSpPr>
            <p:nvPr/>
          </p:nvGrpSpPr>
          <p:grpSpPr bwMode="auto">
            <a:xfrm flipH="1">
              <a:off x="838200" y="735013"/>
              <a:ext cx="4876800" cy="2541587"/>
              <a:chOff x="398347" y="394031"/>
              <a:chExt cx="4876800" cy="2541588"/>
            </a:xfrm>
          </p:grpSpPr>
          <p:sp>
            <p:nvSpPr>
              <p:cNvPr id="20489" name="AutoShape 17"/>
              <p:cNvSpPr>
                <a:spLocks noChangeArrowheads="1"/>
              </p:cNvSpPr>
              <p:nvPr/>
            </p:nvSpPr>
            <p:spPr bwMode="auto">
              <a:xfrm>
                <a:off x="2791072" y="1798969"/>
                <a:ext cx="381000" cy="457200"/>
              </a:xfrm>
              <a:prstGeom prst="rightArrow">
                <a:avLst>
                  <a:gd name="adj1" fmla="val 50000"/>
                  <a:gd name="adj2" fmla="val 25000"/>
                </a:avLst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20490" name="AutoShape 22"/>
              <p:cNvSpPr>
                <a:spLocks noChangeArrowheads="1"/>
              </p:cNvSpPr>
              <p:nvPr/>
            </p:nvSpPr>
            <p:spPr bwMode="auto">
              <a:xfrm rot="5381440" flipV="1">
                <a:off x="3162547" y="1222706"/>
                <a:ext cx="614363" cy="298450"/>
              </a:xfrm>
              <a:prstGeom prst="flowChartPunchedTape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20491" name="Rectangle 23"/>
              <p:cNvSpPr>
                <a:spLocks noChangeArrowheads="1"/>
              </p:cNvSpPr>
              <p:nvPr/>
            </p:nvSpPr>
            <p:spPr bwMode="auto">
              <a:xfrm rot="10781440" flipV="1">
                <a:off x="3276847" y="1676731"/>
                <a:ext cx="142875" cy="87313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20492" name="Rectangle 24"/>
              <p:cNvSpPr>
                <a:spLocks noChangeArrowheads="1"/>
              </p:cNvSpPr>
              <p:nvPr/>
            </p:nvSpPr>
            <p:spPr bwMode="auto">
              <a:xfrm rot="10781440" flipV="1">
                <a:off x="3416547" y="970294"/>
                <a:ext cx="244475" cy="79533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20493" name="Rectangle 25"/>
              <p:cNvSpPr>
                <a:spLocks noChangeArrowheads="1"/>
              </p:cNvSpPr>
              <p:nvPr/>
            </p:nvSpPr>
            <p:spPr bwMode="auto">
              <a:xfrm rot="10781440" flipV="1">
                <a:off x="3273672" y="971881"/>
                <a:ext cx="142875" cy="8731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20494" name="Line 26"/>
              <p:cNvSpPr>
                <a:spLocks noChangeShapeType="1"/>
              </p:cNvSpPr>
              <p:nvPr/>
            </p:nvSpPr>
            <p:spPr bwMode="auto">
              <a:xfrm rot="10781440" flipV="1">
                <a:off x="3419722" y="1675144"/>
                <a:ext cx="0" cy="87313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95" name="Line 27"/>
              <p:cNvSpPr>
                <a:spLocks noChangeShapeType="1"/>
              </p:cNvSpPr>
              <p:nvPr/>
            </p:nvSpPr>
            <p:spPr bwMode="auto">
              <a:xfrm rot="10781440" flipV="1">
                <a:off x="3416547" y="970294"/>
                <a:ext cx="0" cy="87313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96" name="Line 28"/>
              <p:cNvSpPr>
                <a:spLocks noChangeShapeType="1"/>
              </p:cNvSpPr>
              <p:nvPr/>
            </p:nvSpPr>
            <p:spPr bwMode="auto">
              <a:xfrm rot="10781440" flipV="1">
                <a:off x="3275260" y="1767219"/>
                <a:ext cx="387350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97" name="Line 29"/>
              <p:cNvSpPr>
                <a:spLocks noChangeShapeType="1"/>
              </p:cNvSpPr>
              <p:nvPr/>
            </p:nvSpPr>
            <p:spPr bwMode="auto">
              <a:xfrm rot="10781440" flipV="1">
                <a:off x="3272085" y="971881"/>
                <a:ext cx="387350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98" name="Rectangle 31"/>
              <p:cNvSpPr>
                <a:spLocks noChangeArrowheads="1"/>
              </p:cNvSpPr>
              <p:nvPr/>
            </p:nvSpPr>
            <p:spPr bwMode="auto">
              <a:xfrm rot="9717001" flipV="1">
                <a:off x="1602035" y="1570369"/>
                <a:ext cx="1217613" cy="1154113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20499" name="Oval 32"/>
              <p:cNvSpPr>
                <a:spLocks noChangeArrowheads="1"/>
              </p:cNvSpPr>
              <p:nvPr/>
            </p:nvSpPr>
            <p:spPr bwMode="auto">
              <a:xfrm rot="9717001" flipV="1">
                <a:off x="1682997" y="1363994"/>
                <a:ext cx="1566863" cy="1441450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20500" name="Freeform 34"/>
              <p:cNvSpPr>
                <a:spLocks/>
              </p:cNvSpPr>
              <p:nvPr/>
            </p:nvSpPr>
            <p:spPr bwMode="auto">
              <a:xfrm rot="10781440" flipV="1">
                <a:off x="1687760" y="1627519"/>
                <a:ext cx="1643063" cy="561975"/>
              </a:xfrm>
              <a:custGeom>
                <a:avLst/>
                <a:gdLst>
                  <a:gd name="T0" fmla="*/ 0 w 1317"/>
                  <a:gd name="T1" fmla="*/ 0 h 440"/>
                  <a:gd name="T2" fmla="*/ 2147483647 w 1317"/>
                  <a:gd name="T3" fmla="*/ 2147483647 h 440"/>
                  <a:gd name="T4" fmla="*/ 0 60000 65536"/>
                  <a:gd name="T5" fmla="*/ 0 60000 65536"/>
                  <a:gd name="T6" fmla="*/ 0 w 1317"/>
                  <a:gd name="T7" fmla="*/ 0 h 440"/>
                  <a:gd name="T8" fmla="*/ 1317 w 1317"/>
                  <a:gd name="T9" fmla="*/ 440 h 44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317" h="440">
                    <a:moveTo>
                      <a:pt x="0" y="0"/>
                    </a:moveTo>
                    <a:lnTo>
                      <a:pt x="1317" y="44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20501" name="Freeform 35"/>
              <p:cNvSpPr>
                <a:spLocks/>
              </p:cNvSpPr>
              <p:nvPr/>
            </p:nvSpPr>
            <p:spPr bwMode="auto">
              <a:xfrm rot="10781440" flipV="1">
                <a:off x="1814760" y="1149681"/>
                <a:ext cx="1557338" cy="541338"/>
              </a:xfrm>
              <a:custGeom>
                <a:avLst/>
                <a:gdLst>
                  <a:gd name="T0" fmla="*/ 0 w 1249"/>
                  <a:gd name="T1" fmla="*/ 0 h 424"/>
                  <a:gd name="T2" fmla="*/ 2147483647 w 1249"/>
                  <a:gd name="T3" fmla="*/ 2147483647 h 424"/>
                  <a:gd name="T4" fmla="*/ 0 60000 65536"/>
                  <a:gd name="T5" fmla="*/ 0 60000 65536"/>
                  <a:gd name="T6" fmla="*/ 0 w 1249"/>
                  <a:gd name="T7" fmla="*/ 0 h 424"/>
                  <a:gd name="T8" fmla="*/ 1249 w 1249"/>
                  <a:gd name="T9" fmla="*/ 424 h 42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249" h="424">
                    <a:moveTo>
                      <a:pt x="0" y="0"/>
                    </a:moveTo>
                    <a:lnTo>
                      <a:pt x="1249" y="424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20502" name="Line 36"/>
              <p:cNvSpPr>
                <a:spLocks noChangeShapeType="1"/>
              </p:cNvSpPr>
              <p:nvPr/>
            </p:nvSpPr>
            <p:spPr bwMode="auto">
              <a:xfrm rot="10781440" flipH="1" flipV="1">
                <a:off x="1817935" y="1694194"/>
                <a:ext cx="477838" cy="7826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03" name="Rectangle 38"/>
              <p:cNvSpPr>
                <a:spLocks noChangeArrowheads="1"/>
              </p:cNvSpPr>
              <p:nvPr/>
            </p:nvSpPr>
            <p:spPr bwMode="auto">
              <a:xfrm rot="10781440" flipV="1">
                <a:off x="2305297" y="2186319"/>
                <a:ext cx="95250" cy="531813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20504" name="Freeform 40"/>
              <p:cNvSpPr>
                <a:spLocks/>
              </p:cNvSpPr>
              <p:nvPr/>
            </p:nvSpPr>
            <p:spPr bwMode="auto">
              <a:xfrm rot="10781440" flipV="1">
                <a:off x="930522" y="1038556"/>
                <a:ext cx="2436813" cy="112713"/>
              </a:xfrm>
              <a:custGeom>
                <a:avLst/>
                <a:gdLst>
                  <a:gd name="T0" fmla="*/ 0 w 1956"/>
                  <a:gd name="T1" fmla="*/ 2147483647 h 88"/>
                  <a:gd name="T2" fmla="*/ 2147483647 w 1956"/>
                  <a:gd name="T3" fmla="*/ 0 h 88"/>
                  <a:gd name="T4" fmla="*/ 0 60000 65536"/>
                  <a:gd name="T5" fmla="*/ 0 60000 65536"/>
                  <a:gd name="T6" fmla="*/ 0 w 1956"/>
                  <a:gd name="T7" fmla="*/ 0 h 88"/>
                  <a:gd name="T8" fmla="*/ 1956 w 1956"/>
                  <a:gd name="T9" fmla="*/ 88 h 8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956" h="88">
                    <a:moveTo>
                      <a:pt x="0" y="88"/>
                    </a:moveTo>
                    <a:lnTo>
                      <a:pt x="1956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20505" name="Freeform 41"/>
              <p:cNvSpPr>
                <a:spLocks/>
              </p:cNvSpPr>
              <p:nvPr/>
            </p:nvSpPr>
            <p:spPr bwMode="auto">
              <a:xfrm rot="10781440" flipV="1">
                <a:off x="838447" y="1530681"/>
                <a:ext cx="2474913" cy="98425"/>
              </a:xfrm>
              <a:custGeom>
                <a:avLst/>
                <a:gdLst>
                  <a:gd name="T0" fmla="*/ 0 w 1986"/>
                  <a:gd name="T1" fmla="*/ 2147483647 h 78"/>
                  <a:gd name="T2" fmla="*/ 2147483647 w 1986"/>
                  <a:gd name="T3" fmla="*/ 0 h 78"/>
                  <a:gd name="T4" fmla="*/ 0 60000 65536"/>
                  <a:gd name="T5" fmla="*/ 0 60000 65536"/>
                  <a:gd name="T6" fmla="*/ 0 w 1986"/>
                  <a:gd name="T7" fmla="*/ 0 h 78"/>
                  <a:gd name="T8" fmla="*/ 1986 w 1986"/>
                  <a:gd name="T9" fmla="*/ 78 h 7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986" h="78">
                    <a:moveTo>
                      <a:pt x="0" y="78"/>
                    </a:moveTo>
                    <a:lnTo>
                      <a:pt x="1986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20506" name="Freeform 42"/>
              <p:cNvSpPr>
                <a:spLocks/>
              </p:cNvSpPr>
              <p:nvPr/>
            </p:nvSpPr>
            <p:spPr bwMode="auto">
              <a:xfrm rot="10781440" flipV="1">
                <a:off x="984497" y="1043319"/>
                <a:ext cx="1047750" cy="44450"/>
              </a:xfrm>
              <a:custGeom>
                <a:avLst/>
                <a:gdLst>
                  <a:gd name="T0" fmla="*/ 0 w 842"/>
                  <a:gd name="T1" fmla="*/ 2147483647 h 35"/>
                  <a:gd name="T2" fmla="*/ 2147483647 w 842"/>
                  <a:gd name="T3" fmla="*/ 0 h 35"/>
                  <a:gd name="T4" fmla="*/ 0 60000 65536"/>
                  <a:gd name="T5" fmla="*/ 0 60000 65536"/>
                  <a:gd name="T6" fmla="*/ 0 w 842"/>
                  <a:gd name="T7" fmla="*/ 0 h 35"/>
                  <a:gd name="T8" fmla="*/ 842 w 842"/>
                  <a:gd name="T9" fmla="*/ 35 h 3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842" h="35">
                    <a:moveTo>
                      <a:pt x="0" y="35"/>
                    </a:moveTo>
                    <a:lnTo>
                      <a:pt x="84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20507" name="Freeform 43"/>
              <p:cNvSpPr>
                <a:spLocks/>
              </p:cNvSpPr>
              <p:nvPr/>
            </p:nvSpPr>
            <p:spPr bwMode="auto">
              <a:xfrm rot="10781440" flipV="1">
                <a:off x="924172" y="1533856"/>
                <a:ext cx="1049338" cy="44450"/>
              </a:xfrm>
              <a:custGeom>
                <a:avLst/>
                <a:gdLst>
                  <a:gd name="T0" fmla="*/ 0 w 842"/>
                  <a:gd name="T1" fmla="*/ 2147483647 h 35"/>
                  <a:gd name="T2" fmla="*/ 2147483647 w 842"/>
                  <a:gd name="T3" fmla="*/ 0 h 35"/>
                  <a:gd name="T4" fmla="*/ 0 60000 65536"/>
                  <a:gd name="T5" fmla="*/ 0 60000 65536"/>
                  <a:gd name="T6" fmla="*/ 0 w 842"/>
                  <a:gd name="T7" fmla="*/ 0 h 35"/>
                  <a:gd name="T8" fmla="*/ 842 w 842"/>
                  <a:gd name="T9" fmla="*/ 35 h 3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842" h="35">
                    <a:moveTo>
                      <a:pt x="0" y="35"/>
                    </a:moveTo>
                    <a:lnTo>
                      <a:pt x="84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20508" name="Text Box 44"/>
              <p:cNvSpPr txBox="1">
                <a:spLocks noChangeArrowheads="1"/>
              </p:cNvSpPr>
              <p:nvPr/>
            </p:nvSpPr>
            <p:spPr bwMode="auto">
              <a:xfrm rot="10781440">
                <a:off x="4029071" y="691970"/>
                <a:ext cx="184652" cy="3693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wrap="none" lIns="91433" tIns="45715" rIns="91433" bIns="45715">
                <a:prstTxWarp prst="textNoShape">
                  <a:avLst/>
                </a:prstTxWarp>
                <a:spAutoFit/>
              </a:bodyPr>
              <a:lstStyle/>
              <a:p>
                <a:endParaRPr lang="en-US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20509" name="Text Box 45"/>
              <p:cNvSpPr txBox="1">
                <a:spLocks noChangeArrowheads="1"/>
              </p:cNvSpPr>
              <p:nvPr/>
            </p:nvSpPr>
            <p:spPr bwMode="auto">
              <a:xfrm rot="10781440">
                <a:off x="2970209" y="2222320"/>
                <a:ext cx="184652" cy="3693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wrap="none" lIns="91433" tIns="45715" rIns="91433" bIns="45715">
                <a:prstTxWarp prst="textNoShape">
                  <a:avLst/>
                </a:prstTxWarp>
                <a:spAutoFit/>
              </a:bodyPr>
              <a:lstStyle/>
              <a:p>
                <a:endParaRPr lang="en-US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20510" name="Freeform 47"/>
              <p:cNvSpPr>
                <a:spLocks/>
              </p:cNvSpPr>
              <p:nvPr/>
            </p:nvSpPr>
            <p:spPr bwMode="auto">
              <a:xfrm rot="11178811" flipV="1">
                <a:off x="1679822" y="1097294"/>
                <a:ext cx="179388" cy="455613"/>
              </a:xfrm>
              <a:custGeom>
                <a:avLst/>
                <a:gdLst>
                  <a:gd name="T0" fmla="*/ 0 w 288"/>
                  <a:gd name="T1" fmla="*/ 2147483647 h 336"/>
                  <a:gd name="T2" fmla="*/ 2147483647 w 288"/>
                  <a:gd name="T3" fmla="*/ 2147483647 h 336"/>
                  <a:gd name="T4" fmla="*/ 2147483647 w 288"/>
                  <a:gd name="T5" fmla="*/ 2147483647 h 336"/>
                  <a:gd name="T6" fmla="*/ 2147483647 w 288"/>
                  <a:gd name="T7" fmla="*/ 0 h 3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8"/>
                  <a:gd name="T13" fmla="*/ 0 h 336"/>
                  <a:gd name="T14" fmla="*/ 288 w 288"/>
                  <a:gd name="T15" fmla="*/ 336 h 3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8" h="336">
                    <a:moveTo>
                      <a:pt x="0" y="336"/>
                    </a:moveTo>
                    <a:cubicBezTo>
                      <a:pt x="80" y="312"/>
                      <a:pt x="160" y="288"/>
                      <a:pt x="192" y="240"/>
                    </a:cubicBezTo>
                    <a:cubicBezTo>
                      <a:pt x="224" y="192"/>
                      <a:pt x="176" y="88"/>
                      <a:pt x="192" y="48"/>
                    </a:cubicBezTo>
                    <a:cubicBezTo>
                      <a:pt x="208" y="8"/>
                      <a:pt x="208" y="32"/>
                      <a:pt x="288" y="0"/>
                    </a:cubicBezTo>
                  </a:path>
                </a:pathLst>
              </a:cu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20511" name="Rectangle 51"/>
              <p:cNvSpPr>
                <a:spLocks noChangeArrowheads="1"/>
              </p:cNvSpPr>
              <p:nvPr/>
            </p:nvSpPr>
            <p:spPr bwMode="auto">
              <a:xfrm>
                <a:off x="3741329" y="1073700"/>
                <a:ext cx="1533818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>
                    <a:latin typeface="Century Gothic" charset="0"/>
                    <a:ea typeface="Century Gothic" charset="0"/>
                    <a:cs typeface="Century Gothic" charset="0"/>
                  </a:rPr>
                  <a:t>Deformable</a:t>
                </a:r>
              </a:p>
              <a:p>
                <a:pPr algn="ctr"/>
                <a:r>
                  <a:rPr lang="en-US">
                    <a:latin typeface="Century Gothic" charset="0"/>
                    <a:ea typeface="Century Gothic" charset="0"/>
                    <a:cs typeface="Century Gothic" charset="0"/>
                  </a:rPr>
                  <a:t>Mirror</a:t>
                </a:r>
                <a:endParaRPr lang="fr-FR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20512" name="Rectangle 53"/>
              <p:cNvSpPr>
                <a:spLocks noChangeArrowheads="1"/>
              </p:cNvSpPr>
              <p:nvPr/>
            </p:nvSpPr>
            <p:spPr bwMode="auto">
              <a:xfrm>
                <a:off x="2455747" y="2256169"/>
                <a:ext cx="881897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>
                    <a:latin typeface="Century Gothic" charset="0"/>
                    <a:ea typeface="Century Gothic" charset="0"/>
                    <a:cs typeface="Century Gothic" charset="0"/>
                  </a:rPr>
                  <a:t>Target</a:t>
                </a:r>
              </a:p>
            </p:txBody>
          </p:sp>
          <p:sp>
            <p:nvSpPr>
              <p:cNvPr id="20513" name="Rectangle 54"/>
              <p:cNvSpPr>
                <a:spLocks noChangeArrowheads="1"/>
              </p:cNvSpPr>
              <p:nvPr/>
            </p:nvSpPr>
            <p:spPr bwMode="auto">
              <a:xfrm rot="9717001" flipV="1">
                <a:off x="1544885" y="2235531"/>
                <a:ext cx="652463" cy="70008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20514" name="Line 37"/>
              <p:cNvSpPr>
                <a:spLocks noChangeShapeType="1"/>
              </p:cNvSpPr>
              <p:nvPr/>
            </p:nvSpPr>
            <p:spPr bwMode="auto">
              <a:xfrm rot="10781440" flipH="1" flipV="1">
                <a:off x="1689347" y="2189494"/>
                <a:ext cx="608013" cy="2873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15" name="Rectangle 52"/>
              <p:cNvSpPr>
                <a:spLocks noChangeArrowheads="1"/>
              </p:cNvSpPr>
              <p:nvPr/>
            </p:nvSpPr>
            <p:spPr bwMode="auto">
              <a:xfrm>
                <a:off x="398347" y="2064300"/>
                <a:ext cx="1443762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>
                    <a:latin typeface="Century Gothic" charset="0"/>
                    <a:ea typeface="Century Gothic" charset="0"/>
                    <a:cs typeface="Century Gothic" charset="0"/>
                  </a:rPr>
                  <a:t>Low f </a:t>
                </a:r>
              </a:p>
              <a:p>
                <a:pPr algn="ctr"/>
                <a:r>
                  <a:rPr lang="en-US">
                    <a:latin typeface="Century Gothic" charset="0"/>
                    <a:ea typeface="Century Gothic" charset="0"/>
                    <a:cs typeface="Century Gothic" charset="0"/>
                  </a:rPr>
                  <a:t>parabaloid</a:t>
                </a:r>
              </a:p>
            </p:txBody>
          </p:sp>
          <p:sp>
            <p:nvSpPr>
              <p:cNvPr id="20516" name="Rectangle 56"/>
              <p:cNvSpPr>
                <a:spLocks noChangeArrowheads="1"/>
              </p:cNvSpPr>
              <p:nvPr/>
            </p:nvSpPr>
            <p:spPr bwMode="auto">
              <a:xfrm>
                <a:off x="1512718" y="394031"/>
                <a:ext cx="1719679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GB">
                    <a:solidFill>
                      <a:srgbClr val="1F2BFF"/>
                    </a:solidFill>
                    <a:latin typeface="Century Gothic" charset="0"/>
                    <a:ea typeface="Century Gothic" charset="0"/>
                    <a:cs typeface="Century Gothic" charset="0"/>
                  </a:rPr>
                  <a:t>Tight focusing </a:t>
                </a:r>
              </a:p>
            </p:txBody>
          </p:sp>
        </p:grpSp>
        <p:sp>
          <p:nvSpPr>
            <p:cNvPr id="20487" name="Text Box 21"/>
            <p:cNvSpPr txBox="1">
              <a:spLocks noChangeArrowheads="1"/>
            </p:cNvSpPr>
            <p:nvPr/>
          </p:nvSpPr>
          <p:spPr bwMode="auto">
            <a:xfrm>
              <a:off x="5791200" y="1066800"/>
              <a:ext cx="2286000" cy="1077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200" b="1" dirty="0">
                  <a:latin typeface="Century Gothic" charset="0"/>
                  <a:ea typeface="Gill Sans" charset="0"/>
                  <a:cs typeface="Gill Sans" charset="0"/>
                </a:rPr>
                <a:t>1 </a:t>
              </a:r>
              <a:r>
                <a:rPr lang="en-US" sz="3200" b="1" dirty="0" err="1">
                  <a:latin typeface="Century Gothic" charset="0"/>
                  <a:ea typeface="Gill Sans" charset="0"/>
                  <a:cs typeface="Gill Sans" charset="0"/>
                </a:rPr>
                <a:t>mJ</a:t>
              </a:r>
              <a:r>
                <a:rPr lang="en-US" sz="3200" b="1" dirty="0">
                  <a:latin typeface="Century Gothic" charset="0"/>
                  <a:ea typeface="Gill Sans" charset="0"/>
                  <a:cs typeface="Gill Sans" charset="0"/>
                </a:rPr>
                <a:t>, 5 </a:t>
              </a:r>
              <a:r>
                <a:rPr lang="en-US" sz="3200" b="1" dirty="0" err="1">
                  <a:latin typeface="Century Gothic" charset="0"/>
                  <a:ea typeface="Gill Sans" charset="0"/>
                  <a:cs typeface="Gill Sans" charset="0"/>
                </a:rPr>
                <a:t>fs</a:t>
              </a:r>
              <a:r>
                <a:rPr lang="en-US" sz="3200" b="1" dirty="0">
                  <a:latin typeface="Century Gothic" charset="0"/>
                  <a:ea typeface="Gill Sans" charset="0"/>
                  <a:cs typeface="Gill Sans" charset="0"/>
                </a:rPr>
                <a:t> </a:t>
              </a:r>
              <a:r>
                <a:rPr lang="en-US" sz="3200" b="1" dirty="0">
                  <a:solidFill>
                    <a:srgbClr val="FF0000"/>
                  </a:solidFill>
                  <a:latin typeface="Century Gothic" charset="0"/>
                  <a:ea typeface="Gill Sans" charset="0"/>
                  <a:cs typeface="Gill Sans" charset="0"/>
                </a:rPr>
                <a:t>1 kHz</a:t>
              </a:r>
            </a:p>
          </p:txBody>
        </p:sp>
        <p:sp>
          <p:nvSpPr>
            <p:cNvPr id="20488" name="Text Box 57"/>
            <p:cNvSpPr txBox="1">
              <a:spLocks noChangeArrowheads="1"/>
            </p:cNvSpPr>
            <p:nvPr/>
          </p:nvSpPr>
          <p:spPr bwMode="auto">
            <a:xfrm flipH="1">
              <a:off x="228600" y="3273425"/>
              <a:ext cx="4062413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FR" sz="1400" dirty="0">
                  <a:solidFill>
                    <a:srgbClr val="333399"/>
                  </a:solidFill>
                  <a:latin typeface="Century Gothic" charset="0"/>
                  <a:ea typeface="Century Gothic" charset="0"/>
                  <a:cs typeface="Century Gothic" charset="0"/>
                </a:rPr>
                <a:t>Albert </a:t>
              </a:r>
              <a:r>
                <a:rPr lang="fr-FR" sz="1400" i="1" dirty="0">
                  <a:solidFill>
                    <a:srgbClr val="333399"/>
                  </a:solidFill>
                  <a:latin typeface="Century Gothic" charset="0"/>
                  <a:ea typeface="Century Gothic" charset="0"/>
                  <a:cs typeface="Century Gothic" charset="0"/>
                </a:rPr>
                <a:t>et al</a:t>
              </a:r>
              <a:r>
                <a:rPr lang="fr-FR" sz="1400" dirty="0">
                  <a:solidFill>
                    <a:srgbClr val="333399"/>
                  </a:solidFill>
                  <a:latin typeface="Century Gothic" charset="0"/>
                  <a:ea typeface="Century Gothic" charset="0"/>
                  <a:cs typeface="Century Gothic" charset="0"/>
                </a:rPr>
                <a:t>., Optics </a:t>
              </a:r>
              <a:r>
                <a:rPr lang="fr-FR" sz="1400" dirty="0" err="1">
                  <a:solidFill>
                    <a:srgbClr val="333399"/>
                  </a:solidFill>
                  <a:latin typeface="Century Gothic" charset="0"/>
                  <a:ea typeface="Century Gothic" charset="0"/>
                  <a:cs typeface="Century Gothic" charset="0"/>
                </a:rPr>
                <a:t>Letters</a:t>
              </a:r>
              <a:r>
                <a:rPr lang="fr-FR" sz="1400" dirty="0">
                  <a:solidFill>
                    <a:srgbClr val="333399"/>
                  </a:solidFill>
                  <a:latin typeface="Century Gothic" charset="0"/>
                  <a:ea typeface="Century Gothic" charset="0"/>
                  <a:cs typeface="Century Gothic" charset="0"/>
                </a:rPr>
                <a:t> 2000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5"/>
          <p:cNvSpPr txBox="1">
            <a:spLocks noChangeArrowheads="1"/>
          </p:cNvSpPr>
          <p:nvPr/>
        </p:nvSpPr>
        <p:spPr bwMode="auto">
          <a:xfrm>
            <a:off x="2514600" y="803275"/>
            <a:ext cx="7704138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Century Gothic" charset="0"/>
                <a:ea typeface="Gill Sans" charset="0"/>
                <a:cs typeface="Gill Sans" charset="0"/>
              </a:rPr>
              <a:t>           </a:t>
            </a:r>
            <a:r>
              <a:rPr lang="en-US" sz="2400" b="1">
                <a:latin typeface="Century Gothic" charset="0"/>
                <a:ea typeface="Gill Sans" charset="0"/>
                <a:cs typeface="Gill Sans" charset="0"/>
              </a:rPr>
              <a:t>For the laser: </a:t>
            </a:r>
          </a:p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en-US" sz="2400">
                <a:latin typeface="Century Gothic" charset="0"/>
                <a:ea typeface="Gill Sans" charset="0"/>
                <a:cs typeface="Gill Sans" charset="0"/>
              </a:rPr>
              <a:t> Few-cycle</a:t>
            </a:r>
          </a:p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en-US" sz="2400">
                <a:latin typeface="Century Gothic" charset="0"/>
                <a:ea typeface="Gill Sans" charset="0"/>
                <a:cs typeface="Gill Sans" charset="0"/>
              </a:rPr>
              <a:t> &gt; mJ energy</a:t>
            </a:r>
          </a:p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en-US" sz="2400">
                <a:latin typeface="Century Gothic" charset="0"/>
                <a:ea typeface="Gill Sans" charset="0"/>
                <a:cs typeface="Gill Sans" charset="0"/>
              </a:rPr>
              <a:t> CEP control</a:t>
            </a:r>
          </a:p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en-US" sz="2400">
                <a:latin typeface="Century Gothic" charset="0"/>
                <a:ea typeface="Gill Sans" charset="0"/>
                <a:cs typeface="Gill Sans" charset="0"/>
              </a:rPr>
              <a:t> High temporal contrast</a:t>
            </a:r>
          </a:p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en-US" sz="2400">
                <a:latin typeface="Century Gothic" charset="0"/>
                <a:ea typeface="Gill Sans" charset="0"/>
                <a:cs typeface="Gill Sans" charset="0"/>
              </a:rPr>
              <a:t> High spatial quality</a:t>
            </a:r>
          </a:p>
        </p:txBody>
      </p:sp>
      <p:sp>
        <p:nvSpPr>
          <p:cNvPr id="5" name="Rectangle 48"/>
          <p:cNvSpPr>
            <a:spLocks noChangeArrowheads="1"/>
          </p:cNvSpPr>
          <p:nvPr/>
        </p:nvSpPr>
        <p:spPr bwMode="auto">
          <a:xfrm>
            <a:off x="2272959" y="25309"/>
            <a:ext cx="4518709" cy="58914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5768" tIns="47884" rIns="95768" bIns="47884" anchor="ctr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Tough requirements…</a:t>
            </a:r>
            <a:endParaRPr 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28676" name="Text Box 25"/>
          <p:cNvSpPr txBox="1">
            <a:spLocks noChangeArrowheads="1"/>
          </p:cNvSpPr>
          <p:nvPr/>
        </p:nvSpPr>
        <p:spPr bwMode="auto">
          <a:xfrm>
            <a:off x="2514600" y="4276725"/>
            <a:ext cx="7704138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Century Gothic" charset="0"/>
                <a:ea typeface="Gill Sans" charset="0"/>
                <a:cs typeface="Gill Sans" charset="0"/>
              </a:rPr>
              <a:t>           </a:t>
            </a:r>
            <a:r>
              <a:rPr lang="en-US" sz="2400" b="1" dirty="0">
                <a:latin typeface="Century Gothic" charset="0"/>
                <a:ea typeface="Gill Sans" charset="0"/>
                <a:cs typeface="Gill Sans" charset="0"/>
              </a:rPr>
              <a:t>For the target: </a:t>
            </a:r>
          </a:p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en-US" sz="2400" dirty="0">
                <a:latin typeface="Century Gothic" charset="0"/>
                <a:ea typeface="Gill Sans" charset="0"/>
                <a:cs typeface="Gill Sans" charset="0"/>
              </a:rPr>
              <a:t> kHz refreshment</a:t>
            </a:r>
          </a:p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en-US" sz="2400" dirty="0">
                <a:latin typeface="Century Gothic" charset="0"/>
                <a:ea typeface="Gill Sans" charset="0"/>
                <a:cs typeface="Gill Sans" charset="0"/>
              </a:rPr>
              <a:t> sub-</a:t>
            </a:r>
            <a:r>
              <a:rPr lang="en-US" sz="2400" dirty="0">
                <a:latin typeface="Symbol" charset="2"/>
                <a:ea typeface="Gill Sans" charset="0"/>
                <a:cs typeface="Gill Sans" charset="0"/>
              </a:rPr>
              <a:t>m</a:t>
            </a:r>
            <a:r>
              <a:rPr lang="en-US" sz="2400" dirty="0">
                <a:latin typeface="Century Gothic" charset="0"/>
                <a:ea typeface="Gill Sans" charset="0"/>
                <a:cs typeface="Gill Sans" charset="0"/>
              </a:rPr>
              <a:t>m positioning</a:t>
            </a:r>
          </a:p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en-US" sz="2400" dirty="0" smtClean="0">
                <a:latin typeface="Century Gothic" charset="0"/>
                <a:ea typeface="Gill Sans" charset="0"/>
                <a:cs typeface="Gill Sans" charset="0"/>
              </a:rPr>
              <a:t> target lifetime</a:t>
            </a:r>
            <a:endParaRPr lang="en-US" sz="2400" dirty="0">
              <a:latin typeface="Century Gothic" charset="0"/>
              <a:ea typeface="Gill Sans" charset="0"/>
              <a:cs typeface="Gill San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7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49" descr="CM"/>
          <p:cNvPicPr>
            <a:picLocks noChangeAspect="1" noChangeArrowheads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 bwMode="auto">
          <a:xfrm>
            <a:off x="152400" y="1099784"/>
            <a:ext cx="8823646" cy="546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softEdge rad="76200"/>
          </a:effectLst>
        </p:spPr>
      </p:pic>
      <p:grpSp>
        <p:nvGrpSpPr>
          <p:cNvPr id="2" name="Group 94"/>
          <p:cNvGrpSpPr>
            <a:grpSpLocks/>
          </p:cNvGrpSpPr>
          <p:nvPr/>
        </p:nvGrpSpPr>
        <p:grpSpPr bwMode="auto">
          <a:xfrm>
            <a:off x="4343400" y="977900"/>
            <a:ext cx="3987800" cy="1104900"/>
            <a:chOff x="2375758" y="26234684"/>
            <a:chExt cx="3406171" cy="968716"/>
          </a:xfrm>
        </p:grpSpPr>
        <p:sp>
          <p:nvSpPr>
            <p:cNvPr id="20" name="Rectangle 6"/>
            <p:cNvSpPr>
              <a:spLocks noChangeArrowheads="1"/>
            </p:cNvSpPr>
            <p:nvPr/>
          </p:nvSpPr>
          <p:spPr bwMode="auto">
            <a:xfrm>
              <a:off x="2406946" y="26234684"/>
              <a:ext cx="3346509" cy="968716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1" name="Text Box 5"/>
            <p:cNvSpPr txBox="1">
              <a:spLocks noChangeArrowheads="1"/>
            </p:cNvSpPr>
            <p:nvPr/>
          </p:nvSpPr>
          <p:spPr bwMode="auto">
            <a:xfrm>
              <a:off x="2375758" y="26348814"/>
              <a:ext cx="3406171" cy="7293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400" b="1" dirty="0" err="1">
                  <a:latin typeface="Century Gothic" charset="0"/>
                  <a:ea typeface="Gill Sans" charset="0"/>
                  <a:cs typeface="Gill Sans" charset="0"/>
                </a:rPr>
                <a:t>Femtopower</a:t>
              </a:r>
              <a:r>
                <a:rPr lang="en-US" sz="2400" b="1" dirty="0">
                  <a:latin typeface="Century Gothic" charset="0"/>
                  <a:ea typeface="Gill Sans" charset="0"/>
                  <a:cs typeface="Gill Sans" charset="0"/>
                </a:rPr>
                <a:t> Compact Pro CEP + </a:t>
              </a:r>
              <a:r>
                <a:rPr lang="en-US" sz="2400" b="1" dirty="0" err="1">
                  <a:latin typeface="Century Gothic" charset="0"/>
                  <a:ea typeface="Gill Sans" charset="0"/>
                  <a:cs typeface="Gill Sans" charset="0"/>
                </a:rPr>
                <a:t>Dazzler</a:t>
              </a:r>
              <a:r>
                <a:rPr lang="en-US" sz="2400" b="1" baseline="30000" dirty="0" err="1">
                  <a:latin typeface="Century Gothic" charset="0"/>
                  <a:ea typeface="Gill Sans" charset="0"/>
                  <a:cs typeface="Gill Sans" charset="0"/>
                </a:rPr>
                <a:t>TM</a:t>
              </a:r>
              <a:endParaRPr lang="en-US" sz="2400" b="1" baseline="30000" dirty="0">
                <a:latin typeface="Century Gothic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4137025" y="1968500"/>
            <a:ext cx="4386263" cy="1582738"/>
            <a:chOff x="5086350" y="1708099"/>
            <a:chExt cx="3378200" cy="1474839"/>
          </a:xfrm>
        </p:grpSpPr>
        <p:grpSp>
          <p:nvGrpSpPr>
            <p:cNvPr id="4" name="Group 95"/>
            <p:cNvGrpSpPr>
              <a:grpSpLocks/>
            </p:cNvGrpSpPr>
            <p:nvPr/>
          </p:nvGrpSpPr>
          <p:grpSpPr bwMode="auto">
            <a:xfrm>
              <a:off x="5086350" y="2032000"/>
              <a:ext cx="3378200" cy="1150938"/>
              <a:chOff x="6037032" y="25603199"/>
              <a:chExt cx="3722683" cy="2362201"/>
            </a:xfrm>
          </p:grpSpPr>
          <p:sp>
            <p:nvSpPr>
              <p:cNvPr id="22" name="Rectangle 6"/>
              <p:cNvSpPr>
                <a:spLocks noChangeArrowheads="1"/>
              </p:cNvSpPr>
              <p:nvPr/>
            </p:nvSpPr>
            <p:spPr bwMode="auto">
              <a:xfrm>
                <a:off x="6236437" y="25603323"/>
                <a:ext cx="3348124" cy="2362077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3" name="Text Box 7"/>
              <p:cNvSpPr txBox="1">
                <a:spLocks noChangeArrowheads="1"/>
              </p:cNvSpPr>
              <p:nvPr/>
            </p:nvSpPr>
            <p:spPr bwMode="auto">
              <a:xfrm>
                <a:off x="6639291" y="25654936"/>
                <a:ext cx="2523555" cy="15909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n-US" sz="2400" b="1" dirty="0">
                    <a:latin typeface="Century Gothic" charset="0"/>
                    <a:ea typeface="Gill Sans" charset="0"/>
                    <a:cs typeface="Gill Sans" charset="0"/>
                  </a:rPr>
                  <a:t>Home made booster amplifier</a:t>
                </a:r>
              </a:p>
            </p:txBody>
          </p:sp>
          <p:sp>
            <p:nvSpPr>
              <p:cNvPr id="24" name="Text Box 57"/>
              <p:cNvSpPr txBox="1">
                <a:spLocks noChangeArrowheads="1"/>
              </p:cNvSpPr>
              <p:nvPr/>
            </p:nvSpPr>
            <p:spPr bwMode="auto">
              <a:xfrm flipH="1">
                <a:off x="6037032" y="27115295"/>
                <a:ext cx="3722683" cy="5890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>
                  <a:defRPr/>
                </a:pPr>
                <a:r>
                  <a:rPr lang="en-US" sz="1400" b="1" dirty="0">
                    <a:solidFill>
                      <a:srgbClr val="333399"/>
                    </a:solidFill>
                    <a:latin typeface="Century Gothic" charset="0"/>
                    <a:ea typeface="Century Gothic" charset="0"/>
                    <a:cs typeface="Century Gothic" charset="0"/>
                  </a:rPr>
                  <a:t>Canova </a:t>
                </a:r>
                <a:r>
                  <a:rPr lang="en-US" sz="1400" b="1" i="1" dirty="0">
                    <a:solidFill>
                      <a:srgbClr val="333399"/>
                    </a:solidFill>
                    <a:latin typeface="Century Gothic" charset="0"/>
                    <a:ea typeface="Century Gothic" charset="0"/>
                    <a:cs typeface="Century Gothic" charset="0"/>
                  </a:rPr>
                  <a:t>et al</a:t>
                </a:r>
                <a:r>
                  <a:rPr lang="en-US" sz="1400" b="1" dirty="0">
                    <a:solidFill>
                      <a:srgbClr val="333399"/>
                    </a:solidFill>
                    <a:latin typeface="Century Gothic" charset="0"/>
                    <a:ea typeface="Century Gothic" charset="0"/>
                    <a:cs typeface="Century Gothic" charset="0"/>
                  </a:rPr>
                  <a:t>., Opt. </a:t>
                </a:r>
                <a:r>
                  <a:rPr lang="en-US" sz="1400" b="1" dirty="0" err="1">
                    <a:solidFill>
                      <a:srgbClr val="333399"/>
                    </a:solidFill>
                    <a:latin typeface="Century Gothic" charset="0"/>
                    <a:ea typeface="Century Gothic" charset="0"/>
                    <a:cs typeface="Century Gothic" charset="0"/>
                  </a:rPr>
                  <a:t>Lett</a:t>
                </a:r>
                <a:r>
                  <a:rPr lang="en-US" sz="1400" b="1" dirty="0">
                    <a:solidFill>
                      <a:srgbClr val="333399"/>
                    </a:solidFill>
                    <a:latin typeface="Century Gothic" charset="0"/>
                    <a:ea typeface="Century Gothic" charset="0"/>
                    <a:cs typeface="Century Gothic" charset="0"/>
                  </a:rPr>
                  <a:t>. 34,  (2009)</a:t>
                </a:r>
              </a:p>
            </p:txBody>
          </p:sp>
        </p:grpSp>
        <p:sp>
          <p:nvSpPr>
            <p:cNvPr id="8" name="Right Arrow 7"/>
            <p:cNvSpPr/>
            <p:nvPr/>
          </p:nvSpPr>
          <p:spPr bwMode="auto">
            <a:xfrm rot="5400000">
              <a:off x="6561793" y="1593473"/>
              <a:ext cx="433428" cy="662680"/>
            </a:xfrm>
            <a:prstGeom prst="rightArrow">
              <a:avLst/>
            </a:prstGeom>
            <a:solidFill>
              <a:srgbClr val="008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6" name="Group 26"/>
          <p:cNvGrpSpPr>
            <a:grpSpLocks/>
          </p:cNvGrpSpPr>
          <p:nvPr/>
        </p:nvGrpSpPr>
        <p:grpSpPr bwMode="auto">
          <a:xfrm>
            <a:off x="4232276" y="3416299"/>
            <a:ext cx="4138613" cy="1752609"/>
            <a:chOff x="5129216" y="3137839"/>
            <a:chExt cx="3252215" cy="1413604"/>
          </a:xfrm>
        </p:grpSpPr>
        <p:grpSp>
          <p:nvGrpSpPr>
            <p:cNvPr id="7" name="Group 106"/>
            <p:cNvGrpSpPr>
              <a:grpSpLocks/>
            </p:cNvGrpSpPr>
            <p:nvPr/>
          </p:nvGrpSpPr>
          <p:grpSpPr bwMode="auto">
            <a:xfrm>
              <a:off x="5129216" y="3489965"/>
              <a:ext cx="3252215" cy="1061478"/>
              <a:chOff x="8723935" y="26987618"/>
              <a:chExt cx="4287846" cy="1479605"/>
            </a:xfrm>
          </p:grpSpPr>
          <p:sp>
            <p:nvSpPr>
              <p:cNvPr id="17" name="Rectangle 6"/>
              <p:cNvSpPr>
                <a:spLocks noChangeArrowheads="1"/>
              </p:cNvSpPr>
              <p:nvPr/>
            </p:nvSpPr>
            <p:spPr bwMode="auto">
              <a:xfrm>
                <a:off x="8886765" y="26987618"/>
                <a:ext cx="4032911" cy="1479605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8" name="Text Box 7"/>
              <p:cNvSpPr txBox="1">
                <a:spLocks noChangeArrowheads="1"/>
              </p:cNvSpPr>
              <p:nvPr/>
            </p:nvSpPr>
            <p:spPr bwMode="auto">
              <a:xfrm>
                <a:off x="9260483" y="27030445"/>
                <a:ext cx="3214749" cy="9342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n-US" sz="2400" b="1" dirty="0">
                    <a:latin typeface="Century Gothic" charset="0"/>
                    <a:ea typeface="Gill Sans" charset="0"/>
                    <a:cs typeface="Gill Sans" charset="0"/>
                  </a:rPr>
                  <a:t>3mJ, 28fs, </a:t>
                </a:r>
                <a:r>
                  <a:rPr lang="en-US" sz="2400" b="1" dirty="0" smtClean="0">
                    <a:latin typeface="Century Gothic" charset="0"/>
                    <a:ea typeface="Gill Sans" charset="0"/>
                    <a:cs typeface="Gill Sans" charset="0"/>
                  </a:rPr>
                  <a:t>1kHz Dazzler CEP control</a:t>
                </a:r>
                <a:endParaRPr lang="en-US" sz="2400" b="1" baseline="30000" dirty="0">
                  <a:latin typeface="Century Gothic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9" name="Text Box 57"/>
              <p:cNvSpPr txBox="1">
                <a:spLocks noChangeArrowheads="1"/>
              </p:cNvSpPr>
              <p:nvPr/>
            </p:nvSpPr>
            <p:spPr bwMode="auto">
              <a:xfrm flipH="1">
                <a:off x="8723935" y="27921072"/>
                <a:ext cx="4287846" cy="3462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>
                  <a:defRPr/>
                </a:pPr>
                <a:r>
                  <a:rPr lang="en-US" sz="1400" b="1" dirty="0">
                    <a:solidFill>
                      <a:srgbClr val="333399"/>
                    </a:solidFill>
                    <a:latin typeface="Century Gothic" charset="0"/>
                    <a:ea typeface="Century Gothic" charset="0"/>
                    <a:cs typeface="Century Gothic" charset="0"/>
                  </a:rPr>
                  <a:t>Forget </a:t>
                </a:r>
                <a:r>
                  <a:rPr lang="en-US" sz="1400" b="1" i="1" dirty="0">
                    <a:solidFill>
                      <a:srgbClr val="333399"/>
                    </a:solidFill>
                    <a:latin typeface="Century Gothic" charset="0"/>
                    <a:ea typeface="Century Gothic" charset="0"/>
                    <a:cs typeface="Century Gothic" charset="0"/>
                  </a:rPr>
                  <a:t>et al</a:t>
                </a:r>
                <a:r>
                  <a:rPr lang="en-US" sz="1400" b="1" dirty="0">
                    <a:solidFill>
                      <a:srgbClr val="333399"/>
                    </a:solidFill>
                    <a:latin typeface="Century Gothic" charset="0"/>
                    <a:ea typeface="Century Gothic" charset="0"/>
                    <a:cs typeface="Century Gothic" charset="0"/>
                  </a:rPr>
                  <a:t>., Opt. </a:t>
                </a:r>
                <a:r>
                  <a:rPr lang="en-US" sz="1400" b="1" dirty="0" err="1">
                    <a:solidFill>
                      <a:srgbClr val="333399"/>
                    </a:solidFill>
                    <a:latin typeface="Century Gothic" charset="0"/>
                    <a:ea typeface="Century Gothic" charset="0"/>
                    <a:cs typeface="Century Gothic" charset="0"/>
                  </a:rPr>
                  <a:t>Lett</a:t>
                </a:r>
                <a:r>
                  <a:rPr lang="en-US" sz="1400" b="1" dirty="0">
                    <a:solidFill>
                      <a:srgbClr val="333399"/>
                    </a:solidFill>
                    <a:latin typeface="Century Gothic" charset="0"/>
                    <a:ea typeface="Century Gothic" charset="0"/>
                    <a:cs typeface="Century Gothic" charset="0"/>
                  </a:rPr>
                  <a:t>. 34,  (2009)</a:t>
                </a:r>
              </a:p>
            </p:txBody>
          </p:sp>
        </p:grpSp>
        <p:sp>
          <p:nvSpPr>
            <p:cNvPr id="11" name="Right Arrow 10"/>
            <p:cNvSpPr/>
            <p:nvPr/>
          </p:nvSpPr>
          <p:spPr bwMode="auto">
            <a:xfrm rot="5400000">
              <a:off x="6563371" y="2994837"/>
              <a:ext cx="375167" cy="661171"/>
            </a:xfrm>
            <a:prstGeom prst="rightArrow">
              <a:avLst/>
            </a:prstGeom>
            <a:solidFill>
              <a:srgbClr val="008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9" name="Group 29"/>
          <p:cNvGrpSpPr>
            <a:grpSpLocks/>
          </p:cNvGrpSpPr>
          <p:nvPr/>
        </p:nvGrpSpPr>
        <p:grpSpPr bwMode="auto">
          <a:xfrm>
            <a:off x="4232275" y="5075239"/>
            <a:ext cx="4200525" cy="1587499"/>
            <a:chOff x="5143500" y="4402138"/>
            <a:chExt cx="3289300" cy="1389064"/>
          </a:xfrm>
        </p:grpSpPr>
        <p:grpSp>
          <p:nvGrpSpPr>
            <p:cNvPr id="10" name="Group 100"/>
            <p:cNvGrpSpPr>
              <a:grpSpLocks/>
            </p:cNvGrpSpPr>
            <p:nvPr/>
          </p:nvGrpSpPr>
          <p:grpSpPr bwMode="auto">
            <a:xfrm>
              <a:off x="5143500" y="4707360"/>
              <a:ext cx="3289300" cy="1083842"/>
              <a:chOff x="2286819" y="25603820"/>
              <a:chExt cx="3597284" cy="1599580"/>
            </a:xfrm>
          </p:grpSpPr>
          <p:sp>
            <p:nvSpPr>
              <p:cNvPr id="15" name="Rectangle 6"/>
              <p:cNvSpPr>
                <a:spLocks noChangeArrowheads="1"/>
              </p:cNvSpPr>
              <p:nvPr/>
            </p:nvSpPr>
            <p:spPr bwMode="auto">
              <a:xfrm>
                <a:off x="2406457" y="25603820"/>
                <a:ext cx="3347133" cy="159958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6" name="Text Box 5"/>
              <p:cNvSpPr txBox="1">
                <a:spLocks noChangeArrowheads="1"/>
              </p:cNvSpPr>
              <p:nvPr/>
            </p:nvSpPr>
            <p:spPr bwMode="auto">
              <a:xfrm>
                <a:off x="2286819" y="25644266"/>
                <a:ext cx="3597284" cy="9936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n-US" sz="2400" b="1" dirty="0">
                    <a:latin typeface="Century Gothic" charset="0"/>
                    <a:ea typeface="Gill Sans" charset="0"/>
                    <a:cs typeface="Gill Sans" charset="0"/>
                  </a:rPr>
                  <a:t>Hollow fiber compressor </a:t>
                </a:r>
                <a:r>
                  <a:rPr lang="en-US" sz="2000" b="1" dirty="0">
                    <a:latin typeface="Century Gothic" charset="0"/>
                    <a:ea typeface="Gill Sans" charset="0"/>
                    <a:cs typeface="Gill Sans" charset="0"/>
                  </a:rPr>
                  <a:t>1.5mJ,</a:t>
                </a:r>
                <a:r>
                  <a:rPr lang="en-US" sz="2000" b="1" dirty="0" smtClean="0">
                    <a:latin typeface="Century Gothic" charset="0"/>
                    <a:ea typeface="Gill Sans" charset="0"/>
                    <a:cs typeface="Gill Sans" charset="0"/>
                  </a:rPr>
                  <a:t> 4.2fs, CEP&lt;300 </a:t>
                </a:r>
                <a:r>
                  <a:rPr lang="en-US" sz="2000" b="1" dirty="0" err="1" smtClean="0">
                    <a:latin typeface="Century Gothic" charset="0"/>
                    <a:ea typeface="Gill Sans" charset="0"/>
                    <a:cs typeface="Gill Sans" charset="0"/>
                  </a:rPr>
                  <a:t>mrad</a:t>
                </a:r>
                <a:endParaRPr lang="en-US" sz="2000" b="1" dirty="0">
                  <a:latin typeface="Century Gothic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14" name="Text Box 57"/>
            <p:cNvSpPr txBox="1">
              <a:spLocks noChangeArrowheads="1"/>
            </p:cNvSpPr>
            <p:nvPr/>
          </p:nvSpPr>
          <p:spPr bwMode="auto">
            <a:xfrm flipH="1">
              <a:off x="5143500" y="5407495"/>
              <a:ext cx="3276869" cy="269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en-US" sz="1400" b="1" dirty="0">
                  <a:solidFill>
                    <a:srgbClr val="333399"/>
                  </a:solidFill>
                  <a:latin typeface="Century Gothic" charset="0"/>
                  <a:ea typeface="Century Gothic" charset="0"/>
                  <a:cs typeface="Century Gothic" charset="0"/>
                </a:rPr>
                <a:t>Chen </a:t>
              </a:r>
              <a:r>
                <a:rPr lang="en-US" sz="1400" b="1" i="1" dirty="0">
                  <a:solidFill>
                    <a:srgbClr val="333399"/>
                  </a:solidFill>
                  <a:latin typeface="Century Gothic" charset="0"/>
                  <a:ea typeface="Century Gothic" charset="0"/>
                  <a:cs typeface="Century Gothic" charset="0"/>
                </a:rPr>
                <a:t>et al</a:t>
              </a:r>
              <a:r>
                <a:rPr lang="en-US" sz="1400" b="1" dirty="0">
                  <a:solidFill>
                    <a:srgbClr val="333399"/>
                  </a:solidFill>
                  <a:latin typeface="Century Gothic" charset="0"/>
                  <a:ea typeface="Century Gothic" charset="0"/>
                  <a:cs typeface="Century Gothic" charset="0"/>
                </a:rPr>
                <a:t>.,</a:t>
              </a:r>
              <a:r>
                <a:rPr lang="en-US" sz="1400" b="1" dirty="0" smtClean="0">
                  <a:solidFill>
                    <a:srgbClr val="333399"/>
                  </a:solidFill>
                  <a:latin typeface="Century Gothic" charset="0"/>
                  <a:ea typeface="Century Gothic" charset="0"/>
                  <a:cs typeface="Century Gothic" charset="0"/>
                </a:rPr>
                <a:t> Appl. Phys. B 99,  </a:t>
              </a:r>
              <a:r>
                <a:rPr lang="en-US" sz="1400" b="1" dirty="0">
                  <a:solidFill>
                    <a:srgbClr val="333399"/>
                  </a:solidFill>
                  <a:latin typeface="Century Gothic" charset="0"/>
                  <a:ea typeface="Century Gothic" charset="0"/>
                  <a:cs typeface="Century Gothic" charset="0"/>
                </a:rPr>
                <a:t>(</a:t>
              </a:r>
              <a:r>
                <a:rPr lang="en-US" sz="1400" b="1" dirty="0" smtClean="0">
                  <a:solidFill>
                    <a:srgbClr val="333399"/>
                  </a:solidFill>
                  <a:latin typeface="Century Gothic" charset="0"/>
                  <a:ea typeface="Century Gothic" charset="0"/>
                  <a:cs typeface="Century Gothic" charset="0"/>
                </a:rPr>
                <a:t>2010</a:t>
              </a:r>
              <a:r>
                <a:rPr lang="en-US" sz="1400" b="1" i="1" dirty="0" smtClean="0">
                  <a:solidFill>
                    <a:srgbClr val="333399"/>
                  </a:solidFill>
                  <a:latin typeface="Century Gothic" charset="0"/>
                  <a:ea typeface="Century Gothic" charset="0"/>
                  <a:cs typeface="Century Gothic" charset="0"/>
                </a:rPr>
                <a:t>)</a:t>
              </a:r>
              <a:endParaRPr lang="en-US" sz="1400" b="1" dirty="0">
                <a:solidFill>
                  <a:srgbClr val="333399"/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13" name="Right Arrow 12"/>
            <p:cNvSpPr/>
            <p:nvPr/>
          </p:nvSpPr>
          <p:spPr bwMode="auto">
            <a:xfrm rot="5400000">
              <a:off x="6613760" y="4234669"/>
              <a:ext cx="328890" cy="663827"/>
            </a:xfrm>
            <a:prstGeom prst="rightArrow">
              <a:avLst/>
            </a:prstGeom>
            <a:solidFill>
              <a:srgbClr val="008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25" name="Rectangle 48"/>
          <p:cNvSpPr>
            <a:spLocks noChangeArrowheads="1"/>
          </p:cNvSpPr>
          <p:nvPr/>
        </p:nvSpPr>
        <p:spPr bwMode="auto">
          <a:xfrm>
            <a:off x="3319659" y="122146"/>
            <a:ext cx="2704711" cy="58914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5768" tIns="47884" rIns="95768" bIns="47884" anchor="ctr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Laser system</a:t>
            </a:r>
            <a:endParaRPr 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8"/>
          <p:cNvSpPr>
            <a:spLocks noChangeArrowheads="1"/>
          </p:cNvSpPr>
          <p:nvPr/>
        </p:nvSpPr>
        <p:spPr bwMode="auto">
          <a:xfrm>
            <a:off x="828067" y="-91"/>
            <a:ext cx="7733932" cy="58914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5768" tIns="47884" rIns="95768" bIns="47884" anchor="ctr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Hollow fiber =</a:t>
            </a: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 excellent 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spatial quality</a:t>
            </a:r>
            <a:endParaRPr 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entury Gothic" charset="0"/>
              <a:ea typeface="Century Gothic" charset="0"/>
              <a:cs typeface="Century Gothic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685800" y="5337175"/>
            <a:ext cx="8001000" cy="1292225"/>
            <a:chOff x="685800" y="5489575"/>
            <a:chExt cx="8001000" cy="1292662"/>
          </a:xfrm>
        </p:grpSpPr>
        <p:sp>
          <p:nvSpPr>
            <p:cNvPr id="34823" name="Text Box 8"/>
            <p:cNvSpPr txBox="1">
              <a:spLocks noChangeArrowheads="1"/>
            </p:cNvSpPr>
            <p:nvPr/>
          </p:nvSpPr>
          <p:spPr bwMode="auto">
            <a:xfrm>
              <a:off x="685800" y="5489575"/>
              <a:ext cx="2971800" cy="1292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400" dirty="0">
                  <a:latin typeface="Century Gothic" charset="0"/>
                  <a:ea typeface="Century Gothic" charset="0"/>
                  <a:cs typeface="Century Gothic" charset="0"/>
                </a:rPr>
                <a:t>f/1.7 </a:t>
              </a:r>
              <a:r>
                <a:rPr lang="en-US" sz="2400" dirty="0" err="1">
                  <a:latin typeface="Century Gothic" charset="0"/>
                  <a:ea typeface="Century Gothic" charset="0"/>
                  <a:cs typeface="Century Gothic" charset="0"/>
                </a:rPr>
                <a:t>paraboloid</a:t>
              </a:r>
              <a:endParaRPr lang="en-US" sz="2400" dirty="0">
                <a:latin typeface="Century Gothic" charset="0"/>
                <a:ea typeface="Century Gothic" charset="0"/>
                <a:cs typeface="Century Gothic" charset="0"/>
              </a:endParaRPr>
            </a:p>
            <a:p>
              <a:pPr algn="ctr">
                <a:spcBef>
                  <a:spcPct val="50000"/>
                </a:spcBef>
                <a:defRPr/>
              </a:pPr>
              <a:r>
                <a:rPr lang="en-US" dirty="0">
                  <a:latin typeface="Century Gothic" charset="0"/>
                  <a:ea typeface="Century Gothic" charset="0"/>
                  <a:cs typeface="Century Gothic" charset="0"/>
                </a:rPr>
                <a:t>(70% energy in focus)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en-US" b="1" dirty="0">
                  <a:latin typeface="Century Gothic" charset="0"/>
                  <a:ea typeface="Century Gothic" charset="0"/>
                  <a:cs typeface="Century Gothic" charset="0"/>
                </a:rPr>
                <a:t>…after</a:t>
              </a:r>
              <a:r>
                <a:rPr lang="en-US" b="1" dirty="0" smtClean="0">
                  <a:latin typeface="Century Gothic" charset="0"/>
                  <a:ea typeface="Century Gothic" charset="0"/>
                  <a:cs typeface="Century Gothic" charset="0"/>
                </a:rPr>
                <a:t> 6m propagation</a:t>
              </a:r>
              <a:endParaRPr lang="en-US" dirty="0"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>
              <a:off x="4724400" y="5605502"/>
              <a:ext cx="3962400" cy="1100509"/>
            </a:xfrm>
            <a:prstGeom prst="rect">
              <a:avLst/>
            </a:prstGeom>
            <a:solidFill>
              <a:srgbClr val="0000FF"/>
            </a:solidFill>
            <a:ln>
              <a:noFill/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400" dirty="0">
                  <a:solidFill>
                    <a:schemeClr val="bg1"/>
                  </a:solidFill>
                  <a:latin typeface="Century Gothic" charset="0"/>
                  <a:ea typeface="Gill Sans" charset="0"/>
                  <a:cs typeface="Gill Sans" charset="0"/>
                </a:rPr>
                <a:t>On-target intensity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en-US" sz="2400" b="1" dirty="0">
                  <a:solidFill>
                    <a:schemeClr val="bg1"/>
                  </a:solidFill>
                  <a:latin typeface="Century Gothic" charset="0"/>
                  <a:ea typeface="Gill Sans" charset="0"/>
                  <a:cs typeface="Gill Sans" charset="0"/>
                </a:rPr>
                <a:t>~ 3 </a:t>
              </a:r>
              <a:r>
                <a:rPr lang="en-US" sz="2400" b="1" dirty="0" err="1">
                  <a:solidFill>
                    <a:schemeClr val="bg1"/>
                  </a:solidFill>
                  <a:latin typeface="Century Gothic" charset="0"/>
                  <a:ea typeface="Gill Sans" charset="0"/>
                  <a:cs typeface="Gill Sans" charset="0"/>
                </a:rPr>
                <a:t>x</a:t>
              </a:r>
              <a:r>
                <a:rPr lang="en-US" sz="2400" b="1" dirty="0">
                  <a:solidFill>
                    <a:schemeClr val="bg1"/>
                  </a:solidFill>
                  <a:latin typeface="Century Gothic" charset="0"/>
                  <a:ea typeface="Gill Sans" charset="0"/>
                  <a:cs typeface="Gill Sans" charset="0"/>
                </a:rPr>
                <a:t> 10</a:t>
              </a:r>
              <a:r>
                <a:rPr lang="en-US" sz="2400" b="1" baseline="30000" dirty="0">
                  <a:solidFill>
                    <a:schemeClr val="bg1"/>
                  </a:solidFill>
                  <a:latin typeface="Century Gothic" charset="0"/>
                  <a:ea typeface="Gill Sans" charset="0"/>
                  <a:cs typeface="Gill Sans" charset="0"/>
                </a:rPr>
                <a:t>18 </a:t>
              </a:r>
              <a:r>
                <a:rPr lang="en-US" sz="2400" b="1" dirty="0">
                  <a:solidFill>
                    <a:schemeClr val="bg1"/>
                  </a:solidFill>
                  <a:latin typeface="Century Gothic" charset="0"/>
                  <a:ea typeface="Gill Sans" charset="0"/>
                  <a:cs typeface="Gill Sans" charset="0"/>
                </a:rPr>
                <a:t>W/cm</a:t>
              </a:r>
              <a:r>
                <a:rPr lang="en-US" sz="2400" b="1" baseline="30000" dirty="0">
                  <a:solidFill>
                    <a:schemeClr val="bg1"/>
                  </a:solidFill>
                  <a:latin typeface="Century Gothic" charset="0"/>
                  <a:ea typeface="Gill Sans" charset="0"/>
                  <a:cs typeface="Gill Sans" charset="0"/>
                </a:rPr>
                <a:t>2</a:t>
              </a:r>
            </a:p>
          </p:txBody>
        </p:sp>
        <p:sp>
          <p:nvSpPr>
            <p:cNvPr id="9" name="Right Arrow 8"/>
            <p:cNvSpPr/>
            <p:nvPr/>
          </p:nvSpPr>
          <p:spPr bwMode="auto">
            <a:xfrm>
              <a:off x="3810000" y="5867528"/>
              <a:ext cx="609600" cy="713029"/>
            </a:xfrm>
            <a:prstGeom prst="rightArrow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1693072" y="698500"/>
            <a:ext cx="6130128" cy="4329113"/>
            <a:chOff x="1693072" y="698500"/>
            <a:chExt cx="6130128" cy="4329113"/>
          </a:xfrm>
        </p:grpSpPr>
        <p:pic>
          <p:nvPicPr>
            <p:cNvPr id="24581" name="Picture 4" descr="focus5fs.bmp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693072" y="698500"/>
              <a:ext cx="6130128" cy="432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82" name="Rectangle 10"/>
            <p:cNvSpPr>
              <a:spLocks noChangeArrowheads="1"/>
            </p:cNvSpPr>
            <p:nvPr/>
          </p:nvSpPr>
          <p:spPr bwMode="auto">
            <a:xfrm>
              <a:off x="3600450" y="933966"/>
              <a:ext cx="22479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Century Gothic" charset="0"/>
                  <a:ea typeface="Gill Sans" charset="0"/>
                  <a:cs typeface="Gill Sans" charset="0"/>
                </a:rPr>
                <a:t>1.8 </a:t>
              </a:r>
              <a:r>
                <a:rPr lang="en-US" b="1" dirty="0" err="1" smtClean="0">
                  <a:solidFill>
                    <a:schemeClr val="bg1"/>
                  </a:solidFill>
                  <a:latin typeface="Century Gothic" charset="0"/>
                  <a:ea typeface="Gill Sans" charset="0"/>
                  <a:cs typeface="Gill Sans" charset="0"/>
                </a:rPr>
                <a:t>x</a:t>
              </a:r>
              <a:r>
                <a:rPr lang="en-US" b="1" dirty="0" smtClean="0">
                  <a:solidFill>
                    <a:schemeClr val="bg1"/>
                  </a:solidFill>
                  <a:latin typeface="Century Gothic" charset="0"/>
                  <a:ea typeface="Gill Sans" charset="0"/>
                  <a:cs typeface="Gill Sans" charset="0"/>
                </a:rPr>
                <a:t> 1.7 </a:t>
              </a:r>
              <a:r>
                <a:rPr lang="en-US" b="1" dirty="0" smtClean="0">
                  <a:solidFill>
                    <a:schemeClr val="bg1"/>
                  </a:solidFill>
                  <a:latin typeface="Symbol" charset="2"/>
                  <a:ea typeface="Gill Sans" charset="0"/>
                  <a:cs typeface="Gill Sans" charset="0"/>
                </a:rPr>
                <a:t>m</a:t>
              </a:r>
              <a:r>
                <a:rPr lang="en-US" b="1" dirty="0" smtClean="0">
                  <a:solidFill>
                    <a:schemeClr val="bg1"/>
                  </a:solidFill>
                  <a:latin typeface="Century Gothic" charset="0"/>
                  <a:ea typeface="Gill Sans" charset="0"/>
                  <a:cs typeface="Gill Sans" charset="0"/>
                </a:rPr>
                <a:t>m</a:t>
              </a:r>
              <a:r>
                <a:rPr lang="en-US" b="1" baseline="30000" dirty="0" smtClean="0">
                  <a:solidFill>
                    <a:schemeClr val="bg1"/>
                  </a:solidFill>
                  <a:latin typeface="Century Gothic" charset="0"/>
                  <a:ea typeface="Gill Sans" charset="0"/>
                  <a:cs typeface="Gill Sans" charset="0"/>
                </a:rPr>
                <a:t>2</a:t>
              </a:r>
              <a:r>
                <a:rPr lang="en-US" b="1" dirty="0" smtClean="0">
                  <a:solidFill>
                    <a:schemeClr val="bg1"/>
                  </a:solidFill>
                  <a:latin typeface="Century Gothic" charset="0"/>
                  <a:ea typeface="Gill Sans" charset="0"/>
                  <a:cs typeface="Gill Sans" charset="0"/>
                </a:rPr>
                <a:t> focus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1450</TotalTime>
  <Words>1021</Words>
  <Application>Microsoft Macintosh PowerPoint</Application>
  <PresentationFormat>On-screen Show (4:3)</PresentationFormat>
  <Paragraphs>235</Paragraphs>
  <Slides>26</Slides>
  <Notes>1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Office Theme</vt:lpstr>
      <vt:lpstr>Graph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Company>FEII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Rodrigo Lopez-Martens</dc:creator>
  <cp:lastModifiedBy>Rodrigo Lopez-Martens</cp:lastModifiedBy>
  <cp:revision>57</cp:revision>
  <dcterms:created xsi:type="dcterms:W3CDTF">2010-09-29T13:32:47Z</dcterms:created>
  <dcterms:modified xsi:type="dcterms:W3CDTF">2010-09-29T13:34:42Z</dcterms:modified>
</cp:coreProperties>
</file>