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s/slide2.xml" ContentType="application/vnd.openxmlformats-officedocument.presentationml.slide+xml"/>
  <Override PartName="/ppt/notesSlides/notesSlide13.xml" ContentType="application/vnd.openxmlformats-officedocument.presentationml.notes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tags/tag3.xml" ContentType="application/vnd.openxmlformats-officedocument.presentationml.tags+xml"/>
  <Override PartName="/ppt/slides/slide3.xml" ContentType="application/vnd.openxmlformats-officedocument.presentationml.slide+xml"/>
  <Override PartName="/ppt/notesSlides/notesSlide14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9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  <Override PartName="/ppt/notesSlides/notesSlide2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09" r:id="rId2"/>
    <p:sldId id="410" r:id="rId3"/>
    <p:sldId id="420" r:id="rId4"/>
    <p:sldId id="328" r:id="rId5"/>
    <p:sldId id="276" r:id="rId6"/>
    <p:sldId id="413" r:id="rId7"/>
    <p:sldId id="414" r:id="rId8"/>
    <p:sldId id="347" r:id="rId9"/>
    <p:sldId id="348" r:id="rId10"/>
    <p:sldId id="402" r:id="rId11"/>
    <p:sldId id="349" r:id="rId12"/>
    <p:sldId id="358" r:id="rId13"/>
    <p:sldId id="285" r:id="rId14"/>
    <p:sldId id="406" r:id="rId15"/>
    <p:sldId id="301" r:id="rId16"/>
    <p:sldId id="331" r:id="rId17"/>
    <p:sldId id="312" r:id="rId18"/>
    <p:sldId id="390" r:id="rId19"/>
    <p:sldId id="351" r:id="rId20"/>
    <p:sldId id="366" r:id="rId21"/>
    <p:sldId id="415" r:id="rId22"/>
    <p:sldId id="416" r:id="rId23"/>
    <p:sldId id="389" r:id="rId24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showPr showNarration="1">
    <p:present/>
    <p:sldAll/>
    <p:penClr>
      <a:schemeClr val="tx1"/>
    </p:penClr>
  </p:showPr>
  <p:clrMru>
    <a:srgbClr val="00E700"/>
    <a:srgbClr val="1751FF"/>
    <a:srgbClr val="E900FF"/>
    <a:srgbClr val="D5C02C"/>
    <a:srgbClr val="DCC52F"/>
    <a:srgbClr val="7D01B9"/>
    <a:srgbClr val="6A6B00"/>
    <a:srgbClr val="ABAC01"/>
    <a:srgbClr val="0B700A"/>
    <a:srgbClr val="7E343A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0859" autoAdjust="0"/>
    <p:restoredTop sz="92295" autoAdjust="0"/>
  </p:normalViewPr>
  <p:slideViewPr>
    <p:cSldViewPr>
      <p:cViewPr varScale="1">
        <p:scale>
          <a:sx n="90" d="100"/>
          <a:sy n="90" d="100"/>
        </p:scale>
        <p:origin x="-816" y="-96"/>
      </p:cViewPr>
      <p:guideLst>
        <p:guide orient="horz" pos="1613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376" y="-4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6DDAC-EC29-D148-AA63-919108351F4D}" type="datetimeFigureOut">
              <a:rPr lang="ja-JP" altLang="en-US" smtClean="0"/>
              <a:pPr/>
              <a:t>10.9.29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DDAEE-D33F-724D-A242-E6D5F7A4B56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60038921-D72E-A540-A0B3-9B612D6F3C4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6" charset="0"/>
        <a:ea typeface="ＭＳ Ｐゴシック" pitchFamily="36" charset="-128"/>
        <a:cs typeface="ＭＳ Ｐゴシック" pitchFamily="36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6" charset="0"/>
        <a:ea typeface="ＭＳ Ｐゴシック" pitchFamily="36" charset="-128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8DF241-C15A-3A45-AEBA-9DAD22604A6D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1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3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614246-421B-924B-9827-42DCB7E8233B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10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1C2084-A6EF-8F4A-8352-83A4A701CBC7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11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379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CDFFF6-F7F0-C84D-A84D-AA7DBECC7E1F}" type="slidenum">
              <a:rPr lang="en-US" altLang="ja-JP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12</a:t>
            </a:fld>
            <a:endParaRPr lang="en-US" altLang="ja-JP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87E0F6-D2BF-0741-B65B-0FFB8AE2F1B2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13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F092EE-E0C6-7544-AA17-3FE3BE3F31F1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14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0419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6042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BA9E51-0E6A-614C-B992-6D603259FB30}" type="slidenum">
              <a:rPr lang="en-US" altLang="ja-JP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16</a:t>
            </a:fld>
            <a:endParaRPr lang="en-US" altLang="ja-JP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1987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1988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944238-04CE-B143-8EEE-4CF39CAC96F9}" type="slidenum">
              <a:rPr lang="en-US" altLang="ja-JP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19</a:t>
            </a:fld>
            <a:endParaRPr lang="en-US" altLang="ja-JP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6A524-1A58-DC42-87A9-BF2DFA024D96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2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40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4E84A-15AA-0B49-9C27-E7E1BFC2EAD3}" type="slidenum">
              <a:rPr lang="en-US" altLang="ja-JP" smtClean="0">
                <a:latin typeface="Arial" charset="0"/>
                <a:ea typeface="ＭＳ Ｐゴシック" charset="-128"/>
                <a:cs typeface="ＭＳ Ｐゴシック" charset="-128"/>
              </a:rPr>
              <a:pPr/>
              <a:t>20</a:t>
            </a:fld>
            <a:endParaRPr lang="en-US" altLang="ja-JP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06291A-9B3E-FE40-AE79-E40B544B49E9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21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ja-JP" altLang="en-US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038921-D72E-A540-A0B3-9B612D6F3C40}" type="slidenum">
              <a:rPr lang="en-US" altLang="ja-JP" smtClean="0"/>
              <a:pPr>
                <a:defRPr/>
              </a:pPr>
              <a:t>22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ja-JP" altLang="en-US" dirty="0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038921-D72E-A540-A0B3-9B612D6F3C40}" type="slidenum">
              <a:rPr lang="en-US" altLang="ja-JP" smtClean="0"/>
              <a:pPr>
                <a:defRPr/>
              </a:pPr>
              <a:t>23</a:t>
            </a:fld>
            <a:endParaRPr lang="en-US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CC33D1-DDBB-5645-BC66-3656014AF653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3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411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46A524-1A58-DC42-87A9-BF2DFA024D96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4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4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29E025-C9B3-C748-9FC6-6630A5B48996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5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DE57DF-F47E-8741-A90D-519AF7254453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6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8B3BAF0-0F58-B14C-BD51-35C9BFA5CE52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7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5C395B7-036D-434A-A09B-E007F21A17AE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8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7D2525-C4FE-8C43-A611-0466BA4C1A81}" type="slidenum">
              <a:rPr lang="en-US" altLang="ja-JP">
                <a:latin typeface="Arial" charset="0"/>
                <a:ea typeface="ＭＳ Ｐゴシック" charset="-128"/>
                <a:cs typeface="ＭＳ Ｐゴシック" charset="-128"/>
              </a:rPr>
              <a:pPr/>
              <a:t>9</a:t>
            </a:fld>
            <a:endParaRPr lang="en-US" altLang="ja-JP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ja-JP" dirty="0" smtClean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5E06E-29FF-B34A-9438-B92DBE6CDB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173913-1E93-1348-AE09-1195F92749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DA68A-3F7D-5F4A-934B-331DB06E674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DD02F-E840-8345-87CF-55A4149895D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285C91-3DA5-D947-A761-1869566BB71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67EDB9-667A-B04C-86D5-7949F93166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F718B-58D4-8049-9B8D-D7D2111A4F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927E9-5E7F-CF4A-AABC-74787B26B2B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6DAD7-CFE7-E147-BF50-6AE661CB13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4869F-FB40-414D-AC49-56BAB0B294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AC643-7724-8444-84A8-8C833BD847C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50000">
              <a:schemeClr val="bg1"/>
            </a:gs>
            <a:gs pos="99000">
              <a:schemeClr val="bg2">
                <a:lumMod val="5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</a:t>
            </a:r>
            <a:r>
              <a:rPr lang="en-US" altLang="ja-JP"/>
              <a:t> </a:t>
            </a:r>
            <a:r>
              <a:rPr lang="ja-JP" altLang="en-US"/>
              <a:t>テキストの書式設定</a:t>
            </a:r>
            <a:endParaRPr lang="en-US" altLang="ja-JP"/>
          </a:p>
          <a:p>
            <a:pPr lvl="1"/>
            <a:r>
              <a:rPr lang="ja-JP" altLang="en-US"/>
              <a:t>第</a:t>
            </a:r>
            <a:r>
              <a:rPr lang="en-US" altLang="ja-JP"/>
              <a:t> 2 </a:t>
            </a:r>
            <a:r>
              <a:rPr lang="ja-JP" altLang="en-US"/>
              <a:t>レベル</a:t>
            </a:r>
            <a:endParaRPr lang="en-US" altLang="ja-JP"/>
          </a:p>
          <a:p>
            <a:pPr lvl="2"/>
            <a:r>
              <a:rPr lang="ja-JP" altLang="en-US"/>
              <a:t>第</a:t>
            </a:r>
            <a:r>
              <a:rPr lang="en-US" altLang="ja-JP"/>
              <a:t> 3 </a:t>
            </a:r>
            <a:r>
              <a:rPr lang="ja-JP" altLang="en-US"/>
              <a:t>レベル</a:t>
            </a:r>
            <a:endParaRPr lang="en-US" altLang="ja-JP"/>
          </a:p>
          <a:p>
            <a:pPr lvl="3"/>
            <a:r>
              <a:rPr lang="ja-JP" altLang="en-US"/>
              <a:t>第</a:t>
            </a:r>
            <a:r>
              <a:rPr lang="en-US" altLang="ja-JP"/>
              <a:t> 4 </a:t>
            </a:r>
            <a:r>
              <a:rPr lang="ja-JP" altLang="en-US"/>
              <a:t>レベル</a:t>
            </a:r>
            <a:endParaRPr lang="en-US" altLang="ja-JP"/>
          </a:p>
          <a:p>
            <a:pPr lvl="4"/>
            <a:r>
              <a:rPr lang="ja-JP" altLang="en-US"/>
              <a:t>第</a:t>
            </a:r>
            <a:r>
              <a:rPr lang="en-US" altLang="ja-JP"/>
              <a:t> 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1pPr>
          </a:lstStyle>
          <a:p>
            <a:pPr>
              <a:defRPr/>
            </a:pPr>
            <a:fld id="{18795805-F541-4E4A-8E73-D51B3299AA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6" charset="0"/>
          <a:ea typeface="ＭＳ Ｐゴシック" pitchFamily="36" charset="-128"/>
          <a:cs typeface="ＭＳ Ｐゴシック" pitchFamily="36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3.pdf"/><Relationship Id="rId5" Type="http://schemas.openxmlformats.org/officeDocument/2006/relationships/image" Target="../media/image24.png"/><Relationship Id="rId6" Type="http://schemas.openxmlformats.org/officeDocument/2006/relationships/image" Target="../media/image2.jpeg"/><Relationship Id="rId7" Type="http://schemas.openxmlformats.org/officeDocument/2006/relationships/image" Target="../media/image3.png"/><Relationship Id="rId8" Type="http://schemas.openxmlformats.org/officeDocument/2006/relationships/image" Target="../media/image14.png"/><Relationship Id="rId9" Type="http://schemas.openxmlformats.org/officeDocument/2006/relationships/image" Target="../media/image25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7.png"/><Relationship Id="rId12" Type="http://schemas.openxmlformats.org/officeDocument/2006/relationships/image" Target="../media/image18.png"/><Relationship Id="rId13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3">
            <a:alphaModFix amt="50000"/>
          </a:blip>
          <a:srcRect/>
          <a:stretch>
            <a:fillRect/>
          </a:stretch>
        </p:blipFill>
        <p:spPr bwMode="auto">
          <a:xfrm>
            <a:off x="0" y="0"/>
            <a:ext cx="9144000" cy="68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69875" y="304800"/>
            <a:ext cx="8493125" cy="685800"/>
          </a:xfrm>
          <a:effectLst>
            <a:outerShdw blurRad="127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ja-JP" sz="2500" dirty="0" smtClean="0">
                <a:solidFill>
                  <a:srgbClr val="E0B80D"/>
                </a:solidFill>
              </a:rPr>
              <a:t>Demonstration of a High Spatiotemporal-Quality </a:t>
            </a:r>
            <a:r>
              <a:rPr lang="en-US" altLang="ja-JP" sz="2500" dirty="0" err="1" smtClean="0">
                <a:solidFill>
                  <a:srgbClr val="E0B80D"/>
                </a:solidFill>
              </a:rPr>
              <a:t>Petawatt</a:t>
            </a:r>
            <a:r>
              <a:rPr lang="en-US" altLang="ja-JP" sz="2500" dirty="0" smtClean="0">
                <a:solidFill>
                  <a:srgbClr val="E0B80D"/>
                </a:solidFill>
              </a:rPr>
              <a:t>-Class </a:t>
            </a:r>
            <a:r>
              <a:rPr lang="en-US" altLang="ja-JP" sz="2500" dirty="0" err="1" smtClean="0">
                <a:solidFill>
                  <a:srgbClr val="E0B80D"/>
                </a:solidFill>
              </a:rPr>
              <a:t>Ti:sapphire</a:t>
            </a:r>
            <a:r>
              <a:rPr lang="en-US" altLang="ja-JP" sz="2500" dirty="0" smtClean="0">
                <a:solidFill>
                  <a:srgbClr val="E0B80D"/>
                </a:solidFill>
              </a:rPr>
              <a:t> CPA laser system</a:t>
            </a:r>
            <a:endParaRPr lang="ja-JP" altLang="en-US" sz="2500" dirty="0" smtClean="0">
              <a:solidFill>
                <a:srgbClr val="E0B80D"/>
              </a:solidFill>
            </a:endParaRPr>
          </a:p>
        </p:txBody>
      </p:sp>
      <p:grpSp>
        <p:nvGrpSpPr>
          <p:cNvPr id="3" name="図形グループ 10"/>
          <p:cNvGrpSpPr/>
          <p:nvPr/>
        </p:nvGrpSpPr>
        <p:grpSpPr>
          <a:xfrm>
            <a:off x="40213" y="762000"/>
            <a:ext cx="9067800" cy="4793397"/>
            <a:chOff x="40213" y="762000"/>
            <a:chExt cx="9067800" cy="4793397"/>
          </a:xfrm>
        </p:grpSpPr>
        <p:sp>
          <p:nvSpPr>
            <p:cNvPr id="14339" name="Rectangle 3"/>
            <p:cNvSpPr>
              <a:spLocks noChangeArrowheads="1"/>
            </p:cNvSpPr>
            <p:nvPr/>
          </p:nvSpPr>
          <p:spPr bwMode="auto">
            <a:xfrm>
              <a:off x="152400" y="2171343"/>
              <a:ext cx="8915400" cy="2292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r="13500000" kx="2700000" rotWithShape="0">
                <a:srgbClr val="000000">
                  <a:alpha val="15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ja-JP" sz="2500" dirty="0" err="1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Hiromitsu</a:t>
              </a:r>
              <a:r>
                <a:rPr lang="en-US" altLang="ja-JP" sz="2500" dirty="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 </a:t>
              </a:r>
              <a:r>
                <a:rPr lang="en-US" altLang="ja-JP" sz="2500" dirty="0" err="1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Kiriyama</a:t>
              </a:r>
              <a:endParaRPr lang="en-US" altLang="ja-JP" sz="25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  <a:p>
              <a:pPr algn="ctr">
                <a:defRPr/>
              </a:pPr>
              <a:endParaRPr lang="en-US" altLang="ja-JP" sz="18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  <a:p>
              <a:pPr algn="ctr">
                <a:defRPr/>
              </a:pPr>
              <a:endParaRPr lang="en-US" altLang="ja-JP" sz="18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  <a:p>
              <a:pPr algn="ctr">
                <a:defRPr/>
              </a:pPr>
              <a:endParaRPr lang="en-US" altLang="ja-JP" sz="1800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  <a:p>
              <a:pPr algn="ctr">
                <a:defRPr/>
              </a:pPr>
              <a:r>
                <a:rPr lang="en-US" altLang="ja-JP" sz="1600" i="1" dirty="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Advanced Beam Technology Division (ABTD) and Photo-Medical Research Center (PMRC),</a:t>
              </a:r>
            </a:p>
            <a:p>
              <a:pPr algn="ctr">
                <a:defRPr/>
              </a:pPr>
              <a:r>
                <a:rPr lang="en-US" altLang="ja-JP" sz="1600" i="1" dirty="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Japan Atomic Energy Agency (JAEA)</a:t>
              </a:r>
            </a:p>
            <a:p>
              <a:pPr algn="ctr">
                <a:defRPr/>
              </a:pPr>
              <a:r>
                <a:rPr lang="en-US" altLang="ja-JP" sz="1600" i="1" dirty="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8-1-7 </a:t>
              </a:r>
              <a:r>
                <a:rPr lang="en-US" altLang="ja-JP" sz="1600" i="1" dirty="0" err="1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Umemidai</a:t>
              </a:r>
              <a:r>
                <a:rPr lang="en-US" altLang="ja-JP" sz="1600" i="1" dirty="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, </a:t>
              </a:r>
              <a:r>
                <a:rPr lang="en-US" altLang="ja-JP" sz="1600" i="1" dirty="0" err="1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Kizugawa</a:t>
              </a:r>
              <a:r>
                <a:rPr lang="en-US" altLang="ja-JP" sz="1600" i="1" dirty="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-city, Kyoto 619-0215, Japan</a:t>
              </a:r>
            </a:p>
            <a:p>
              <a:pPr algn="ctr">
                <a:defRPr/>
              </a:pPr>
              <a:endParaRPr lang="en-US" altLang="ja-JP" sz="1600" i="1" dirty="0" smtClean="0">
                <a:effectLst>
                  <a:outerShdw blurRad="38100" dist="38100" dir="2700000" algn="tl">
                    <a:srgbClr val="336699"/>
                  </a:outerShdw>
                </a:effectLst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14341" name="Picture 5" descr="虹棒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0813" y="1323975"/>
              <a:ext cx="8848725" cy="47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2" name="Picture 20" descr="logo_jaea2.gif                                                 000483A4Macintosh HD                   B9B38AB8: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848600" y="762000"/>
              <a:ext cx="1066800" cy="4746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344" name="正方形/長方形 14"/>
            <p:cNvSpPr>
              <a:spLocks noChangeArrowheads="1"/>
            </p:cNvSpPr>
            <p:nvPr/>
          </p:nvSpPr>
          <p:spPr bwMode="auto">
            <a:xfrm>
              <a:off x="40213" y="4724400"/>
              <a:ext cx="9067800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600" dirty="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International Committee on Ultra Intense Lasers Conference (ICUIL) 2010</a:t>
              </a:r>
            </a:p>
            <a:p>
              <a:pPr algn="ctr"/>
              <a:r>
                <a:rPr lang="en-US" altLang="ja-JP" sz="160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29 </a:t>
              </a:r>
              <a:r>
                <a:rPr lang="en-US" altLang="ja-JP" sz="1600" dirty="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September, 2010</a:t>
              </a:r>
            </a:p>
            <a:p>
              <a:pPr algn="ctr"/>
              <a:r>
                <a:rPr lang="en-US" altLang="ja-JP" sz="1600" dirty="0" smtClean="0">
                  <a:effectLst>
                    <a:outerShdw blurRad="38100" dist="38100" dir="2700000" algn="tl">
                      <a:srgbClr val="336699"/>
                    </a:outerShdw>
                  </a:effectLst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Harbor Hotel, Watkins Glen, New York, USA</a:t>
              </a:r>
            </a:p>
          </p:txBody>
        </p:sp>
      </p:grp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0628" y="6219000"/>
            <a:ext cx="5065200" cy="56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図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180" y="1295400"/>
            <a:ext cx="7772400" cy="46349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276890" y="90157"/>
            <a:ext cx="8610600" cy="762000"/>
          </a:xfrm>
          <a:effectLst>
            <a:outerShdw blurRad="127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altLang="ja-JP" sz="2300" dirty="0" smtClean="0">
                <a:solidFill>
                  <a:srgbClr val="E0B80D"/>
                </a:solidFill>
              </a:rPr>
              <a:t>First CPA can produce cleaned high-energy (~30µJ) seed pulse for injecting into second CPA</a:t>
            </a:r>
          </a:p>
        </p:txBody>
      </p:sp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1239580" y="3048000"/>
            <a:ext cx="2127250" cy="1374775"/>
            <a:chOff x="528" y="1536"/>
            <a:chExt cx="1340" cy="866"/>
          </a:xfrm>
        </p:grpSpPr>
        <p:sp>
          <p:nvSpPr>
            <p:cNvPr id="34865" name="Oval 17"/>
            <p:cNvSpPr>
              <a:spLocks noChangeArrowheads="1"/>
            </p:cNvSpPr>
            <p:nvPr/>
          </p:nvSpPr>
          <p:spPr bwMode="auto">
            <a:xfrm rot="-2877694">
              <a:off x="992" y="1188"/>
              <a:ext cx="528" cy="12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66" name="Line 22"/>
            <p:cNvSpPr>
              <a:spLocks noChangeShapeType="1"/>
            </p:cNvSpPr>
            <p:nvPr/>
          </p:nvSpPr>
          <p:spPr bwMode="auto">
            <a:xfrm flipV="1">
              <a:off x="922" y="2004"/>
              <a:ext cx="144" cy="24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67" name="Rectangle 18"/>
            <p:cNvSpPr>
              <a:spLocks noChangeArrowheads="1"/>
            </p:cNvSpPr>
            <p:nvPr/>
          </p:nvSpPr>
          <p:spPr bwMode="auto">
            <a:xfrm>
              <a:off x="528" y="2219"/>
              <a:ext cx="682" cy="183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/>
                <a:t>Compressor</a:t>
              </a:r>
              <a:endParaRPr lang="en-US" altLang="ja-JP" sz="1200"/>
            </a:p>
          </p:txBody>
        </p:sp>
      </p:grp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1163380" y="2032000"/>
            <a:ext cx="3092450" cy="1092200"/>
            <a:chOff x="495" y="1061"/>
            <a:chExt cx="1948" cy="688"/>
          </a:xfrm>
        </p:grpSpPr>
        <p:sp>
          <p:nvSpPr>
            <p:cNvPr id="34862" name="Oval 16"/>
            <p:cNvSpPr>
              <a:spLocks noChangeArrowheads="1"/>
            </p:cNvSpPr>
            <p:nvPr/>
          </p:nvSpPr>
          <p:spPr bwMode="auto">
            <a:xfrm rot="-2877694">
              <a:off x="1639" y="945"/>
              <a:ext cx="384" cy="122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63" name="Line 23"/>
            <p:cNvSpPr>
              <a:spLocks noChangeShapeType="1"/>
            </p:cNvSpPr>
            <p:nvPr/>
          </p:nvSpPr>
          <p:spPr bwMode="auto">
            <a:xfrm>
              <a:off x="1152" y="1152"/>
              <a:ext cx="191" cy="2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64" name="Rectangle 14"/>
            <p:cNvSpPr>
              <a:spLocks noChangeArrowheads="1"/>
            </p:cNvSpPr>
            <p:nvPr/>
          </p:nvSpPr>
          <p:spPr bwMode="auto">
            <a:xfrm>
              <a:off x="495" y="1061"/>
              <a:ext cx="671" cy="183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dirty="0"/>
                <a:t>Preamplifier</a:t>
              </a:r>
              <a:endParaRPr lang="en-US" altLang="ja-JP" sz="1200" dirty="0"/>
            </a:p>
          </p:txBody>
        </p:sp>
      </p:grpSp>
      <p:grpSp>
        <p:nvGrpSpPr>
          <p:cNvPr id="4" name="Group 47"/>
          <p:cNvGrpSpPr>
            <a:grpSpLocks/>
          </p:cNvGrpSpPr>
          <p:nvPr/>
        </p:nvGrpSpPr>
        <p:grpSpPr bwMode="auto">
          <a:xfrm>
            <a:off x="3068380" y="1735138"/>
            <a:ext cx="1747838" cy="644525"/>
            <a:chOff x="1886" y="1041"/>
            <a:chExt cx="1101" cy="406"/>
          </a:xfrm>
        </p:grpSpPr>
        <p:sp>
          <p:nvSpPr>
            <p:cNvPr id="34859" name="Oval 15"/>
            <p:cNvSpPr>
              <a:spLocks noChangeArrowheads="1"/>
            </p:cNvSpPr>
            <p:nvPr/>
          </p:nvSpPr>
          <p:spPr bwMode="auto">
            <a:xfrm rot="-2877694">
              <a:off x="2162" y="907"/>
              <a:ext cx="264" cy="81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60" name="Line 24"/>
            <p:cNvSpPr>
              <a:spLocks noChangeShapeType="1"/>
            </p:cNvSpPr>
            <p:nvPr/>
          </p:nvSpPr>
          <p:spPr bwMode="auto">
            <a:xfrm flipH="1">
              <a:off x="2518" y="1201"/>
              <a:ext cx="109" cy="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61" name="Rectangle 11"/>
            <p:cNvSpPr>
              <a:spLocks noChangeArrowheads="1"/>
            </p:cNvSpPr>
            <p:nvPr/>
          </p:nvSpPr>
          <p:spPr bwMode="auto">
            <a:xfrm>
              <a:off x="2471" y="1041"/>
              <a:ext cx="516" cy="173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dirty="0"/>
                <a:t>Oscillator</a:t>
              </a:r>
            </a:p>
          </p:txBody>
        </p:sp>
      </p:grp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4270118" y="2254250"/>
            <a:ext cx="1084262" cy="793750"/>
            <a:chOff x="2565" y="1368"/>
            <a:chExt cx="683" cy="500"/>
          </a:xfrm>
        </p:grpSpPr>
        <p:sp>
          <p:nvSpPr>
            <p:cNvPr id="34856" name="Oval 19"/>
            <p:cNvSpPr>
              <a:spLocks noChangeArrowheads="1"/>
            </p:cNvSpPr>
            <p:nvPr/>
          </p:nvSpPr>
          <p:spPr bwMode="auto">
            <a:xfrm rot="-2877694">
              <a:off x="2650" y="1568"/>
              <a:ext cx="215" cy="385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57" name="Line 25"/>
            <p:cNvSpPr>
              <a:spLocks noChangeShapeType="1"/>
            </p:cNvSpPr>
            <p:nvPr/>
          </p:nvSpPr>
          <p:spPr bwMode="auto">
            <a:xfrm flipH="1">
              <a:off x="2847" y="1528"/>
              <a:ext cx="109" cy="15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58" name="Rectangle 20"/>
            <p:cNvSpPr>
              <a:spLocks noChangeArrowheads="1"/>
            </p:cNvSpPr>
            <p:nvPr/>
          </p:nvSpPr>
          <p:spPr bwMode="auto">
            <a:xfrm>
              <a:off x="2743" y="1368"/>
              <a:ext cx="505" cy="173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dirty="0"/>
                <a:t>Stretcher</a:t>
              </a:r>
            </a:p>
          </p:txBody>
        </p:sp>
      </p:grpSp>
      <p:pic>
        <p:nvPicPr>
          <p:cNvPr id="34827" name="Picture 5" descr="虹棒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1057275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8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533400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図形グループ 47"/>
          <p:cNvGrpSpPr>
            <a:grpSpLocks/>
          </p:cNvGrpSpPr>
          <p:nvPr/>
        </p:nvGrpSpPr>
        <p:grpSpPr bwMode="auto">
          <a:xfrm>
            <a:off x="5430580" y="1524000"/>
            <a:ext cx="1982788" cy="609600"/>
            <a:chOff x="5486400" y="1828800"/>
            <a:chExt cx="1983157" cy="609600"/>
          </a:xfrm>
        </p:grpSpPr>
        <p:sp>
          <p:nvSpPr>
            <p:cNvPr id="34832" name="Rectangle 11"/>
            <p:cNvSpPr>
              <a:spLocks noChangeArrowheads="1"/>
            </p:cNvSpPr>
            <p:nvPr/>
          </p:nvSpPr>
          <p:spPr bwMode="auto">
            <a:xfrm>
              <a:off x="6477000" y="1981200"/>
              <a:ext cx="992557" cy="323155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500"/>
                <a:t>First CPA</a:t>
              </a:r>
            </a:p>
          </p:txBody>
        </p:sp>
        <p:sp>
          <p:nvSpPr>
            <p:cNvPr id="47" name="V 字形矢印 46"/>
            <p:cNvSpPr/>
            <p:nvPr/>
          </p:nvSpPr>
          <p:spPr bwMode="auto">
            <a:xfrm flipH="1">
              <a:off x="5486400" y="1828800"/>
              <a:ext cx="838200" cy="609600"/>
            </a:xfrm>
            <a:prstGeom prst="notchedRightArrow">
              <a:avLst/>
            </a:prstGeom>
            <a:gradFill flip="none" rotWithShape="1">
              <a:gsLst>
                <a:gs pos="99000">
                  <a:srgbClr val="FF0000"/>
                </a:gs>
                <a:gs pos="100000">
                  <a:srgbClr val="FFFFFF"/>
                </a:gs>
                <a:gs pos="0">
                  <a:srgbClr val="9B0000"/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sp>
        <p:nvSpPr>
          <p:cNvPr id="49" name="Rectangle 8"/>
          <p:cNvSpPr>
            <a:spLocks noChangeArrowheads="1"/>
          </p:cNvSpPr>
          <p:nvPr/>
        </p:nvSpPr>
        <p:spPr bwMode="auto">
          <a:xfrm>
            <a:off x="5582980" y="2114550"/>
            <a:ext cx="28956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500" dirty="0" err="1">
                <a:solidFill>
                  <a:srgbClr val="00FFFF"/>
                </a:solidFill>
              </a:rPr>
              <a:t>Femtolasers</a:t>
            </a:r>
            <a:r>
              <a:rPr lang="en-US" altLang="ja-JP" sz="1500" dirty="0">
                <a:solidFill>
                  <a:srgbClr val="00FFFF"/>
                </a:solidFill>
              </a:rPr>
              <a:t> </a:t>
            </a:r>
            <a:r>
              <a:rPr lang="en-US" altLang="ja-JP" sz="1500" dirty="0" err="1">
                <a:solidFill>
                  <a:srgbClr val="00FFFF"/>
                </a:solidFill>
              </a:rPr>
              <a:t>Produktions</a:t>
            </a:r>
            <a:r>
              <a:rPr lang="en-US" altLang="ja-JP" sz="1500" dirty="0">
                <a:solidFill>
                  <a:srgbClr val="00FFFF"/>
                </a:solidFill>
              </a:rPr>
              <a:t> GmbH</a:t>
            </a:r>
          </a:p>
        </p:txBody>
      </p:sp>
      <p:grpSp>
        <p:nvGrpSpPr>
          <p:cNvPr id="59" name="図形グループ 58"/>
          <p:cNvGrpSpPr/>
          <p:nvPr/>
        </p:nvGrpSpPr>
        <p:grpSpPr>
          <a:xfrm>
            <a:off x="3599803" y="4321489"/>
            <a:ext cx="4802577" cy="1545911"/>
            <a:chOff x="3655623" y="4626289"/>
            <a:chExt cx="4802577" cy="1545911"/>
          </a:xfrm>
        </p:grpSpPr>
        <p:sp>
          <p:nvSpPr>
            <p:cNvPr id="34854" name="Line 39"/>
            <p:cNvSpPr>
              <a:spLocks noChangeShapeType="1"/>
            </p:cNvSpPr>
            <p:nvPr/>
          </p:nvSpPr>
          <p:spPr bwMode="auto">
            <a:xfrm flipH="1">
              <a:off x="7507034" y="5109633"/>
              <a:ext cx="15599" cy="49282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55" name="Rectangle 12"/>
            <p:cNvSpPr>
              <a:spLocks noChangeArrowheads="1"/>
            </p:cNvSpPr>
            <p:nvPr/>
          </p:nvSpPr>
          <p:spPr bwMode="auto">
            <a:xfrm>
              <a:off x="7048028" y="4626289"/>
              <a:ext cx="944291" cy="492443"/>
            </a:xfrm>
            <a:prstGeom prst="rect">
              <a:avLst/>
            </a:prstGeom>
            <a:gradFill rotWithShape="0">
              <a:gsLst>
                <a:gs pos="0">
                  <a:srgbClr val="185E5E"/>
                </a:gs>
                <a:gs pos="100000">
                  <a:srgbClr val="33CCCC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 dirty="0" err="1"/>
                <a:t>Saturable</a:t>
              </a:r>
              <a:endParaRPr lang="en-US" altLang="ja-JP" sz="1300" dirty="0"/>
            </a:p>
            <a:p>
              <a:pPr algn="ctr"/>
              <a:r>
                <a:rPr lang="en-US" altLang="ja-JP" sz="1300" dirty="0"/>
                <a:t>absorber</a:t>
              </a:r>
            </a:p>
          </p:txBody>
        </p:sp>
        <p:sp>
          <p:nvSpPr>
            <p:cNvPr id="34843" name="Line 26"/>
            <p:cNvSpPr>
              <a:spLocks noChangeShapeType="1"/>
            </p:cNvSpPr>
            <p:nvPr/>
          </p:nvSpPr>
          <p:spPr bwMode="auto">
            <a:xfrm>
              <a:off x="3655623" y="5434941"/>
              <a:ext cx="611577" cy="7372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44" name="Line 31"/>
            <p:cNvSpPr>
              <a:spLocks noChangeShapeType="1"/>
            </p:cNvSpPr>
            <p:nvPr/>
          </p:nvSpPr>
          <p:spPr bwMode="auto">
            <a:xfrm flipV="1">
              <a:off x="4255860" y="4873685"/>
              <a:ext cx="1847013" cy="128975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4851" name="Line 40"/>
            <p:cNvSpPr>
              <a:spLocks noChangeShapeType="1"/>
            </p:cNvSpPr>
            <p:nvPr/>
          </p:nvSpPr>
          <p:spPr bwMode="auto">
            <a:xfrm flipV="1">
              <a:off x="5016500" y="5486400"/>
              <a:ext cx="229764" cy="14393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2" name="Line 26"/>
            <p:cNvSpPr>
              <a:spLocks noChangeShapeType="1"/>
            </p:cNvSpPr>
            <p:nvPr/>
          </p:nvSpPr>
          <p:spPr bwMode="auto">
            <a:xfrm>
              <a:off x="6094968" y="4865760"/>
              <a:ext cx="1187243" cy="9892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3" name="Line 26"/>
            <p:cNvSpPr>
              <a:spLocks noChangeShapeType="1"/>
            </p:cNvSpPr>
            <p:nvPr/>
          </p:nvSpPr>
          <p:spPr bwMode="auto">
            <a:xfrm>
              <a:off x="6160602" y="4642783"/>
              <a:ext cx="1116498" cy="120768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4" name="Line 26"/>
            <p:cNvSpPr>
              <a:spLocks noChangeShapeType="1"/>
            </p:cNvSpPr>
            <p:nvPr/>
          </p:nvSpPr>
          <p:spPr bwMode="auto">
            <a:xfrm>
              <a:off x="6168850" y="4642783"/>
              <a:ext cx="1261810" cy="10802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5" name="Line 40"/>
            <p:cNvSpPr>
              <a:spLocks noChangeShapeType="1"/>
            </p:cNvSpPr>
            <p:nvPr/>
          </p:nvSpPr>
          <p:spPr bwMode="auto">
            <a:xfrm flipV="1">
              <a:off x="7425267" y="5465232"/>
              <a:ext cx="289030" cy="24976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non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6" name="Line 26"/>
            <p:cNvSpPr>
              <a:spLocks noChangeShapeType="1"/>
            </p:cNvSpPr>
            <p:nvPr/>
          </p:nvSpPr>
          <p:spPr bwMode="auto">
            <a:xfrm>
              <a:off x="7689990" y="5460341"/>
              <a:ext cx="768210" cy="546759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7" name="Line 40"/>
            <p:cNvSpPr>
              <a:spLocks noChangeShapeType="1"/>
            </p:cNvSpPr>
            <p:nvPr/>
          </p:nvSpPr>
          <p:spPr bwMode="auto">
            <a:xfrm>
              <a:off x="6934200" y="5291662"/>
              <a:ext cx="215900" cy="18626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8" name="Line 40"/>
            <p:cNvSpPr>
              <a:spLocks noChangeShapeType="1"/>
            </p:cNvSpPr>
            <p:nvPr/>
          </p:nvSpPr>
          <p:spPr bwMode="auto">
            <a:xfrm flipH="1" flipV="1">
              <a:off x="6536266" y="5232400"/>
              <a:ext cx="258233" cy="20743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7392731" y="5341937"/>
            <a:ext cx="1543049" cy="1135063"/>
            <a:chOff x="4528" y="3004"/>
            <a:chExt cx="972" cy="715"/>
          </a:xfrm>
        </p:grpSpPr>
        <p:sp>
          <p:nvSpPr>
            <p:cNvPr id="34839" name="Rectangle 10"/>
            <p:cNvSpPr>
              <a:spLocks noChangeArrowheads="1"/>
            </p:cNvSpPr>
            <p:nvPr/>
          </p:nvSpPr>
          <p:spPr bwMode="auto">
            <a:xfrm>
              <a:off x="4838" y="3004"/>
              <a:ext cx="662" cy="291"/>
            </a:xfrm>
            <a:prstGeom prst="rect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dirty="0"/>
                <a:t>Stretcher</a:t>
              </a:r>
            </a:p>
            <a:p>
              <a:r>
                <a:rPr lang="en-US" altLang="ja-JP" sz="1200" dirty="0"/>
                <a:t>(</a:t>
              </a:r>
              <a:r>
                <a:rPr lang="en-US" altLang="ja-JP" sz="1200" dirty="0" smtClean="0"/>
                <a:t>~30µJ</a:t>
              </a:r>
              <a:r>
                <a:rPr lang="en-US" altLang="ja-JP" sz="1200" dirty="0"/>
                <a:t>, ~ns)</a:t>
              </a:r>
            </a:p>
          </p:txBody>
        </p:sp>
        <p:sp>
          <p:nvSpPr>
            <p:cNvPr id="34840" name="AutoShape 46"/>
            <p:cNvSpPr>
              <a:spLocks noChangeArrowheads="1"/>
            </p:cNvSpPr>
            <p:nvPr/>
          </p:nvSpPr>
          <p:spPr bwMode="auto">
            <a:xfrm>
              <a:off x="4528" y="3072"/>
              <a:ext cx="257" cy="647"/>
            </a:xfrm>
            <a:prstGeom prst="curvedRightArrow">
              <a:avLst>
                <a:gd name="adj1" fmla="val 45000"/>
                <a:gd name="adj2" fmla="val 90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0" name="Group 62"/>
          <p:cNvGrpSpPr>
            <a:grpSpLocks/>
          </p:cNvGrpSpPr>
          <p:nvPr/>
        </p:nvGrpSpPr>
        <p:grpSpPr bwMode="auto">
          <a:xfrm>
            <a:off x="304543" y="5562606"/>
            <a:ext cx="5867401" cy="1219201"/>
            <a:chOff x="563" y="3600"/>
            <a:chExt cx="3696" cy="768"/>
          </a:xfrm>
        </p:grpSpPr>
        <p:sp>
          <p:nvSpPr>
            <p:cNvPr id="34836" name="Rectangle 8"/>
            <p:cNvSpPr>
              <a:spLocks noChangeArrowheads="1"/>
            </p:cNvSpPr>
            <p:nvPr/>
          </p:nvSpPr>
          <p:spPr bwMode="auto">
            <a:xfrm>
              <a:off x="1619" y="4176"/>
              <a:ext cx="26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dirty="0">
                  <a:solidFill>
                    <a:srgbClr val="00FFFF"/>
                  </a:solidFill>
                </a:rPr>
                <a:t>M. P. Kalashnikov </a:t>
              </a:r>
              <a:r>
                <a:rPr lang="en-US" altLang="ja-JP" sz="1400" i="1" dirty="0">
                  <a:solidFill>
                    <a:srgbClr val="00FFFF"/>
                  </a:solidFill>
                </a:rPr>
                <a:t>et al</a:t>
              </a:r>
              <a:r>
                <a:rPr lang="en-US" altLang="ja-JP" sz="1400" dirty="0">
                  <a:solidFill>
                    <a:srgbClr val="00FFFF"/>
                  </a:solidFill>
                </a:rPr>
                <a:t>., Opt. </a:t>
              </a:r>
              <a:r>
                <a:rPr lang="en-US" altLang="ja-JP" sz="1400" dirty="0" err="1">
                  <a:solidFill>
                    <a:srgbClr val="00FFFF"/>
                  </a:solidFill>
                </a:rPr>
                <a:t>Lett</a:t>
              </a:r>
              <a:r>
                <a:rPr lang="en-US" altLang="ja-JP" sz="1400" dirty="0">
                  <a:solidFill>
                    <a:srgbClr val="00FFFF"/>
                  </a:solidFill>
                </a:rPr>
                <a:t>., 30 (2005) 923. </a:t>
              </a:r>
            </a:p>
          </p:txBody>
        </p:sp>
        <p:sp>
          <p:nvSpPr>
            <p:cNvPr id="34837" name="Rectangle 56"/>
            <p:cNvSpPr>
              <a:spLocks noChangeArrowheads="1"/>
            </p:cNvSpPr>
            <p:nvPr/>
          </p:nvSpPr>
          <p:spPr bwMode="auto">
            <a:xfrm>
              <a:off x="816" y="3918"/>
              <a:ext cx="3359" cy="2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3260C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F3260C"/>
                  </a:solidFill>
                  <a:ea typeface="Osaka" charset="-128"/>
                  <a:cs typeface="Osaka" charset="-128"/>
                </a:rPr>
                <a:t>We use double CPA architecture to enhance</a:t>
              </a:r>
              <a:r>
                <a:rPr lang="en-US" altLang="ja-JP" sz="1600" dirty="0" smtClean="0">
                  <a:solidFill>
                    <a:srgbClr val="F3260C"/>
                  </a:solidFill>
                  <a:ea typeface="Osaka" charset="-128"/>
                  <a:cs typeface="Osaka" charset="-128"/>
                </a:rPr>
                <a:t> the contrast </a:t>
              </a:r>
              <a:endParaRPr lang="en-US" altLang="ja-JP" sz="1600" dirty="0">
                <a:solidFill>
                  <a:srgbClr val="F3260C"/>
                </a:solidFill>
                <a:ea typeface="Osaka" charset="-128"/>
                <a:cs typeface="Osaka" charset="-128"/>
              </a:endParaRPr>
            </a:p>
          </p:txBody>
        </p:sp>
        <p:sp>
          <p:nvSpPr>
            <p:cNvPr id="34838" name="AutoShape 61"/>
            <p:cNvSpPr>
              <a:spLocks noChangeArrowheads="1"/>
            </p:cNvSpPr>
            <p:nvPr/>
          </p:nvSpPr>
          <p:spPr bwMode="auto">
            <a:xfrm>
              <a:off x="563" y="3600"/>
              <a:ext cx="192" cy="480"/>
            </a:xfrm>
            <a:prstGeom prst="curvedRightArrow">
              <a:avLst>
                <a:gd name="adj1" fmla="val 50000"/>
                <a:gd name="adj2" fmla="val 100000"/>
                <a:gd name="adj3" fmla="val 33333"/>
              </a:avLst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969963" y="228600"/>
            <a:ext cx="7183437" cy="685800"/>
          </a:xfrm>
          <a:effectLst>
            <a:outerShdw blurRad="127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altLang="ja-JP" sz="2500" dirty="0" smtClean="0">
                <a:solidFill>
                  <a:srgbClr val="E0B80D"/>
                </a:solidFill>
              </a:rPr>
              <a:t>OPCPA technique is used as a high-contrast and broad band preamplifier </a:t>
            </a:r>
            <a:endParaRPr lang="en-US" altLang="ja-JP" sz="2500" dirty="0">
              <a:solidFill>
                <a:srgbClr val="E0B80D"/>
              </a:solidFill>
            </a:endParaRPr>
          </a:p>
        </p:txBody>
      </p:sp>
      <p:pic>
        <p:nvPicPr>
          <p:cNvPr id="30723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171575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17538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図 4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25600" y="1752600"/>
            <a:ext cx="6197600" cy="464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" name="図形グループ 18"/>
          <p:cNvGrpSpPr>
            <a:grpSpLocks/>
          </p:cNvGrpSpPr>
          <p:nvPr/>
        </p:nvGrpSpPr>
        <p:grpSpPr bwMode="auto">
          <a:xfrm>
            <a:off x="2813050" y="3886200"/>
            <a:ext cx="4465638" cy="2093913"/>
            <a:chOff x="2812654" y="3505200"/>
            <a:chExt cx="4466034" cy="2093768"/>
          </a:xfrm>
        </p:grpSpPr>
        <p:grpSp>
          <p:nvGrpSpPr>
            <p:cNvPr id="3" name="図形グループ 17"/>
            <p:cNvGrpSpPr>
              <a:grpSpLocks/>
            </p:cNvGrpSpPr>
            <p:nvPr/>
          </p:nvGrpSpPr>
          <p:grpSpPr bwMode="auto">
            <a:xfrm>
              <a:off x="6013450" y="3505200"/>
              <a:ext cx="1265238" cy="2093768"/>
              <a:chOff x="6013450" y="3505200"/>
              <a:chExt cx="1265238" cy="2093768"/>
            </a:xfrm>
          </p:grpSpPr>
          <p:sp>
            <p:nvSpPr>
              <p:cNvPr id="30775" name="Oval 35"/>
              <p:cNvSpPr>
                <a:spLocks noChangeArrowheads="1"/>
              </p:cNvSpPr>
              <p:nvPr/>
            </p:nvSpPr>
            <p:spPr bwMode="auto">
              <a:xfrm>
                <a:off x="6516688" y="3505200"/>
                <a:ext cx="762000" cy="533400"/>
              </a:xfrm>
              <a:prstGeom prst="ellips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76" name="Line 41"/>
              <p:cNvSpPr>
                <a:spLocks noChangeShapeType="1"/>
              </p:cNvSpPr>
              <p:nvPr/>
            </p:nvSpPr>
            <p:spPr bwMode="auto">
              <a:xfrm flipV="1">
                <a:off x="6623050" y="4054117"/>
                <a:ext cx="311150" cy="109772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77" name="Rectangle 38"/>
              <p:cNvSpPr>
                <a:spLocks noChangeArrowheads="1"/>
              </p:cNvSpPr>
              <p:nvPr/>
            </p:nvSpPr>
            <p:spPr bwMode="auto">
              <a:xfrm>
                <a:off x="6013450" y="5075637"/>
                <a:ext cx="1242708" cy="523331"/>
              </a:xfrm>
              <a:prstGeom prst="rect">
                <a:avLst/>
              </a:prstGeom>
              <a:gradFill rotWithShape="0">
                <a:gsLst>
                  <a:gs pos="0">
                    <a:srgbClr val="764700"/>
                  </a:gs>
                  <a:gs pos="100000">
                    <a:srgbClr val="FF99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400"/>
                  <a:t>Second amp.</a:t>
                </a:r>
              </a:p>
              <a:p>
                <a:pPr algn="ctr"/>
                <a:r>
                  <a:rPr lang="en-US" altLang="ja-JP" sz="1400"/>
                  <a:t>(BBO)</a:t>
                </a:r>
              </a:p>
            </p:txBody>
          </p:sp>
        </p:grpSp>
        <p:sp>
          <p:nvSpPr>
            <p:cNvPr id="30772" name="Oval 75"/>
            <p:cNvSpPr>
              <a:spLocks noChangeArrowheads="1"/>
            </p:cNvSpPr>
            <p:nvPr/>
          </p:nvSpPr>
          <p:spPr bwMode="auto">
            <a:xfrm>
              <a:off x="3276204" y="3710790"/>
              <a:ext cx="762000" cy="533400"/>
            </a:xfrm>
            <a:prstGeom prst="ellips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773" name="Line 76"/>
            <p:cNvSpPr>
              <a:spLocks noChangeShapeType="1"/>
            </p:cNvSpPr>
            <p:nvPr/>
          </p:nvSpPr>
          <p:spPr bwMode="auto">
            <a:xfrm flipV="1">
              <a:off x="3283346" y="4248952"/>
              <a:ext cx="255588" cy="901700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0774" name="Rectangle 77"/>
            <p:cNvSpPr>
              <a:spLocks noChangeArrowheads="1"/>
            </p:cNvSpPr>
            <p:nvPr/>
          </p:nvSpPr>
          <p:spPr bwMode="auto">
            <a:xfrm>
              <a:off x="2812654" y="5074452"/>
              <a:ext cx="982760" cy="523331"/>
            </a:xfrm>
            <a:prstGeom prst="rect">
              <a:avLst/>
            </a:prstGeom>
            <a:gradFill rotWithShape="0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/>
                <a:t>First amp.</a:t>
              </a:r>
            </a:p>
            <a:p>
              <a:pPr algn="ctr"/>
              <a:r>
                <a:rPr lang="en-US" altLang="ja-JP" sz="1400"/>
                <a:t>(BBO)</a:t>
              </a:r>
            </a:p>
          </p:txBody>
        </p:sp>
      </p:grpSp>
      <p:grpSp>
        <p:nvGrpSpPr>
          <p:cNvPr id="4" name="図形グループ 9"/>
          <p:cNvGrpSpPr>
            <a:grpSpLocks/>
          </p:cNvGrpSpPr>
          <p:nvPr/>
        </p:nvGrpSpPr>
        <p:grpSpPr bwMode="auto">
          <a:xfrm>
            <a:off x="3505200" y="4114800"/>
            <a:ext cx="4616450" cy="1481138"/>
            <a:chOff x="3505200" y="3733800"/>
            <a:chExt cx="4615846" cy="1481554"/>
          </a:xfrm>
        </p:grpSpPr>
        <p:cxnSp>
          <p:nvCxnSpPr>
            <p:cNvPr id="30763" name="直線コネクタ 43"/>
            <p:cNvCxnSpPr>
              <a:cxnSpLocks noChangeShapeType="1"/>
            </p:cNvCxnSpPr>
            <p:nvPr/>
          </p:nvCxnSpPr>
          <p:spPr bwMode="auto">
            <a:xfrm>
              <a:off x="3505200" y="4722813"/>
              <a:ext cx="3657600" cy="1587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lg" len="lg"/>
              <a:tailEnd type="triangle" w="lg" len="lg"/>
            </a:ln>
          </p:spPr>
        </p:cxnSp>
        <p:cxnSp>
          <p:nvCxnSpPr>
            <p:cNvPr id="30764" name="直線コネクタ 45"/>
            <p:cNvCxnSpPr>
              <a:cxnSpLocks noChangeShapeType="1"/>
            </p:cNvCxnSpPr>
            <p:nvPr/>
          </p:nvCxnSpPr>
          <p:spPr bwMode="auto">
            <a:xfrm rot="16200000" flipH="1">
              <a:off x="6667500" y="4076700"/>
              <a:ext cx="914400" cy="22860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lg" len="lg"/>
              <a:tailEnd type="triangle" w="lg" len="lg"/>
            </a:ln>
          </p:spPr>
        </p:cxnSp>
        <p:sp>
          <p:nvSpPr>
            <p:cNvPr id="51" name="テキスト ボックス 320"/>
            <p:cNvSpPr txBox="1">
              <a:spLocks noChangeArrowheads="1"/>
            </p:cNvSpPr>
            <p:nvPr/>
          </p:nvSpPr>
          <p:spPr bwMode="auto">
            <a:xfrm>
              <a:off x="7315200" y="3962400"/>
              <a:ext cx="805846" cy="338554"/>
            </a:xfrm>
            <a:prstGeom prst="rect">
              <a:avLst/>
            </a:prstGeom>
            <a:gradFill flip="none" rotWithShape="1">
              <a:gsLst>
                <a:gs pos="0">
                  <a:srgbClr val="000090"/>
                </a:gs>
                <a:gs pos="100000">
                  <a:srgbClr val="0000FF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ja-JP" sz="1600" dirty="0"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~20cm</a:t>
              </a:r>
              <a:endParaRPr lang="ja-JP" altLang="en-US" sz="1600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  <p:sp>
          <p:nvSpPr>
            <p:cNvPr id="52" name="テキスト ボックス 320"/>
            <p:cNvSpPr txBox="1">
              <a:spLocks noChangeArrowheads="1"/>
            </p:cNvSpPr>
            <p:nvPr/>
          </p:nvSpPr>
          <p:spPr bwMode="auto">
            <a:xfrm>
              <a:off x="5061554" y="4876800"/>
              <a:ext cx="805846" cy="338554"/>
            </a:xfrm>
            <a:prstGeom prst="rect">
              <a:avLst/>
            </a:prstGeom>
            <a:gradFill flip="none" rotWithShape="1">
              <a:gsLst>
                <a:gs pos="0">
                  <a:srgbClr val="000090"/>
                </a:gs>
                <a:gs pos="100000">
                  <a:srgbClr val="0000FF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ja-JP" sz="1600" dirty="0"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~60cm</a:t>
              </a:r>
              <a:endParaRPr lang="ja-JP" altLang="en-US" sz="1600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grpSp>
        <p:nvGrpSpPr>
          <p:cNvPr id="5" name="図形グループ 55"/>
          <p:cNvGrpSpPr>
            <a:grpSpLocks/>
          </p:cNvGrpSpPr>
          <p:nvPr/>
        </p:nvGrpSpPr>
        <p:grpSpPr bwMode="auto">
          <a:xfrm>
            <a:off x="1919288" y="2057400"/>
            <a:ext cx="5900737" cy="2452688"/>
            <a:chOff x="1919905" y="1676400"/>
            <a:chExt cx="5900121" cy="2452977"/>
          </a:xfrm>
        </p:grpSpPr>
        <p:sp>
          <p:nvSpPr>
            <p:cNvPr id="30748" name="Freeform 57"/>
            <p:cNvSpPr>
              <a:spLocks/>
            </p:cNvSpPr>
            <p:nvPr/>
          </p:nvSpPr>
          <p:spPr bwMode="auto">
            <a:xfrm>
              <a:off x="3124200" y="1676400"/>
              <a:ext cx="1066800" cy="566738"/>
            </a:xfrm>
            <a:custGeom>
              <a:avLst/>
              <a:gdLst>
                <a:gd name="T0" fmla="*/ 0 w 428"/>
                <a:gd name="T1" fmla="*/ 2147483647 h 490"/>
                <a:gd name="T2" fmla="*/ 2147483647 w 428"/>
                <a:gd name="T3" fmla="*/ 2147483647 h 490"/>
                <a:gd name="T4" fmla="*/ 2147483647 w 428"/>
                <a:gd name="T5" fmla="*/ 2147483647 h 490"/>
                <a:gd name="T6" fmla="*/ 2147483647 w 428"/>
                <a:gd name="T7" fmla="*/ 2147483647 h 490"/>
                <a:gd name="T8" fmla="*/ 2147483647 w 428"/>
                <a:gd name="T9" fmla="*/ 2147483647 h 490"/>
                <a:gd name="T10" fmla="*/ 2147483647 w 428"/>
                <a:gd name="T11" fmla="*/ 2147483647 h 490"/>
                <a:gd name="T12" fmla="*/ 2147483647 w 428"/>
                <a:gd name="T13" fmla="*/ 2147483647 h 490"/>
                <a:gd name="T14" fmla="*/ 2147483647 w 428"/>
                <a:gd name="T15" fmla="*/ 2147483647 h 490"/>
                <a:gd name="T16" fmla="*/ 2147483647 w 428"/>
                <a:gd name="T17" fmla="*/ 2147483647 h 490"/>
                <a:gd name="T18" fmla="*/ 2147483647 w 428"/>
                <a:gd name="T19" fmla="*/ 2147483647 h 490"/>
                <a:gd name="T20" fmla="*/ 2147483647 w 428"/>
                <a:gd name="T21" fmla="*/ 2147483647 h 490"/>
                <a:gd name="T22" fmla="*/ 2147483647 w 428"/>
                <a:gd name="T23" fmla="*/ 2147483647 h 490"/>
                <a:gd name="T24" fmla="*/ 2147483647 w 428"/>
                <a:gd name="T25" fmla="*/ 2147483647 h 490"/>
                <a:gd name="T26" fmla="*/ 2147483647 w 428"/>
                <a:gd name="T27" fmla="*/ 2147483647 h 490"/>
                <a:gd name="T28" fmla="*/ 2147483647 w 428"/>
                <a:gd name="T29" fmla="*/ 2147483647 h 490"/>
                <a:gd name="T30" fmla="*/ 2147483647 w 428"/>
                <a:gd name="T31" fmla="*/ 2147483647 h 490"/>
                <a:gd name="T32" fmla="*/ 2147483647 w 428"/>
                <a:gd name="T33" fmla="*/ 2147483647 h 490"/>
                <a:gd name="T34" fmla="*/ 2147483647 w 428"/>
                <a:gd name="T35" fmla="*/ 0 h 490"/>
                <a:gd name="T36" fmla="*/ 2147483647 w 428"/>
                <a:gd name="T37" fmla="*/ 2147483647 h 490"/>
                <a:gd name="T38" fmla="*/ 2147483647 w 428"/>
                <a:gd name="T39" fmla="*/ 2147483647 h 490"/>
                <a:gd name="T40" fmla="*/ 2147483647 w 428"/>
                <a:gd name="T41" fmla="*/ 2147483647 h 490"/>
                <a:gd name="T42" fmla="*/ 2147483647 w 428"/>
                <a:gd name="T43" fmla="*/ 2147483647 h 490"/>
                <a:gd name="T44" fmla="*/ 2147483647 w 428"/>
                <a:gd name="T45" fmla="*/ 2147483647 h 490"/>
                <a:gd name="T46" fmla="*/ 2147483647 w 428"/>
                <a:gd name="T47" fmla="*/ 2147483647 h 490"/>
                <a:gd name="T48" fmla="*/ 2147483647 w 428"/>
                <a:gd name="T49" fmla="*/ 2147483647 h 490"/>
                <a:gd name="T50" fmla="*/ 2147483647 w 428"/>
                <a:gd name="T51" fmla="*/ 2147483647 h 490"/>
                <a:gd name="T52" fmla="*/ 2147483647 w 428"/>
                <a:gd name="T53" fmla="*/ 2147483647 h 490"/>
                <a:gd name="T54" fmla="*/ 2147483647 w 428"/>
                <a:gd name="T55" fmla="*/ 2147483647 h 490"/>
                <a:gd name="T56" fmla="*/ 2147483647 w 428"/>
                <a:gd name="T57" fmla="*/ 2147483647 h 490"/>
                <a:gd name="T58" fmla="*/ 2147483647 w 428"/>
                <a:gd name="T59" fmla="*/ 2147483647 h 490"/>
                <a:gd name="T60" fmla="*/ 2147483647 w 428"/>
                <a:gd name="T61" fmla="*/ 2147483647 h 490"/>
                <a:gd name="T62" fmla="*/ 2147483647 w 428"/>
                <a:gd name="T63" fmla="*/ 2147483647 h 490"/>
                <a:gd name="T64" fmla="*/ 2147483647 w 428"/>
                <a:gd name="T65" fmla="*/ 2147483647 h 490"/>
                <a:gd name="T66" fmla="*/ 0 w 428"/>
                <a:gd name="T67" fmla="*/ 2147483647 h 4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8"/>
                <a:gd name="T103" fmla="*/ 0 h 490"/>
                <a:gd name="T104" fmla="*/ 428 w 428"/>
                <a:gd name="T105" fmla="*/ 490 h 4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8" h="490">
                  <a:moveTo>
                    <a:pt x="0" y="490"/>
                  </a:moveTo>
                  <a:lnTo>
                    <a:pt x="13" y="490"/>
                  </a:lnTo>
                  <a:lnTo>
                    <a:pt x="31" y="484"/>
                  </a:lnTo>
                  <a:lnTo>
                    <a:pt x="50" y="477"/>
                  </a:lnTo>
                  <a:lnTo>
                    <a:pt x="57" y="471"/>
                  </a:lnTo>
                  <a:lnTo>
                    <a:pt x="76" y="452"/>
                  </a:lnTo>
                  <a:lnTo>
                    <a:pt x="82" y="433"/>
                  </a:lnTo>
                  <a:lnTo>
                    <a:pt x="88" y="427"/>
                  </a:lnTo>
                  <a:lnTo>
                    <a:pt x="101" y="389"/>
                  </a:lnTo>
                  <a:lnTo>
                    <a:pt x="113" y="352"/>
                  </a:lnTo>
                  <a:lnTo>
                    <a:pt x="126" y="320"/>
                  </a:lnTo>
                  <a:lnTo>
                    <a:pt x="138" y="251"/>
                  </a:lnTo>
                  <a:lnTo>
                    <a:pt x="164" y="144"/>
                  </a:lnTo>
                  <a:lnTo>
                    <a:pt x="170" y="113"/>
                  </a:lnTo>
                  <a:lnTo>
                    <a:pt x="176" y="82"/>
                  </a:lnTo>
                  <a:lnTo>
                    <a:pt x="189" y="38"/>
                  </a:lnTo>
                  <a:lnTo>
                    <a:pt x="201" y="6"/>
                  </a:lnTo>
                  <a:lnTo>
                    <a:pt x="214" y="0"/>
                  </a:lnTo>
                  <a:lnTo>
                    <a:pt x="227" y="6"/>
                  </a:lnTo>
                  <a:lnTo>
                    <a:pt x="239" y="38"/>
                  </a:lnTo>
                  <a:lnTo>
                    <a:pt x="252" y="75"/>
                  </a:lnTo>
                  <a:lnTo>
                    <a:pt x="258" y="113"/>
                  </a:lnTo>
                  <a:lnTo>
                    <a:pt x="277" y="182"/>
                  </a:lnTo>
                  <a:lnTo>
                    <a:pt x="302" y="301"/>
                  </a:lnTo>
                  <a:lnTo>
                    <a:pt x="308" y="339"/>
                  </a:lnTo>
                  <a:lnTo>
                    <a:pt x="321" y="371"/>
                  </a:lnTo>
                  <a:lnTo>
                    <a:pt x="340" y="427"/>
                  </a:lnTo>
                  <a:lnTo>
                    <a:pt x="352" y="452"/>
                  </a:lnTo>
                  <a:lnTo>
                    <a:pt x="371" y="471"/>
                  </a:lnTo>
                  <a:lnTo>
                    <a:pt x="396" y="484"/>
                  </a:lnTo>
                  <a:lnTo>
                    <a:pt x="415" y="490"/>
                  </a:lnTo>
                  <a:lnTo>
                    <a:pt x="422" y="490"/>
                  </a:lnTo>
                  <a:lnTo>
                    <a:pt x="428" y="490"/>
                  </a:lnTo>
                  <a:lnTo>
                    <a:pt x="0" y="490"/>
                  </a:lnTo>
                  <a:close/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6" name="図形グループ 37"/>
            <p:cNvGrpSpPr>
              <a:grpSpLocks/>
            </p:cNvGrpSpPr>
            <p:nvPr/>
          </p:nvGrpSpPr>
          <p:grpSpPr bwMode="auto">
            <a:xfrm>
              <a:off x="1919905" y="2413865"/>
              <a:ext cx="5900121" cy="1715512"/>
              <a:chOff x="1919905" y="2413865"/>
              <a:chExt cx="5900121" cy="1715512"/>
            </a:xfrm>
          </p:grpSpPr>
          <p:sp>
            <p:nvSpPr>
              <p:cNvPr id="30751" name="Line 49"/>
              <p:cNvSpPr>
                <a:spLocks noChangeShapeType="1"/>
              </p:cNvSpPr>
              <p:nvPr/>
            </p:nvSpPr>
            <p:spPr bwMode="auto">
              <a:xfrm flipH="1" flipV="1">
                <a:off x="2593406" y="2418827"/>
                <a:ext cx="5206476" cy="69447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52" name="Line 49"/>
              <p:cNvSpPr>
                <a:spLocks noChangeShapeType="1"/>
              </p:cNvSpPr>
              <p:nvPr/>
            </p:nvSpPr>
            <p:spPr bwMode="auto">
              <a:xfrm flipV="1">
                <a:off x="2588037" y="2413865"/>
                <a:ext cx="12096" cy="445548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53" name="Line 49"/>
              <p:cNvSpPr>
                <a:spLocks noChangeShapeType="1"/>
              </p:cNvSpPr>
              <p:nvPr/>
            </p:nvSpPr>
            <p:spPr bwMode="auto">
              <a:xfrm flipV="1">
                <a:off x="1925052" y="2843439"/>
                <a:ext cx="662985" cy="774758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54" name="Line 49"/>
              <p:cNvSpPr>
                <a:spLocks noChangeShapeType="1"/>
              </p:cNvSpPr>
              <p:nvPr/>
            </p:nvSpPr>
            <p:spPr bwMode="auto">
              <a:xfrm flipH="1" flipV="1">
                <a:off x="2123926" y="3940903"/>
                <a:ext cx="3195929" cy="4470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55" name="Line 49"/>
              <p:cNvSpPr>
                <a:spLocks noChangeShapeType="1"/>
              </p:cNvSpPr>
              <p:nvPr/>
            </p:nvSpPr>
            <p:spPr bwMode="auto">
              <a:xfrm flipH="1" flipV="1">
                <a:off x="1919905" y="3618194"/>
                <a:ext cx="484413" cy="7989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56" name="Line 49"/>
              <p:cNvSpPr>
                <a:spLocks noChangeShapeType="1"/>
              </p:cNvSpPr>
              <p:nvPr/>
            </p:nvSpPr>
            <p:spPr bwMode="auto">
              <a:xfrm flipV="1">
                <a:off x="2132735" y="3640949"/>
                <a:ext cx="254110" cy="296735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57" name="Line 49"/>
              <p:cNvSpPr>
                <a:spLocks noChangeShapeType="1"/>
              </p:cNvSpPr>
              <p:nvPr/>
            </p:nvSpPr>
            <p:spPr bwMode="auto">
              <a:xfrm flipV="1">
                <a:off x="5311867" y="3980615"/>
                <a:ext cx="12980" cy="148762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58" name="Line 49"/>
              <p:cNvSpPr>
                <a:spLocks noChangeShapeType="1"/>
              </p:cNvSpPr>
              <p:nvPr/>
            </p:nvSpPr>
            <p:spPr bwMode="auto">
              <a:xfrm flipH="1">
                <a:off x="5321198" y="4121389"/>
                <a:ext cx="437984" cy="532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59" name="Line 49"/>
              <p:cNvSpPr>
                <a:spLocks noChangeShapeType="1"/>
              </p:cNvSpPr>
              <p:nvPr/>
            </p:nvSpPr>
            <p:spPr bwMode="auto">
              <a:xfrm flipH="1" flipV="1">
                <a:off x="5687292" y="3817876"/>
                <a:ext cx="57745" cy="306431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60" name="Line 49"/>
              <p:cNvSpPr>
                <a:spLocks noChangeShapeType="1"/>
              </p:cNvSpPr>
              <p:nvPr/>
            </p:nvSpPr>
            <p:spPr bwMode="auto">
              <a:xfrm flipH="1" flipV="1">
                <a:off x="5678533" y="3812354"/>
                <a:ext cx="2141493" cy="29484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 type="triangle" w="lg" len="lg"/>
                <a:tailEnd type="none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61" name="Line 49"/>
              <p:cNvSpPr>
                <a:spLocks noChangeShapeType="1"/>
              </p:cNvSpPr>
              <p:nvPr/>
            </p:nvSpPr>
            <p:spPr bwMode="auto">
              <a:xfrm flipH="1">
                <a:off x="3162525" y="2428106"/>
                <a:ext cx="20938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62" name="Line 49"/>
              <p:cNvSpPr>
                <a:spLocks noChangeShapeType="1"/>
              </p:cNvSpPr>
              <p:nvPr/>
            </p:nvSpPr>
            <p:spPr bwMode="auto">
              <a:xfrm>
                <a:off x="2384033" y="3945671"/>
                <a:ext cx="209384" cy="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 type="triangle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30750" name="Rectangle 56"/>
            <p:cNvSpPr>
              <a:spLocks noChangeArrowheads="1"/>
            </p:cNvSpPr>
            <p:nvPr/>
          </p:nvSpPr>
          <p:spPr bwMode="auto">
            <a:xfrm>
              <a:off x="5638800" y="2286000"/>
              <a:ext cx="1173163" cy="3048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100000">
                  <a:srgbClr val="00FF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400">
                  <a:ea typeface="ＭＳ ゴシック" charset="-128"/>
                  <a:cs typeface="ＭＳ ゴシック" charset="-128"/>
                </a:rPr>
                <a:t>Pump  pulse</a:t>
              </a:r>
            </a:p>
          </p:txBody>
        </p:sp>
      </p:grpSp>
      <p:grpSp>
        <p:nvGrpSpPr>
          <p:cNvPr id="7" name="図形グループ 57"/>
          <p:cNvGrpSpPr>
            <a:grpSpLocks/>
          </p:cNvGrpSpPr>
          <p:nvPr/>
        </p:nvGrpSpPr>
        <p:grpSpPr bwMode="auto">
          <a:xfrm>
            <a:off x="2879725" y="2895600"/>
            <a:ext cx="4940300" cy="1479550"/>
            <a:chOff x="2879042" y="2514600"/>
            <a:chExt cx="4941287" cy="1478993"/>
          </a:xfrm>
        </p:grpSpPr>
        <p:sp>
          <p:nvSpPr>
            <p:cNvPr id="30730" name="Freeform 21"/>
            <p:cNvSpPr>
              <a:spLocks/>
            </p:cNvSpPr>
            <p:nvPr/>
          </p:nvSpPr>
          <p:spPr bwMode="auto">
            <a:xfrm>
              <a:off x="3581400" y="2895600"/>
              <a:ext cx="644525" cy="187325"/>
            </a:xfrm>
            <a:custGeom>
              <a:avLst/>
              <a:gdLst>
                <a:gd name="T0" fmla="*/ 0 w 428"/>
                <a:gd name="T1" fmla="*/ 2147483647 h 490"/>
                <a:gd name="T2" fmla="*/ 2147483647 w 428"/>
                <a:gd name="T3" fmla="*/ 2147483647 h 490"/>
                <a:gd name="T4" fmla="*/ 2147483647 w 428"/>
                <a:gd name="T5" fmla="*/ 2147483647 h 490"/>
                <a:gd name="T6" fmla="*/ 2147483647 w 428"/>
                <a:gd name="T7" fmla="*/ 2147483647 h 490"/>
                <a:gd name="T8" fmla="*/ 2147483647 w 428"/>
                <a:gd name="T9" fmla="*/ 2147483647 h 490"/>
                <a:gd name="T10" fmla="*/ 2147483647 w 428"/>
                <a:gd name="T11" fmla="*/ 2147483647 h 490"/>
                <a:gd name="T12" fmla="*/ 2147483647 w 428"/>
                <a:gd name="T13" fmla="*/ 2147483647 h 490"/>
                <a:gd name="T14" fmla="*/ 2147483647 w 428"/>
                <a:gd name="T15" fmla="*/ 2147483647 h 490"/>
                <a:gd name="T16" fmla="*/ 2147483647 w 428"/>
                <a:gd name="T17" fmla="*/ 2147483647 h 490"/>
                <a:gd name="T18" fmla="*/ 2147483647 w 428"/>
                <a:gd name="T19" fmla="*/ 2147483647 h 490"/>
                <a:gd name="T20" fmla="*/ 2147483647 w 428"/>
                <a:gd name="T21" fmla="*/ 2147483647 h 490"/>
                <a:gd name="T22" fmla="*/ 2147483647 w 428"/>
                <a:gd name="T23" fmla="*/ 2147483647 h 490"/>
                <a:gd name="T24" fmla="*/ 2147483647 w 428"/>
                <a:gd name="T25" fmla="*/ 2147483647 h 490"/>
                <a:gd name="T26" fmla="*/ 2147483647 w 428"/>
                <a:gd name="T27" fmla="*/ 2147483647 h 490"/>
                <a:gd name="T28" fmla="*/ 2147483647 w 428"/>
                <a:gd name="T29" fmla="*/ 2147483647 h 490"/>
                <a:gd name="T30" fmla="*/ 2147483647 w 428"/>
                <a:gd name="T31" fmla="*/ 2147483647 h 490"/>
                <a:gd name="T32" fmla="*/ 2147483647 w 428"/>
                <a:gd name="T33" fmla="*/ 0 h 490"/>
                <a:gd name="T34" fmla="*/ 2147483647 w 428"/>
                <a:gd name="T35" fmla="*/ 0 h 490"/>
                <a:gd name="T36" fmla="*/ 2147483647 w 428"/>
                <a:gd name="T37" fmla="*/ 0 h 490"/>
                <a:gd name="T38" fmla="*/ 2147483647 w 428"/>
                <a:gd name="T39" fmla="*/ 2147483647 h 490"/>
                <a:gd name="T40" fmla="*/ 2147483647 w 428"/>
                <a:gd name="T41" fmla="*/ 2147483647 h 490"/>
                <a:gd name="T42" fmla="*/ 2147483647 w 428"/>
                <a:gd name="T43" fmla="*/ 2147483647 h 490"/>
                <a:gd name="T44" fmla="*/ 2147483647 w 428"/>
                <a:gd name="T45" fmla="*/ 2147483647 h 490"/>
                <a:gd name="T46" fmla="*/ 2147483647 w 428"/>
                <a:gd name="T47" fmla="*/ 2147483647 h 490"/>
                <a:gd name="T48" fmla="*/ 2147483647 w 428"/>
                <a:gd name="T49" fmla="*/ 2147483647 h 490"/>
                <a:gd name="T50" fmla="*/ 2147483647 w 428"/>
                <a:gd name="T51" fmla="*/ 2147483647 h 490"/>
                <a:gd name="T52" fmla="*/ 2147483647 w 428"/>
                <a:gd name="T53" fmla="*/ 2147483647 h 490"/>
                <a:gd name="T54" fmla="*/ 2147483647 w 428"/>
                <a:gd name="T55" fmla="*/ 2147483647 h 490"/>
                <a:gd name="T56" fmla="*/ 2147483647 w 428"/>
                <a:gd name="T57" fmla="*/ 2147483647 h 490"/>
                <a:gd name="T58" fmla="*/ 2147483647 w 428"/>
                <a:gd name="T59" fmla="*/ 2147483647 h 490"/>
                <a:gd name="T60" fmla="*/ 2147483647 w 428"/>
                <a:gd name="T61" fmla="*/ 2147483647 h 490"/>
                <a:gd name="T62" fmla="*/ 2147483647 w 428"/>
                <a:gd name="T63" fmla="*/ 2147483647 h 490"/>
                <a:gd name="T64" fmla="*/ 2147483647 w 428"/>
                <a:gd name="T65" fmla="*/ 2147483647 h 490"/>
                <a:gd name="T66" fmla="*/ 0 w 428"/>
                <a:gd name="T67" fmla="*/ 2147483647 h 4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8"/>
                <a:gd name="T103" fmla="*/ 0 h 490"/>
                <a:gd name="T104" fmla="*/ 428 w 428"/>
                <a:gd name="T105" fmla="*/ 490 h 4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8" h="490">
                  <a:moveTo>
                    <a:pt x="0" y="490"/>
                  </a:moveTo>
                  <a:lnTo>
                    <a:pt x="13" y="490"/>
                  </a:lnTo>
                  <a:lnTo>
                    <a:pt x="31" y="484"/>
                  </a:lnTo>
                  <a:lnTo>
                    <a:pt x="50" y="477"/>
                  </a:lnTo>
                  <a:lnTo>
                    <a:pt x="57" y="471"/>
                  </a:lnTo>
                  <a:lnTo>
                    <a:pt x="76" y="452"/>
                  </a:lnTo>
                  <a:lnTo>
                    <a:pt x="82" y="433"/>
                  </a:lnTo>
                  <a:lnTo>
                    <a:pt x="88" y="427"/>
                  </a:lnTo>
                  <a:lnTo>
                    <a:pt x="101" y="389"/>
                  </a:lnTo>
                  <a:lnTo>
                    <a:pt x="113" y="352"/>
                  </a:lnTo>
                  <a:lnTo>
                    <a:pt x="126" y="320"/>
                  </a:lnTo>
                  <a:lnTo>
                    <a:pt x="138" y="251"/>
                  </a:lnTo>
                  <a:lnTo>
                    <a:pt x="164" y="144"/>
                  </a:lnTo>
                  <a:lnTo>
                    <a:pt x="170" y="113"/>
                  </a:lnTo>
                  <a:lnTo>
                    <a:pt x="176" y="82"/>
                  </a:lnTo>
                  <a:lnTo>
                    <a:pt x="189" y="38"/>
                  </a:lnTo>
                  <a:lnTo>
                    <a:pt x="201" y="6"/>
                  </a:lnTo>
                  <a:lnTo>
                    <a:pt x="214" y="0"/>
                  </a:lnTo>
                  <a:lnTo>
                    <a:pt x="227" y="6"/>
                  </a:lnTo>
                  <a:lnTo>
                    <a:pt x="239" y="38"/>
                  </a:lnTo>
                  <a:lnTo>
                    <a:pt x="252" y="75"/>
                  </a:lnTo>
                  <a:lnTo>
                    <a:pt x="258" y="113"/>
                  </a:lnTo>
                  <a:lnTo>
                    <a:pt x="277" y="182"/>
                  </a:lnTo>
                  <a:lnTo>
                    <a:pt x="302" y="301"/>
                  </a:lnTo>
                  <a:lnTo>
                    <a:pt x="308" y="339"/>
                  </a:lnTo>
                  <a:lnTo>
                    <a:pt x="321" y="371"/>
                  </a:lnTo>
                  <a:lnTo>
                    <a:pt x="340" y="427"/>
                  </a:lnTo>
                  <a:lnTo>
                    <a:pt x="352" y="452"/>
                  </a:lnTo>
                  <a:lnTo>
                    <a:pt x="371" y="471"/>
                  </a:lnTo>
                  <a:lnTo>
                    <a:pt x="396" y="484"/>
                  </a:lnTo>
                  <a:lnTo>
                    <a:pt x="415" y="490"/>
                  </a:lnTo>
                  <a:lnTo>
                    <a:pt x="422" y="490"/>
                  </a:lnTo>
                  <a:lnTo>
                    <a:pt x="428" y="490"/>
                  </a:lnTo>
                  <a:lnTo>
                    <a:pt x="0" y="490"/>
                  </a:lnTo>
                  <a:close/>
                </a:path>
              </a:pathLst>
            </a:cu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8" name="図形グループ 56"/>
            <p:cNvGrpSpPr>
              <a:grpSpLocks/>
            </p:cNvGrpSpPr>
            <p:nvPr/>
          </p:nvGrpSpPr>
          <p:grpSpPr bwMode="auto">
            <a:xfrm>
              <a:off x="2879042" y="2514600"/>
              <a:ext cx="4617729" cy="1478993"/>
              <a:chOff x="2879042" y="2514600"/>
              <a:chExt cx="4617729" cy="1478993"/>
            </a:xfrm>
          </p:grpSpPr>
          <p:sp>
            <p:nvSpPr>
              <p:cNvPr id="30733" name="Line 13"/>
              <p:cNvSpPr>
                <a:spLocks noChangeShapeType="1"/>
              </p:cNvSpPr>
              <p:nvPr/>
            </p:nvSpPr>
            <p:spPr bwMode="auto">
              <a:xfrm flipV="1">
                <a:off x="2883584" y="3745991"/>
                <a:ext cx="39939" cy="17636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34" name="Line 13"/>
              <p:cNvSpPr>
                <a:spLocks noChangeShapeType="1"/>
              </p:cNvSpPr>
              <p:nvPr/>
            </p:nvSpPr>
            <p:spPr bwMode="auto">
              <a:xfrm flipH="1" flipV="1">
                <a:off x="2879042" y="3914176"/>
                <a:ext cx="1618073" cy="7941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35" name="Line 13"/>
              <p:cNvSpPr>
                <a:spLocks noChangeShapeType="1"/>
              </p:cNvSpPr>
              <p:nvPr/>
            </p:nvSpPr>
            <p:spPr bwMode="auto">
              <a:xfrm flipV="1">
                <a:off x="4497115" y="3702605"/>
                <a:ext cx="7988" cy="28300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36" name="Line 13"/>
              <p:cNvSpPr>
                <a:spLocks noChangeShapeType="1"/>
              </p:cNvSpPr>
              <p:nvPr/>
            </p:nvSpPr>
            <p:spPr bwMode="auto">
              <a:xfrm flipH="1">
                <a:off x="4495897" y="3674107"/>
                <a:ext cx="1518893" cy="3270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37" name="Line 13"/>
              <p:cNvSpPr>
                <a:spLocks noChangeShapeType="1"/>
              </p:cNvSpPr>
              <p:nvPr/>
            </p:nvSpPr>
            <p:spPr bwMode="auto">
              <a:xfrm flipV="1">
                <a:off x="3227057" y="3011169"/>
                <a:ext cx="351463" cy="779717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38" name="Line 13"/>
              <p:cNvSpPr>
                <a:spLocks noChangeShapeType="1"/>
              </p:cNvSpPr>
              <p:nvPr/>
            </p:nvSpPr>
            <p:spPr bwMode="auto">
              <a:xfrm flipV="1">
                <a:off x="3155169" y="3016658"/>
                <a:ext cx="413750" cy="58556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39" name="Line 13"/>
              <p:cNvSpPr>
                <a:spLocks noChangeShapeType="1"/>
              </p:cNvSpPr>
              <p:nvPr/>
            </p:nvSpPr>
            <p:spPr bwMode="auto">
              <a:xfrm flipV="1">
                <a:off x="3144935" y="2627784"/>
                <a:ext cx="497488" cy="98314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40" name="Line 13"/>
              <p:cNvSpPr>
                <a:spLocks noChangeShapeType="1"/>
              </p:cNvSpPr>
              <p:nvPr/>
            </p:nvSpPr>
            <p:spPr bwMode="auto">
              <a:xfrm flipH="1" flipV="1">
                <a:off x="2914552" y="3758182"/>
                <a:ext cx="320494" cy="27746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41" name="Line 13"/>
              <p:cNvSpPr>
                <a:spLocks noChangeShapeType="1"/>
              </p:cNvSpPr>
              <p:nvPr/>
            </p:nvSpPr>
            <p:spPr bwMode="auto">
              <a:xfrm flipV="1">
                <a:off x="5970824" y="3673996"/>
                <a:ext cx="39939" cy="17636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42" name="Line 13"/>
              <p:cNvSpPr>
                <a:spLocks noChangeShapeType="1"/>
              </p:cNvSpPr>
              <p:nvPr/>
            </p:nvSpPr>
            <p:spPr bwMode="auto">
              <a:xfrm flipH="1">
                <a:off x="5977878" y="3818409"/>
                <a:ext cx="1518893" cy="3270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43" name="Line 13"/>
              <p:cNvSpPr>
                <a:spLocks noChangeShapeType="1"/>
              </p:cNvSpPr>
              <p:nvPr/>
            </p:nvSpPr>
            <p:spPr bwMode="auto">
              <a:xfrm flipH="1" flipV="1">
                <a:off x="6765642" y="2835451"/>
                <a:ext cx="717850" cy="97917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44" name="Line 13"/>
              <p:cNvSpPr>
                <a:spLocks noChangeShapeType="1"/>
              </p:cNvSpPr>
              <p:nvPr/>
            </p:nvSpPr>
            <p:spPr bwMode="auto">
              <a:xfrm>
                <a:off x="6782861" y="2843439"/>
                <a:ext cx="701680" cy="2396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45" name="Line 13"/>
              <p:cNvSpPr>
                <a:spLocks noChangeShapeType="1"/>
              </p:cNvSpPr>
              <p:nvPr/>
            </p:nvSpPr>
            <p:spPr bwMode="auto">
              <a:xfrm flipH="1">
                <a:off x="3392740" y="2971799"/>
                <a:ext cx="73320" cy="15240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46" name="Line 13"/>
              <p:cNvSpPr>
                <a:spLocks noChangeShapeType="1"/>
              </p:cNvSpPr>
              <p:nvPr/>
            </p:nvSpPr>
            <p:spPr bwMode="auto">
              <a:xfrm>
                <a:off x="2959152" y="3913723"/>
                <a:ext cx="235955" cy="798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lg" len="lg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0747" name="Rectangle 19"/>
              <p:cNvSpPr>
                <a:spLocks noChangeArrowheads="1"/>
              </p:cNvSpPr>
              <p:nvPr/>
            </p:nvSpPr>
            <p:spPr bwMode="auto">
              <a:xfrm>
                <a:off x="3200400" y="2514600"/>
                <a:ext cx="1073150" cy="304800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>
                    <a:ea typeface="ＭＳ ゴシック" charset="-128"/>
                    <a:cs typeface="ＭＳ ゴシック" charset="-128"/>
                  </a:rPr>
                  <a:t>Seed pulse</a:t>
                </a:r>
              </a:p>
            </p:txBody>
          </p:sp>
        </p:grpSp>
        <p:sp>
          <p:nvSpPr>
            <p:cNvPr id="30732" name="Freeform 21"/>
            <p:cNvSpPr>
              <a:spLocks/>
            </p:cNvSpPr>
            <p:nvPr/>
          </p:nvSpPr>
          <p:spPr bwMode="auto">
            <a:xfrm>
              <a:off x="7363129" y="2590800"/>
              <a:ext cx="457200" cy="796925"/>
            </a:xfrm>
            <a:custGeom>
              <a:avLst/>
              <a:gdLst>
                <a:gd name="T0" fmla="*/ 0 w 428"/>
                <a:gd name="T1" fmla="*/ 2147483647 h 490"/>
                <a:gd name="T2" fmla="*/ 2147483647 w 428"/>
                <a:gd name="T3" fmla="*/ 2147483647 h 490"/>
                <a:gd name="T4" fmla="*/ 2147483647 w 428"/>
                <a:gd name="T5" fmla="*/ 2147483647 h 490"/>
                <a:gd name="T6" fmla="*/ 2147483647 w 428"/>
                <a:gd name="T7" fmla="*/ 2147483647 h 490"/>
                <a:gd name="T8" fmla="*/ 2147483647 w 428"/>
                <a:gd name="T9" fmla="*/ 2147483647 h 490"/>
                <a:gd name="T10" fmla="*/ 2147483647 w 428"/>
                <a:gd name="T11" fmla="*/ 2147483647 h 490"/>
                <a:gd name="T12" fmla="*/ 2147483647 w 428"/>
                <a:gd name="T13" fmla="*/ 2147483647 h 490"/>
                <a:gd name="T14" fmla="*/ 2147483647 w 428"/>
                <a:gd name="T15" fmla="*/ 2147483647 h 490"/>
                <a:gd name="T16" fmla="*/ 2147483647 w 428"/>
                <a:gd name="T17" fmla="*/ 2147483647 h 490"/>
                <a:gd name="T18" fmla="*/ 2147483647 w 428"/>
                <a:gd name="T19" fmla="*/ 2147483647 h 490"/>
                <a:gd name="T20" fmla="*/ 2147483647 w 428"/>
                <a:gd name="T21" fmla="*/ 2147483647 h 490"/>
                <a:gd name="T22" fmla="*/ 2147483647 w 428"/>
                <a:gd name="T23" fmla="*/ 2147483647 h 490"/>
                <a:gd name="T24" fmla="*/ 2147483647 w 428"/>
                <a:gd name="T25" fmla="*/ 2147483647 h 490"/>
                <a:gd name="T26" fmla="*/ 2147483647 w 428"/>
                <a:gd name="T27" fmla="*/ 2147483647 h 490"/>
                <a:gd name="T28" fmla="*/ 2147483647 w 428"/>
                <a:gd name="T29" fmla="*/ 2147483647 h 490"/>
                <a:gd name="T30" fmla="*/ 2147483647 w 428"/>
                <a:gd name="T31" fmla="*/ 2147483647 h 490"/>
                <a:gd name="T32" fmla="*/ 2147483647 w 428"/>
                <a:gd name="T33" fmla="*/ 0 h 490"/>
                <a:gd name="T34" fmla="*/ 2147483647 w 428"/>
                <a:gd name="T35" fmla="*/ 0 h 490"/>
                <a:gd name="T36" fmla="*/ 2147483647 w 428"/>
                <a:gd name="T37" fmla="*/ 0 h 490"/>
                <a:gd name="T38" fmla="*/ 2147483647 w 428"/>
                <a:gd name="T39" fmla="*/ 2147483647 h 490"/>
                <a:gd name="T40" fmla="*/ 2147483647 w 428"/>
                <a:gd name="T41" fmla="*/ 2147483647 h 490"/>
                <a:gd name="T42" fmla="*/ 2147483647 w 428"/>
                <a:gd name="T43" fmla="*/ 2147483647 h 490"/>
                <a:gd name="T44" fmla="*/ 2147483647 w 428"/>
                <a:gd name="T45" fmla="*/ 2147483647 h 490"/>
                <a:gd name="T46" fmla="*/ 2147483647 w 428"/>
                <a:gd name="T47" fmla="*/ 2147483647 h 490"/>
                <a:gd name="T48" fmla="*/ 2147483647 w 428"/>
                <a:gd name="T49" fmla="*/ 2147483647 h 490"/>
                <a:gd name="T50" fmla="*/ 2147483647 w 428"/>
                <a:gd name="T51" fmla="*/ 2147483647 h 490"/>
                <a:gd name="T52" fmla="*/ 2147483647 w 428"/>
                <a:gd name="T53" fmla="*/ 2147483647 h 490"/>
                <a:gd name="T54" fmla="*/ 2147483647 w 428"/>
                <a:gd name="T55" fmla="*/ 2147483647 h 490"/>
                <a:gd name="T56" fmla="*/ 2147483647 w 428"/>
                <a:gd name="T57" fmla="*/ 2147483647 h 490"/>
                <a:gd name="T58" fmla="*/ 2147483647 w 428"/>
                <a:gd name="T59" fmla="*/ 2147483647 h 490"/>
                <a:gd name="T60" fmla="*/ 2147483647 w 428"/>
                <a:gd name="T61" fmla="*/ 2147483647 h 490"/>
                <a:gd name="T62" fmla="*/ 2147483647 w 428"/>
                <a:gd name="T63" fmla="*/ 2147483647 h 490"/>
                <a:gd name="T64" fmla="*/ 2147483647 w 428"/>
                <a:gd name="T65" fmla="*/ 2147483647 h 490"/>
                <a:gd name="T66" fmla="*/ 0 w 428"/>
                <a:gd name="T67" fmla="*/ 2147483647 h 4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8"/>
                <a:gd name="T103" fmla="*/ 0 h 490"/>
                <a:gd name="T104" fmla="*/ 428 w 428"/>
                <a:gd name="T105" fmla="*/ 490 h 4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8" h="490">
                  <a:moveTo>
                    <a:pt x="0" y="490"/>
                  </a:moveTo>
                  <a:lnTo>
                    <a:pt x="13" y="490"/>
                  </a:lnTo>
                  <a:lnTo>
                    <a:pt x="31" y="484"/>
                  </a:lnTo>
                  <a:lnTo>
                    <a:pt x="50" y="477"/>
                  </a:lnTo>
                  <a:lnTo>
                    <a:pt x="57" y="471"/>
                  </a:lnTo>
                  <a:lnTo>
                    <a:pt x="76" y="452"/>
                  </a:lnTo>
                  <a:lnTo>
                    <a:pt x="82" y="433"/>
                  </a:lnTo>
                  <a:lnTo>
                    <a:pt x="88" y="427"/>
                  </a:lnTo>
                  <a:lnTo>
                    <a:pt x="101" y="389"/>
                  </a:lnTo>
                  <a:lnTo>
                    <a:pt x="113" y="352"/>
                  </a:lnTo>
                  <a:lnTo>
                    <a:pt x="126" y="320"/>
                  </a:lnTo>
                  <a:lnTo>
                    <a:pt x="138" y="251"/>
                  </a:lnTo>
                  <a:lnTo>
                    <a:pt x="164" y="144"/>
                  </a:lnTo>
                  <a:lnTo>
                    <a:pt x="170" y="113"/>
                  </a:lnTo>
                  <a:lnTo>
                    <a:pt x="176" y="82"/>
                  </a:lnTo>
                  <a:lnTo>
                    <a:pt x="189" y="38"/>
                  </a:lnTo>
                  <a:lnTo>
                    <a:pt x="201" y="6"/>
                  </a:lnTo>
                  <a:lnTo>
                    <a:pt x="214" y="0"/>
                  </a:lnTo>
                  <a:lnTo>
                    <a:pt x="227" y="6"/>
                  </a:lnTo>
                  <a:lnTo>
                    <a:pt x="239" y="38"/>
                  </a:lnTo>
                  <a:lnTo>
                    <a:pt x="252" y="75"/>
                  </a:lnTo>
                  <a:lnTo>
                    <a:pt x="258" y="113"/>
                  </a:lnTo>
                  <a:lnTo>
                    <a:pt x="277" y="182"/>
                  </a:lnTo>
                  <a:lnTo>
                    <a:pt x="302" y="301"/>
                  </a:lnTo>
                  <a:lnTo>
                    <a:pt x="308" y="339"/>
                  </a:lnTo>
                  <a:lnTo>
                    <a:pt x="321" y="371"/>
                  </a:lnTo>
                  <a:lnTo>
                    <a:pt x="340" y="427"/>
                  </a:lnTo>
                  <a:lnTo>
                    <a:pt x="352" y="452"/>
                  </a:lnTo>
                  <a:lnTo>
                    <a:pt x="371" y="471"/>
                  </a:lnTo>
                  <a:lnTo>
                    <a:pt x="396" y="484"/>
                  </a:lnTo>
                  <a:lnTo>
                    <a:pt x="415" y="490"/>
                  </a:lnTo>
                  <a:lnTo>
                    <a:pt x="422" y="490"/>
                  </a:lnTo>
                  <a:lnTo>
                    <a:pt x="428" y="490"/>
                  </a:lnTo>
                  <a:lnTo>
                    <a:pt x="0" y="490"/>
                  </a:lnTo>
                  <a:close/>
                </a:path>
              </a:pathLst>
            </a:cu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763000" cy="914400"/>
          </a:xfrm>
        </p:spPr>
        <p:txBody>
          <a:bodyPr/>
          <a:lstStyle/>
          <a:p>
            <a:pPr algn="just"/>
            <a:r>
              <a:rPr lang="en-US" altLang="ja-JP" sz="2300" dirty="0" smtClean="0">
                <a:solidFill>
                  <a:srgbClr val="E0B80D"/>
                </a:solidFill>
              </a:rPr>
              <a:t>Our OPCPA provides a maximum gain of only ~3 </a:t>
            </a:r>
            <a:r>
              <a:rPr lang="en-US" altLang="ja-JP" sz="2300" dirty="0" err="1" smtClean="0">
                <a:solidFill>
                  <a:srgbClr val="E0B80D"/>
                </a:solidFill>
              </a:rPr>
              <a:t>x</a:t>
            </a:r>
            <a:r>
              <a:rPr lang="en-US" altLang="ja-JP" sz="2300" dirty="0" smtClean="0">
                <a:solidFill>
                  <a:srgbClr val="E0B80D"/>
                </a:solidFill>
              </a:rPr>
              <a:t> 10</a:t>
            </a:r>
            <a:r>
              <a:rPr lang="en-US" altLang="ja-JP" sz="2300" baseline="30000" dirty="0" smtClean="0">
                <a:solidFill>
                  <a:srgbClr val="E0B80D"/>
                </a:solidFill>
              </a:rPr>
              <a:t>2</a:t>
            </a:r>
            <a:r>
              <a:rPr lang="en-US" altLang="ja-JP" sz="2300" dirty="0" smtClean="0">
                <a:solidFill>
                  <a:srgbClr val="E0B80D"/>
                </a:solidFill>
              </a:rPr>
              <a:t> and achieves spectral control from 38-nm (FWHM) to 51-nm (FWHM) </a:t>
            </a:r>
            <a:endParaRPr lang="ja-JP" altLang="en-US" sz="2300" dirty="0" smtClean="0"/>
          </a:p>
        </p:txBody>
      </p:sp>
      <p:pic>
        <p:nvPicPr>
          <p:cNvPr id="32771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435100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881063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図形グループ 429"/>
          <p:cNvGrpSpPr>
            <a:grpSpLocks/>
          </p:cNvGrpSpPr>
          <p:nvPr/>
        </p:nvGrpSpPr>
        <p:grpSpPr bwMode="auto">
          <a:xfrm>
            <a:off x="533400" y="1595438"/>
            <a:ext cx="3767138" cy="4545012"/>
            <a:chOff x="533400" y="1856343"/>
            <a:chExt cx="3767656" cy="4544457"/>
          </a:xfrm>
        </p:grpSpPr>
        <p:sp>
          <p:nvSpPr>
            <p:cNvPr id="32964" name="正方形/長方形 178"/>
            <p:cNvSpPr>
              <a:spLocks noChangeArrowheads="1"/>
            </p:cNvSpPr>
            <p:nvPr/>
          </p:nvSpPr>
          <p:spPr bwMode="auto">
            <a:xfrm>
              <a:off x="556781" y="1856343"/>
              <a:ext cx="96721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✓</a:t>
              </a:r>
              <a:r>
                <a:rPr lang="en-US" altLang="ja-JP" sz="1800">
                  <a:ea typeface="ＭＳ ゴシック" charset="-128"/>
                  <a:cs typeface="ＭＳ ゴシック" charset="-128"/>
                </a:rPr>
                <a:t> Gain</a:t>
              </a:r>
              <a:endParaRPr lang="en-US" altLang="ja-JP" sz="1800"/>
            </a:p>
          </p:txBody>
        </p:sp>
        <p:grpSp>
          <p:nvGrpSpPr>
            <p:cNvPr id="4" name="図形グループ 216"/>
            <p:cNvGrpSpPr>
              <a:grpSpLocks/>
            </p:cNvGrpSpPr>
            <p:nvPr/>
          </p:nvGrpSpPr>
          <p:grpSpPr bwMode="auto">
            <a:xfrm>
              <a:off x="533400" y="2725431"/>
              <a:ext cx="3685246" cy="3675369"/>
              <a:chOff x="533400" y="2252356"/>
              <a:chExt cx="3685246" cy="3675369"/>
            </a:xfrm>
          </p:grpSpPr>
          <p:grpSp>
            <p:nvGrpSpPr>
              <p:cNvPr id="5" name="図形グループ 202"/>
              <p:cNvGrpSpPr>
                <a:grpSpLocks/>
              </p:cNvGrpSpPr>
              <p:nvPr/>
            </p:nvGrpSpPr>
            <p:grpSpPr bwMode="auto">
              <a:xfrm>
                <a:off x="1219200" y="2362200"/>
                <a:ext cx="2880000" cy="2880000"/>
                <a:chOff x="2012950" y="2819400"/>
                <a:chExt cx="2711451" cy="2390776"/>
              </a:xfrm>
            </p:grpSpPr>
            <p:grpSp>
              <p:nvGrpSpPr>
                <p:cNvPr id="6" name="Group 52"/>
                <p:cNvGrpSpPr>
                  <a:grpSpLocks/>
                </p:cNvGrpSpPr>
                <p:nvPr/>
              </p:nvGrpSpPr>
              <p:grpSpPr bwMode="auto">
                <a:xfrm>
                  <a:off x="2012950" y="2819400"/>
                  <a:ext cx="2709863" cy="2390775"/>
                  <a:chOff x="3336" y="1052"/>
                  <a:chExt cx="1707" cy="1506"/>
                </a:xfrm>
                <a:solidFill>
                  <a:srgbClr val="FFFFFF"/>
                </a:solidFill>
              </p:grpSpPr>
              <p:sp>
                <p:nvSpPr>
                  <p:cNvPr id="126005" name="Line 53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557"/>
                    <a:ext cx="1707" cy="1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06" name="Line 54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056"/>
                    <a:ext cx="1707" cy="1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07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554"/>
                    <a:ext cx="1707" cy="1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08" name="Line 56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052"/>
                    <a:ext cx="1707" cy="1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</p:grpSp>
            <p:grpSp>
              <p:nvGrpSpPr>
                <p:cNvPr id="7" name="Group 57"/>
                <p:cNvGrpSpPr>
                  <a:grpSpLocks/>
                </p:cNvGrpSpPr>
                <p:nvPr/>
              </p:nvGrpSpPr>
              <p:grpSpPr bwMode="auto">
                <a:xfrm>
                  <a:off x="2012950" y="2819400"/>
                  <a:ext cx="2711450" cy="2389188"/>
                  <a:chOff x="3336" y="1052"/>
                  <a:chExt cx="1708" cy="1505"/>
                </a:xfrm>
                <a:solidFill>
                  <a:srgbClr val="FFFFFF"/>
                </a:solidFill>
              </p:grpSpPr>
              <p:sp>
                <p:nvSpPr>
                  <p:cNvPr id="126010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052"/>
                    <a:ext cx="1" cy="1505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11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3677" y="1052"/>
                    <a:ext cx="1" cy="1505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12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4019" y="1052"/>
                    <a:ext cx="1" cy="1505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13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4360" y="1052"/>
                    <a:ext cx="1" cy="1505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14" name="Line 62"/>
                  <p:cNvSpPr>
                    <a:spLocks noChangeShapeType="1"/>
                  </p:cNvSpPr>
                  <p:nvPr/>
                </p:nvSpPr>
                <p:spPr bwMode="auto">
                  <a:xfrm>
                    <a:off x="4701" y="1052"/>
                    <a:ext cx="1" cy="1505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15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5043" y="1052"/>
                    <a:ext cx="1" cy="1505"/>
                  </a:xfrm>
                  <a:prstGeom prst="line">
                    <a:avLst/>
                  </a:prstGeom>
                  <a:grpFill/>
                  <a:ln>
                    <a:solidFill>
                      <a:srgbClr val="FFFFFF"/>
                    </a:solidFill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</p:grpSp>
            <p:grpSp>
              <p:nvGrpSpPr>
                <p:cNvPr id="8" name="Group 64"/>
                <p:cNvGrpSpPr>
                  <a:grpSpLocks/>
                </p:cNvGrpSpPr>
                <p:nvPr/>
              </p:nvGrpSpPr>
              <p:grpSpPr bwMode="auto">
                <a:xfrm>
                  <a:off x="2012950" y="2819400"/>
                  <a:ext cx="44450" cy="2390775"/>
                  <a:chOff x="3336" y="1052"/>
                  <a:chExt cx="28" cy="1506"/>
                </a:xfrm>
                <a:solidFill>
                  <a:srgbClr val="FFFFFF"/>
                </a:solidFill>
              </p:grpSpPr>
              <p:sp>
                <p:nvSpPr>
                  <p:cNvPr id="126017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557"/>
                    <a:ext cx="28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18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056"/>
                    <a:ext cx="28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19" name="Line 67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554"/>
                    <a:ext cx="28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0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052"/>
                    <a:ext cx="28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1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407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2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319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3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256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4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206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5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168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6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13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7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106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8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2081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29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90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0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817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1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75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2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70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3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667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4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633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5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604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6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579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7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404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8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316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39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253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40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203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41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16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42" name="Line 90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132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43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103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44" name="Line 92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078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</p:grpSp>
            <p:grpSp>
              <p:nvGrpSpPr>
                <p:cNvPr id="9" name="Group 93"/>
                <p:cNvGrpSpPr>
                  <a:grpSpLocks/>
                </p:cNvGrpSpPr>
                <p:nvPr/>
              </p:nvGrpSpPr>
              <p:grpSpPr bwMode="auto">
                <a:xfrm>
                  <a:off x="4676775" y="2819400"/>
                  <a:ext cx="46038" cy="2390775"/>
                  <a:chOff x="5014" y="1052"/>
                  <a:chExt cx="29" cy="1506"/>
                </a:xfrm>
                <a:solidFill>
                  <a:srgbClr val="FFFFFF"/>
                </a:solidFill>
              </p:grpSpPr>
              <p:sp>
                <p:nvSpPr>
                  <p:cNvPr id="126046" name="Line 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4" y="2557"/>
                    <a:ext cx="29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47" name="Line 9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4" y="2056"/>
                    <a:ext cx="29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48" name="Line 9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4" y="1554"/>
                    <a:ext cx="29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49" name="Line 9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14" y="1052"/>
                    <a:ext cx="29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0" name="Line 9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2407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1" name="Line 9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2319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2" name="Line 10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2256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3" name="Line 10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2206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4" name="Line 10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2168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5" name="Line 10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213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6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2106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7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2081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8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90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59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817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0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75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1" name="Line 1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70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2" name="Line 1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667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3" name="Line 11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633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4" name="Line 11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604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5" name="Line 1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579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6" name="Line 11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404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7" name="Line 1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316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8" name="Line 11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253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69" name="Line 11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203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70" name="Line 11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165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71" name="Line 1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132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72" name="Line 12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103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73" name="Line 12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29" y="1078"/>
                    <a:ext cx="14" cy="1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</p:grpSp>
            <p:grpSp>
              <p:nvGrpSpPr>
                <p:cNvPr id="10" name="Group 122"/>
                <p:cNvGrpSpPr>
                  <a:grpSpLocks/>
                </p:cNvGrpSpPr>
                <p:nvPr/>
              </p:nvGrpSpPr>
              <p:grpSpPr bwMode="auto">
                <a:xfrm>
                  <a:off x="2012950" y="5168900"/>
                  <a:ext cx="2711450" cy="39688"/>
                  <a:chOff x="3336" y="2532"/>
                  <a:chExt cx="1708" cy="25"/>
                </a:xfrm>
                <a:solidFill>
                  <a:srgbClr val="FFFFFF"/>
                </a:solidFill>
              </p:grpSpPr>
              <p:sp>
                <p:nvSpPr>
                  <p:cNvPr id="126075" name="Line 1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336" y="2532"/>
                    <a:ext cx="1" cy="25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76" name="Line 12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77" y="2532"/>
                    <a:ext cx="1" cy="25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77" name="Line 12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19" y="2532"/>
                    <a:ext cx="1" cy="25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78" name="Line 1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360" y="2532"/>
                    <a:ext cx="1" cy="25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79" name="Line 12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01" y="2532"/>
                    <a:ext cx="1" cy="25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0" name="Line 12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5043" y="2532"/>
                    <a:ext cx="1" cy="25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1" name="Line 1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02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2" name="Line 1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73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3" name="Line 13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540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4" name="Line 13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611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5" name="Line 1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744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6" name="Line 1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15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7" name="Line 1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881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8" name="Line 1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52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89" name="Line 13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085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0" name="Line 1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156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1" name="Line 13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22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2" name="Line 14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294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3" name="Line 14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26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4" name="Line 14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497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5" name="Line 1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564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6" name="Line 14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635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7" name="Line 14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768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8" name="Line 14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39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099" name="Line 147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05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00" name="Line 14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76" y="2545"/>
                    <a:ext cx="1" cy="12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</p:grpSp>
            <p:grpSp>
              <p:nvGrpSpPr>
                <p:cNvPr id="11" name="Group 149"/>
                <p:cNvGrpSpPr>
                  <a:grpSpLocks/>
                </p:cNvGrpSpPr>
                <p:nvPr/>
              </p:nvGrpSpPr>
              <p:grpSpPr bwMode="auto">
                <a:xfrm>
                  <a:off x="2012950" y="2819400"/>
                  <a:ext cx="2711450" cy="41275"/>
                  <a:chOff x="3336" y="1052"/>
                  <a:chExt cx="1708" cy="26"/>
                </a:xfrm>
                <a:solidFill>
                  <a:srgbClr val="FFFFFF"/>
                </a:solidFill>
              </p:grpSpPr>
              <p:sp>
                <p:nvSpPr>
                  <p:cNvPr id="126102" name="Line 150"/>
                  <p:cNvSpPr>
                    <a:spLocks noChangeShapeType="1"/>
                  </p:cNvSpPr>
                  <p:nvPr/>
                </p:nvSpPr>
                <p:spPr bwMode="auto">
                  <a:xfrm>
                    <a:off x="3336" y="1052"/>
                    <a:ext cx="1" cy="26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03" name="Line 151"/>
                  <p:cNvSpPr>
                    <a:spLocks noChangeShapeType="1"/>
                  </p:cNvSpPr>
                  <p:nvPr/>
                </p:nvSpPr>
                <p:spPr bwMode="auto">
                  <a:xfrm>
                    <a:off x="3677" y="1052"/>
                    <a:ext cx="1" cy="26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04" name="Line 152"/>
                  <p:cNvSpPr>
                    <a:spLocks noChangeShapeType="1"/>
                  </p:cNvSpPr>
                  <p:nvPr/>
                </p:nvSpPr>
                <p:spPr bwMode="auto">
                  <a:xfrm>
                    <a:off x="4019" y="1052"/>
                    <a:ext cx="1" cy="26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05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4360" y="1052"/>
                    <a:ext cx="1" cy="26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06" name="Line 154"/>
                  <p:cNvSpPr>
                    <a:spLocks noChangeShapeType="1"/>
                  </p:cNvSpPr>
                  <p:nvPr/>
                </p:nvSpPr>
                <p:spPr bwMode="auto">
                  <a:xfrm>
                    <a:off x="4701" y="1052"/>
                    <a:ext cx="1" cy="26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07" name="Line 155"/>
                  <p:cNvSpPr>
                    <a:spLocks noChangeShapeType="1"/>
                  </p:cNvSpPr>
                  <p:nvPr/>
                </p:nvSpPr>
                <p:spPr bwMode="auto">
                  <a:xfrm>
                    <a:off x="5043" y="1052"/>
                    <a:ext cx="1" cy="26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08" name="Line 156"/>
                  <p:cNvSpPr>
                    <a:spLocks noChangeShapeType="1"/>
                  </p:cNvSpPr>
                  <p:nvPr/>
                </p:nvSpPr>
                <p:spPr bwMode="auto">
                  <a:xfrm>
                    <a:off x="3402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09" name="Line 157"/>
                  <p:cNvSpPr>
                    <a:spLocks noChangeShapeType="1"/>
                  </p:cNvSpPr>
                  <p:nvPr/>
                </p:nvSpPr>
                <p:spPr bwMode="auto">
                  <a:xfrm>
                    <a:off x="3473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0" name="Line 158"/>
                  <p:cNvSpPr>
                    <a:spLocks noChangeShapeType="1"/>
                  </p:cNvSpPr>
                  <p:nvPr/>
                </p:nvSpPr>
                <p:spPr bwMode="auto">
                  <a:xfrm>
                    <a:off x="3540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1" name="Line 159"/>
                  <p:cNvSpPr>
                    <a:spLocks noChangeShapeType="1"/>
                  </p:cNvSpPr>
                  <p:nvPr/>
                </p:nvSpPr>
                <p:spPr bwMode="auto">
                  <a:xfrm>
                    <a:off x="3611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2" name="Line 160"/>
                  <p:cNvSpPr>
                    <a:spLocks noChangeShapeType="1"/>
                  </p:cNvSpPr>
                  <p:nvPr/>
                </p:nvSpPr>
                <p:spPr bwMode="auto">
                  <a:xfrm>
                    <a:off x="3744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3" name="Line 161"/>
                  <p:cNvSpPr>
                    <a:spLocks noChangeShapeType="1"/>
                  </p:cNvSpPr>
                  <p:nvPr/>
                </p:nvSpPr>
                <p:spPr bwMode="auto">
                  <a:xfrm>
                    <a:off x="3815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4" name="Line 162"/>
                  <p:cNvSpPr>
                    <a:spLocks noChangeShapeType="1"/>
                  </p:cNvSpPr>
                  <p:nvPr/>
                </p:nvSpPr>
                <p:spPr bwMode="auto">
                  <a:xfrm>
                    <a:off x="3881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5" name="Line 163"/>
                  <p:cNvSpPr>
                    <a:spLocks noChangeShapeType="1"/>
                  </p:cNvSpPr>
                  <p:nvPr/>
                </p:nvSpPr>
                <p:spPr bwMode="auto">
                  <a:xfrm>
                    <a:off x="3952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6" name="Line 164"/>
                  <p:cNvSpPr>
                    <a:spLocks noChangeShapeType="1"/>
                  </p:cNvSpPr>
                  <p:nvPr/>
                </p:nvSpPr>
                <p:spPr bwMode="auto">
                  <a:xfrm>
                    <a:off x="4085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7" name="Line 165"/>
                  <p:cNvSpPr>
                    <a:spLocks noChangeShapeType="1"/>
                  </p:cNvSpPr>
                  <p:nvPr/>
                </p:nvSpPr>
                <p:spPr bwMode="auto">
                  <a:xfrm>
                    <a:off x="4156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8" name="Line 166"/>
                  <p:cNvSpPr>
                    <a:spLocks noChangeShapeType="1"/>
                  </p:cNvSpPr>
                  <p:nvPr/>
                </p:nvSpPr>
                <p:spPr bwMode="auto">
                  <a:xfrm>
                    <a:off x="4222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19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4294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20" name="Line 168"/>
                  <p:cNvSpPr>
                    <a:spLocks noChangeShapeType="1"/>
                  </p:cNvSpPr>
                  <p:nvPr/>
                </p:nvSpPr>
                <p:spPr bwMode="auto">
                  <a:xfrm>
                    <a:off x="4426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21" name="Line 169"/>
                  <p:cNvSpPr>
                    <a:spLocks noChangeShapeType="1"/>
                  </p:cNvSpPr>
                  <p:nvPr/>
                </p:nvSpPr>
                <p:spPr bwMode="auto">
                  <a:xfrm>
                    <a:off x="4497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22" name="Line 170"/>
                  <p:cNvSpPr>
                    <a:spLocks noChangeShapeType="1"/>
                  </p:cNvSpPr>
                  <p:nvPr/>
                </p:nvSpPr>
                <p:spPr bwMode="auto">
                  <a:xfrm>
                    <a:off x="4564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23" name="Line 171"/>
                  <p:cNvSpPr>
                    <a:spLocks noChangeShapeType="1"/>
                  </p:cNvSpPr>
                  <p:nvPr/>
                </p:nvSpPr>
                <p:spPr bwMode="auto">
                  <a:xfrm>
                    <a:off x="4635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24" name="Line 172"/>
                  <p:cNvSpPr>
                    <a:spLocks noChangeShapeType="1"/>
                  </p:cNvSpPr>
                  <p:nvPr/>
                </p:nvSpPr>
                <p:spPr bwMode="auto">
                  <a:xfrm>
                    <a:off x="4768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25" name="Line 173"/>
                  <p:cNvSpPr>
                    <a:spLocks noChangeShapeType="1"/>
                  </p:cNvSpPr>
                  <p:nvPr/>
                </p:nvSpPr>
                <p:spPr bwMode="auto">
                  <a:xfrm>
                    <a:off x="4839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26" name="Line 174"/>
                  <p:cNvSpPr>
                    <a:spLocks noChangeShapeType="1"/>
                  </p:cNvSpPr>
                  <p:nvPr/>
                </p:nvSpPr>
                <p:spPr bwMode="auto">
                  <a:xfrm>
                    <a:off x="4905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  <p:sp>
                <p:nvSpPr>
                  <p:cNvPr id="126127" name="Line 175"/>
                  <p:cNvSpPr>
                    <a:spLocks noChangeShapeType="1"/>
                  </p:cNvSpPr>
                  <p:nvPr/>
                </p:nvSpPr>
                <p:spPr bwMode="auto">
                  <a:xfrm>
                    <a:off x="4976" y="1052"/>
                    <a:ext cx="1" cy="13"/>
                  </a:xfrm>
                  <a:prstGeom prst="line">
                    <a:avLst/>
                  </a:prstGeom>
                  <a:grpFill/>
                  <a:ln w="7938">
                    <a:solidFill>
                      <a:srgbClr val="FFFFFF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pPr>
                      <a:defRPr/>
                    </a:pPr>
                    <a:endParaRPr lang="ja-JP" altLang="en-US">
                      <a:latin typeface="Arial" pitchFamily="-110" charset="0"/>
                      <a:ea typeface="ＭＳ Ｐゴシック" pitchFamily="-110" charset="-128"/>
                      <a:cs typeface="ＭＳ Ｐゴシック" pitchFamily="-110" charset="-128"/>
                    </a:endParaRPr>
                  </a:p>
                </p:txBody>
              </p:sp>
            </p:grpSp>
            <p:sp>
              <p:nvSpPr>
                <p:cNvPr id="32987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2012950" y="2819400"/>
                  <a:ext cx="1588" cy="2389188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88" name="Line 177"/>
                <p:cNvSpPr>
                  <a:spLocks noChangeShapeType="1"/>
                </p:cNvSpPr>
                <p:nvPr/>
              </p:nvSpPr>
              <p:spPr bwMode="auto">
                <a:xfrm flipV="1">
                  <a:off x="4722813" y="2819400"/>
                  <a:ext cx="1588" cy="2389188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89" name="Line 178"/>
                <p:cNvSpPr>
                  <a:spLocks noChangeShapeType="1"/>
                </p:cNvSpPr>
                <p:nvPr/>
              </p:nvSpPr>
              <p:spPr bwMode="auto">
                <a:xfrm>
                  <a:off x="2012950" y="5208588"/>
                  <a:ext cx="2709863" cy="1588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0" name="Line 179"/>
                <p:cNvSpPr>
                  <a:spLocks noChangeShapeType="1"/>
                </p:cNvSpPr>
                <p:nvPr/>
              </p:nvSpPr>
              <p:spPr bwMode="auto">
                <a:xfrm>
                  <a:off x="2012950" y="2819400"/>
                  <a:ext cx="2709863" cy="1588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1" name="Oval 180"/>
                <p:cNvSpPr>
                  <a:spLocks noChangeArrowheads="1"/>
                </p:cNvSpPr>
                <p:nvPr/>
              </p:nvSpPr>
              <p:spPr bwMode="auto">
                <a:xfrm>
                  <a:off x="2576513" y="4452938"/>
                  <a:ext cx="84138" cy="73025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2" name="Oval 181"/>
                <p:cNvSpPr>
                  <a:spLocks noChangeArrowheads="1"/>
                </p:cNvSpPr>
                <p:nvPr/>
              </p:nvSpPr>
              <p:spPr bwMode="auto">
                <a:xfrm>
                  <a:off x="2749550" y="4140200"/>
                  <a:ext cx="84138" cy="73025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3" name="Oval 182"/>
                <p:cNvSpPr>
                  <a:spLocks noChangeArrowheads="1"/>
                </p:cNvSpPr>
                <p:nvPr/>
              </p:nvSpPr>
              <p:spPr bwMode="auto">
                <a:xfrm>
                  <a:off x="2938463" y="3902075"/>
                  <a:ext cx="82550" cy="73025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4" name="Oval 183"/>
                <p:cNvSpPr>
                  <a:spLocks noChangeArrowheads="1"/>
                </p:cNvSpPr>
                <p:nvPr/>
              </p:nvSpPr>
              <p:spPr bwMode="auto">
                <a:xfrm>
                  <a:off x="3141663" y="3749675"/>
                  <a:ext cx="82550" cy="73025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5" name="Oval 184"/>
                <p:cNvSpPr>
                  <a:spLocks noChangeArrowheads="1"/>
                </p:cNvSpPr>
                <p:nvPr/>
              </p:nvSpPr>
              <p:spPr bwMode="auto">
                <a:xfrm>
                  <a:off x="3397250" y="3556000"/>
                  <a:ext cx="82550" cy="73025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6" name="Oval 185"/>
                <p:cNvSpPr>
                  <a:spLocks noChangeArrowheads="1"/>
                </p:cNvSpPr>
                <p:nvPr/>
              </p:nvSpPr>
              <p:spPr bwMode="auto">
                <a:xfrm>
                  <a:off x="3594100" y="3443288"/>
                  <a:ext cx="82550" cy="73025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7" name="Oval 186"/>
                <p:cNvSpPr>
                  <a:spLocks noChangeArrowheads="1"/>
                </p:cNvSpPr>
                <p:nvPr/>
              </p:nvSpPr>
              <p:spPr bwMode="auto">
                <a:xfrm>
                  <a:off x="3797300" y="3336925"/>
                  <a:ext cx="82550" cy="73025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8" name="Oval 187"/>
                <p:cNvSpPr>
                  <a:spLocks noChangeArrowheads="1"/>
                </p:cNvSpPr>
                <p:nvPr/>
              </p:nvSpPr>
              <p:spPr bwMode="auto">
                <a:xfrm>
                  <a:off x="4006850" y="3265488"/>
                  <a:ext cx="82550" cy="71438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99" name="Oval 188"/>
                <p:cNvSpPr>
                  <a:spLocks noChangeArrowheads="1"/>
                </p:cNvSpPr>
                <p:nvPr/>
              </p:nvSpPr>
              <p:spPr bwMode="auto">
                <a:xfrm>
                  <a:off x="4233863" y="3198813"/>
                  <a:ext cx="82550" cy="73025"/>
                </a:xfrm>
                <a:prstGeom prst="ellipse">
                  <a:avLst/>
                </a:prstGeom>
                <a:solidFill>
                  <a:srgbClr val="FFFFFF"/>
                </a:solidFill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32969" name="Rectangle 749"/>
              <p:cNvSpPr>
                <a:spLocks noChangeArrowheads="1"/>
              </p:cNvSpPr>
              <p:nvPr/>
            </p:nvSpPr>
            <p:spPr bwMode="auto">
              <a:xfrm rot="-5400000">
                <a:off x="451644" y="3663156"/>
                <a:ext cx="376237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Gain</a:t>
                </a:r>
                <a:endParaRPr lang="en-US" altLang="ja-JP"/>
              </a:p>
            </p:txBody>
          </p:sp>
          <p:sp>
            <p:nvSpPr>
              <p:cNvPr id="32970" name="Rectangle 750"/>
              <p:cNvSpPr>
                <a:spLocks noChangeArrowheads="1"/>
              </p:cNvSpPr>
              <p:nvPr/>
            </p:nvSpPr>
            <p:spPr bwMode="auto">
              <a:xfrm>
                <a:off x="1981200" y="5715000"/>
                <a:ext cx="1443038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Pump energy [mJ]</a:t>
                </a:r>
              </a:p>
            </p:txBody>
          </p:sp>
          <p:sp>
            <p:nvSpPr>
              <p:cNvPr id="32971" name="Rectangle 745"/>
              <p:cNvSpPr>
                <a:spLocks noChangeArrowheads="1"/>
              </p:cNvSpPr>
              <p:nvPr/>
            </p:nvSpPr>
            <p:spPr bwMode="auto">
              <a:xfrm>
                <a:off x="1179343" y="5337983"/>
                <a:ext cx="84138" cy="182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0</a:t>
                </a:r>
              </a:p>
            </p:txBody>
          </p:sp>
          <p:sp>
            <p:nvSpPr>
              <p:cNvPr id="32972" name="Rectangle 746"/>
              <p:cNvSpPr>
                <a:spLocks noChangeArrowheads="1"/>
              </p:cNvSpPr>
              <p:nvPr/>
            </p:nvSpPr>
            <p:spPr bwMode="auto">
              <a:xfrm>
                <a:off x="2243440" y="5334000"/>
                <a:ext cx="254000" cy="182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100</a:t>
                </a:r>
              </a:p>
            </p:txBody>
          </p:sp>
          <p:sp>
            <p:nvSpPr>
              <p:cNvPr id="32973" name="Rectangle 747"/>
              <p:cNvSpPr>
                <a:spLocks noChangeArrowheads="1"/>
              </p:cNvSpPr>
              <p:nvPr/>
            </p:nvSpPr>
            <p:spPr bwMode="auto">
              <a:xfrm>
                <a:off x="3395190" y="5337983"/>
                <a:ext cx="254000" cy="1825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200</a:t>
                </a:r>
              </a:p>
            </p:txBody>
          </p:sp>
          <p:sp>
            <p:nvSpPr>
              <p:cNvPr id="32974" name="Rectangle 746"/>
              <p:cNvSpPr>
                <a:spLocks noChangeArrowheads="1"/>
              </p:cNvSpPr>
              <p:nvPr/>
            </p:nvSpPr>
            <p:spPr bwMode="auto">
              <a:xfrm>
                <a:off x="1727370" y="5334000"/>
                <a:ext cx="17117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50</a:t>
                </a:r>
              </a:p>
            </p:txBody>
          </p:sp>
          <p:sp>
            <p:nvSpPr>
              <p:cNvPr id="32975" name="Rectangle 746"/>
              <p:cNvSpPr>
                <a:spLocks noChangeArrowheads="1"/>
              </p:cNvSpPr>
              <p:nvPr/>
            </p:nvSpPr>
            <p:spPr bwMode="auto">
              <a:xfrm>
                <a:off x="2819400" y="5334000"/>
                <a:ext cx="25675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150</a:t>
                </a:r>
              </a:p>
            </p:txBody>
          </p:sp>
          <p:sp>
            <p:nvSpPr>
              <p:cNvPr id="32976" name="Rectangle 746"/>
              <p:cNvSpPr>
                <a:spLocks noChangeArrowheads="1"/>
              </p:cNvSpPr>
              <p:nvPr/>
            </p:nvSpPr>
            <p:spPr bwMode="auto">
              <a:xfrm>
                <a:off x="3961890" y="5334000"/>
                <a:ext cx="256756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250</a:t>
                </a:r>
              </a:p>
            </p:txBody>
          </p:sp>
          <p:sp>
            <p:nvSpPr>
              <p:cNvPr id="32977" name="Rectangle 739"/>
              <p:cNvSpPr>
                <a:spLocks noChangeArrowheads="1"/>
              </p:cNvSpPr>
              <p:nvPr/>
            </p:nvSpPr>
            <p:spPr bwMode="auto">
              <a:xfrm>
                <a:off x="1005529" y="5110775"/>
                <a:ext cx="98425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1</a:t>
                </a:r>
              </a:p>
            </p:txBody>
          </p:sp>
          <p:sp>
            <p:nvSpPr>
              <p:cNvPr id="32978" name="Rectangle 740"/>
              <p:cNvSpPr>
                <a:spLocks noChangeArrowheads="1"/>
              </p:cNvSpPr>
              <p:nvPr/>
            </p:nvSpPr>
            <p:spPr bwMode="auto">
              <a:xfrm>
                <a:off x="919804" y="4157968"/>
                <a:ext cx="198438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10</a:t>
                </a:r>
              </a:p>
            </p:txBody>
          </p:sp>
          <p:sp>
            <p:nvSpPr>
              <p:cNvPr id="32979" name="Rectangle 741"/>
              <p:cNvSpPr>
                <a:spLocks noChangeArrowheads="1"/>
              </p:cNvSpPr>
              <p:nvPr/>
            </p:nvSpPr>
            <p:spPr bwMode="auto">
              <a:xfrm>
                <a:off x="864242" y="3205162"/>
                <a:ext cx="261938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10</a:t>
                </a:r>
                <a:r>
                  <a:rPr lang="en-US" altLang="ja-JP" sz="1400" baseline="30000"/>
                  <a:t>2</a:t>
                </a:r>
                <a:endParaRPr lang="en-US" altLang="ja-JP" sz="1400"/>
              </a:p>
            </p:txBody>
          </p:sp>
          <p:sp>
            <p:nvSpPr>
              <p:cNvPr id="32980" name="Rectangle 742"/>
              <p:cNvSpPr>
                <a:spLocks noChangeArrowheads="1"/>
              </p:cNvSpPr>
              <p:nvPr/>
            </p:nvSpPr>
            <p:spPr bwMode="auto">
              <a:xfrm>
                <a:off x="864242" y="2252356"/>
                <a:ext cx="261938" cy="212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10</a:t>
                </a:r>
                <a:r>
                  <a:rPr lang="en-US" altLang="ja-JP" sz="1400" baseline="30000"/>
                  <a:t>3</a:t>
                </a:r>
                <a:endParaRPr lang="en-US" altLang="ja-JP" sz="1400"/>
              </a:p>
            </p:txBody>
          </p:sp>
        </p:grpSp>
        <p:sp>
          <p:nvSpPr>
            <p:cNvPr id="32966" name="Line 346"/>
            <p:cNvSpPr>
              <a:spLocks noChangeShapeType="1"/>
            </p:cNvSpPr>
            <p:nvPr/>
          </p:nvSpPr>
          <p:spPr bwMode="auto">
            <a:xfrm flipH="1">
              <a:off x="3641110" y="2659897"/>
              <a:ext cx="227585" cy="641233"/>
            </a:xfrm>
            <a:prstGeom prst="line">
              <a:avLst/>
            </a:prstGeom>
            <a:noFill/>
            <a:ln w="12700">
              <a:solidFill>
                <a:srgbClr val="54DC59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967" name="Rectangle 458"/>
            <p:cNvSpPr>
              <a:spLocks noChangeArrowheads="1"/>
            </p:cNvSpPr>
            <p:nvPr/>
          </p:nvSpPr>
          <p:spPr bwMode="auto">
            <a:xfrm>
              <a:off x="3361543" y="2321454"/>
              <a:ext cx="939513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54DC59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>
                  <a:solidFill>
                    <a:srgbClr val="54DC59"/>
                  </a:solidFill>
                  <a:ea typeface="Osaka" charset="-128"/>
                  <a:cs typeface="Osaka" charset="-128"/>
                </a:rPr>
                <a:t>~3 </a:t>
              </a:r>
              <a:r>
                <a:rPr lang="en-US" altLang="ja-JP" sz="1600" dirty="0" err="1">
                  <a:solidFill>
                    <a:srgbClr val="54DC59"/>
                  </a:solidFill>
                  <a:ea typeface="Osaka" charset="-128"/>
                  <a:cs typeface="Osaka" charset="-128"/>
                </a:rPr>
                <a:t>x</a:t>
              </a:r>
              <a:r>
                <a:rPr lang="en-US" altLang="ja-JP" sz="1600" dirty="0">
                  <a:solidFill>
                    <a:srgbClr val="54DC59"/>
                  </a:solidFill>
                  <a:ea typeface="Osaka" charset="-128"/>
                  <a:cs typeface="Osaka" charset="-128"/>
                </a:rPr>
                <a:t> 10</a:t>
              </a:r>
              <a:r>
                <a:rPr lang="en-US" altLang="ja-JP" sz="1600" baseline="30000" dirty="0">
                  <a:solidFill>
                    <a:srgbClr val="54DC59"/>
                  </a:solidFill>
                  <a:ea typeface="Osaka" charset="-128"/>
                  <a:cs typeface="Osaka" charset="-128"/>
                </a:rPr>
                <a:t>2</a:t>
              </a:r>
            </a:p>
          </p:txBody>
        </p:sp>
      </p:grpSp>
      <p:grpSp>
        <p:nvGrpSpPr>
          <p:cNvPr id="12" name="図形グループ 431"/>
          <p:cNvGrpSpPr>
            <a:grpSpLocks/>
          </p:cNvGrpSpPr>
          <p:nvPr/>
        </p:nvGrpSpPr>
        <p:grpSpPr bwMode="auto">
          <a:xfrm>
            <a:off x="4891088" y="1598613"/>
            <a:ext cx="3795712" cy="4541837"/>
            <a:chOff x="4891179" y="1858778"/>
            <a:chExt cx="3795621" cy="4542022"/>
          </a:xfrm>
        </p:grpSpPr>
        <p:sp>
          <p:nvSpPr>
            <p:cNvPr id="32788" name="正方形/長方形 178"/>
            <p:cNvSpPr>
              <a:spLocks noChangeArrowheads="1"/>
            </p:cNvSpPr>
            <p:nvPr/>
          </p:nvSpPr>
          <p:spPr bwMode="auto">
            <a:xfrm>
              <a:off x="4976381" y="1858778"/>
              <a:ext cx="146743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✓ Spectrum</a:t>
              </a:r>
            </a:p>
          </p:txBody>
        </p:sp>
        <p:grpSp>
          <p:nvGrpSpPr>
            <p:cNvPr id="13" name="図形グループ 430"/>
            <p:cNvGrpSpPr>
              <a:grpSpLocks/>
            </p:cNvGrpSpPr>
            <p:nvPr/>
          </p:nvGrpSpPr>
          <p:grpSpPr bwMode="auto">
            <a:xfrm>
              <a:off x="4891179" y="2319804"/>
              <a:ext cx="3795621" cy="4080996"/>
              <a:chOff x="4891179" y="2319804"/>
              <a:chExt cx="3795621" cy="4080996"/>
            </a:xfrm>
          </p:grpSpPr>
          <p:sp>
            <p:nvSpPr>
              <p:cNvPr id="32790" name="Line 199"/>
              <p:cNvSpPr>
                <a:spLocks noChangeShapeType="1"/>
              </p:cNvSpPr>
              <p:nvPr/>
            </p:nvSpPr>
            <p:spPr bwMode="auto">
              <a:xfrm>
                <a:off x="5676796" y="2825135"/>
                <a:ext cx="1660" cy="289846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91" name="Line 207"/>
              <p:cNvSpPr>
                <a:spLocks noChangeShapeType="1"/>
              </p:cNvSpPr>
              <p:nvPr/>
            </p:nvSpPr>
            <p:spPr bwMode="auto">
              <a:xfrm>
                <a:off x="8543712" y="2825135"/>
                <a:ext cx="1660" cy="289846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14" name="Group 227"/>
              <p:cNvGrpSpPr>
                <a:grpSpLocks/>
              </p:cNvGrpSpPr>
              <p:nvPr/>
            </p:nvGrpSpPr>
            <p:grpSpPr bwMode="auto">
              <a:xfrm>
                <a:off x="5676796" y="2825135"/>
                <a:ext cx="46455" cy="2900354"/>
                <a:chOff x="2242" y="1782"/>
                <a:chExt cx="28" cy="1534"/>
              </a:xfrm>
            </p:grpSpPr>
            <p:sp>
              <p:nvSpPr>
                <p:cNvPr id="32939" name="Line 228"/>
                <p:cNvSpPr>
                  <a:spLocks noChangeShapeType="1"/>
                </p:cNvSpPr>
                <p:nvPr/>
              </p:nvSpPr>
              <p:spPr bwMode="auto">
                <a:xfrm>
                  <a:off x="2242" y="3315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0" name="Line 229"/>
                <p:cNvSpPr>
                  <a:spLocks noChangeShapeType="1"/>
                </p:cNvSpPr>
                <p:nvPr/>
              </p:nvSpPr>
              <p:spPr bwMode="auto">
                <a:xfrm>
                  <a:off x="2242" y="3059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1" name="Line 230"/>
                <p:cNvSpPr>
                  <a:spLocks noChangeShapeType="1"/>
                </p:cNvSpPr>
                <p:nvPr/>
              </p:nvSpPr>
              <p:spPr bwMode="auto">
                <a:xfrm>
                  <a:off x="2242" y="2804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2" name="Line 231"/>
                <p:cNvSpPr>
                  <a:spLocks noChangeShapeType="1"/>
                </p:cNvSpPr>
                <p:nvPr/>
              </p:nvSpPr>
              <p:spPr bwMode="auto">
                <a:xfrm>
                  <a:off x="2242" y="2548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3" name="Line 232"/>
                <p:cNvSpPr>
                  <a:spLocks noChangeShapeType="1"/>
                </p:cNvSpPr>
                <p:nvPr/>
              </p:nvSpPr>
              <p:spPr bwMode="auto">
                <a:xfrm>
                  <a:off x="2242" y="2293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4" name="Line 233"/>
                <p:cNvSpPr>
                  <a:spLocks noChangeShapeType="1"/>
                </p:cNvSpPr>
                <p:nvPr/>
              </p:nvSpPr>
              <p:spPr bwMode="auto">
                <a:xfrm>
                  <a:off x="2242" y="2037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5" name="Line 234"/>
                <p:cNvSpPr>
                  <a:spLocks noChangeShapeType="1"/>
                </p:cNvSpPr>
                <p:nvPr/>
              </p:nvSpPr>
              <p:spPr bwMode="auto">
                <a:xfrm>
                  <a:off x="2242" y="1782"/>
                  <a:ext cx="28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6" name="Line 235"/>
                <p:cNvSpPr>
                  <a:spLocks noChangeShapeType="1"/>
                </p:cNvSpPr>
                <p:nvPr/>
              </p:nvSpPr>
              <p:spPr bwMode="auto">
                <a:xfrm>
                  <a:off x="2242" y="3251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7" name="Line 236"/>
                <p:cNvSpPr>
                  <a:spLocks noChangeShapeType="1"/>
                </p:cNvSpPr>
                <p:nvPr/>
              </p:nvSpPr>
              <p:spPr bwMode="auto">
                <a:xfrm>
                  <a:off x="2242" y="3187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8" name="Line 237"/>
                <p:cNvSpPr>
                  <a:spLocks noChangeShapeType="1"/>
                </p:cNvSpPr>
                <p:nvPr/>
              </p:nvSpPr>
              <p:spPr bwMode="auto">
                <a:xfrm>
                  <a:off x="2242" y="3123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49" name="Line 238"/>
                <p:cNvSpPr>
                  <a:spLocks noChangeShapeType="1"/>
                </p:cNvSpPr>
                <p:nvPr/>
              </p:nvSpPr>
              <p:spPr bwMode="auto">
                <a:xfrm>
                  <a:off x="2242" y="2995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0" name="Line 239"/>
                <p:cNvSpPr>
                  <a:spLocks noChangeShapeType="1"/>
                </p:cNvSpPr>
                <p:nvPr/>
              </p:nvSpPr>
              <p:spPr bwMode="auto">
                <a:xfrm>
                  <a:off x="2242" y="2931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1" name="Line 240"/>
                <p:cNvSpPr>
                  <a:spLocks noChangeShapeType="1"/>
                </p:cNvSpPr>
                <p:nvPr/>
              </p:nvSpPr>
              <p:spPr bwMode="auto">
                <a:xfrm>
                  <a:off x="2242" y="2867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2" name="Line 241"/>
                <p:cNvSpPr>
                  <a:spLocks noChangeShapeType="1"/>
                </p:cNvSpPr>
                <p:nvPr/>
              </p:nvSpPr>
              <p:spPr bwMode="auto">
                <a:xfrm>
                  <a:off x="2242" y="2740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3" name="Line 242"/>
                <p:cNvSpPr>
                  <a:spLocks noChangeShapeType="1"/>
                </p:cNvSpPr>
                <p:nvPr/>
              </p:nvSpPr>
              <p:spPr bwMode="auto">
                <a:xfrm>
                  <a:off x="2242" y="2676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4" name="Line 243"/>
                <p:cNvSpPr>
                  <a:spLocks noChangeShapeType="1"/>
                </p:cNvSpPr>
                <p:nvPr/>
              </p:nvSpPr>
              <p:spPr bwMode="auto">
                <a:xfrm>
                  <a:off x="2242" y="2612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5" name="Line 244"/>
                <p:cNvSpPr>
                  <a:spLocks noChangeShapeType="1"/>
                </p:cNvSpPr>
                <p:nvPr/>
              </p:nvSpPr>
              <p:spPr bwMode="auto">
                <a:xfrm>
                  <a:off x="2242" y="2484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6" name="Line 245"/>
                <p:cNvSpPr>
                  <a:spLocks noChangeShapeType="1"/>
                </p:cNvSpPr>
                <p:nvPr/>
              </p:nvSpPr>
              <p:spPr bwMode="auto">
                <a:xfrm>
                  <a:off x="2242" y="2420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7" name="Line 246"/>
                <p:cNvSpPr>
                  <a:spLocks noChangeShapeType="1"/>
                </p:cNvSpPr>
                <p:nvPr/>
              </p:nvSpPr>
              <p:spPr bwMode="auto">
                <a:xfrm>
                  <a:off x="2242" y="2356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8" name="Line 247"/>
                <p:cNvSpPr>
                  <a:spLocks noChangeShapeType="1"/>
                </p:cNvSpPr>
                <p:nvPr/>
              </p:nvSpPr>
              <p:spPr bwMode="auto">
                <a:xfrm>
                  <a:off x="2242" y="2229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59" name="Line 248"/>
                <p:cNvSpPr>
                  <a:spLocks noChangeShapeType="1"/>
                </p:cNvSpPr>
                <p:nvPr/>
              </p:nvSpPr>
              <p:spPr bwMode="auto">
                <a:xfrm>
                  <a:off x="2242" y="2165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60" name="Line 249"/>
                <p:cNvSpPr>
                  <a:spLocks noChangeShapeType="1"/>
                </p:cNvSpPr>
                <p:nvPr/>
              </p:nvSpPr>
              <p:spPr bwMode="auto">
                <a:xfrm>
                  <a:off x="2242" y="2101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61" name="Line 250"/>
                <p:cNvSpPr>
                  <a:spLocks noChangeShapeType="1"/>
                </p:cNvSpPr>
                <p:nvPr/>
              </p:nvSpPr>
              <p:spPr bwMode="auto">
                <a:xfrm>
                  <a:off x="2242" y="1973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62" name="Line 251"/>
                <p:cNvSpPr>
                  <a:spLocks noChangeShapeType="1"/>
                </p:cNvSpPr>
                <p:nvPr/>
              </p:nvSpPr>
              <p:spPr bwMode="auto">
                <a:xfrm>
                  <a:off x="2242" y="1909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63" name="Line 252"/>
                <p:cNvSpPr>
                  <a:spLocks noChangeShapeType="1"/>
                </p:cNvSpPr>
                <p:nvPr/>
              </p:nvSpPr>
              <p:spPr bwMode="auto">
                <a:xfrm>
                  <a:off x="2242" y="1845"/>
                  <a:ext cx="14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5" name="Group 253"/>
              <p:cNvGrpSpPr>
                <a:grpSpLocks/>
              </p:cNvGrpSpPr>
              <p:nvPr/>
            </p:nvGrpSpPr>
            <p:grpSpPr bwMode="auto">
              <a:xfrm>
                <a:off x="8495599" y="2825135"/>
                <a:ext cx="48114" cy="2900354"/>
                <a:chOff x="3941" y="1782"/>
                <a:chExt cx="29" cy="1534"/>
              </a:xfrm>
            </p:grpSpPr>
            <p:sp>
              <p:nvSpPr>
                <p:cNvPr id="32914" name="Line 254"/>
                <p:cNvSpPr>
                  <a:spLocks noChangeShapeType="1"/>
                </p:cNvSpPr>
                <p:nvPr/>
              </p:nvSpPr>
              <p:spPr bwMode="auto">
                <a:xfrm flipH="1">
                  <a:off x="3941" y="3315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15" name="Line 255"/>
                <p:cNvSpPr>
                  <a:spLocks noChangeShapeType="1"/>
                </p:cNvSpPr>
                <p:nvPr/>
              </p:nvSpPr>
              <p:spPr bwMode="auto">
                <a:xfrm flipH="1">
                  <a:off x="3941" y="3059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16" name="Line 256"/>
                <p:cNvSpPr>
                  <a:spLocks noChangeShapeType="1"/>
                </p:cNvSpPr>
                <p:nvPr/>
              </p:nvSpPr>
              <p:spPr bwMode="auto">
                <a:xfrm flipH="1">
                  <a:off x="3941" y="2804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17" name="Line 257"/>
                <p:cNvSpPr>
                  <a:spLocks noChangeShapeType="1"/>
                </p:cNvSpPr>
                <p:nvPr/>
              </p:nvSpPr>
              <p:spPr bwMode="auto">
                <a:xfrm flipH="1">
                  <a:off x="3941" y="2548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18" name="Line 258"/>
                <p:cNvSpPr>
                  <a:spLocks noChangeShapeType="1"/>
                </p:cNvSpPr>
                <p:nvPr/>
              </p:nvSpPr>
              <p:spPr bwMode="auto">
                <a:xfrm flipH="1">
                  <a:off x="3941" y="2293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19" name="Line 259"/>
                <p:cNvSpPr>
                  <a:spLocks noChangeShapeType="1"/>
                </p:cNvSpPr>
                <p:nvPr/>
              </p:nvSpPr>
              <p:spPr bwMode="auto">
                <a:xfrm flipH="1">
                  <a:off x="3941" y="2037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0" name="Line 260"/>
                <p:cNvSpPr>
                  <a:spLocks noChangeShapeType="1"/>
                </p:cNvSpPr>
                <p:nvPr/>
              </p:nvSpPr>
              <p:spPr bwMode="auto">
                <a:xfrm flipH="1">
                  <a:off x="3941" y="1782"/>
                  <a:ext cx="29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1" name="Line 261"/>
                <p:cNvSpPr>
                  <a:spLocks noChangeShapeType="1"/>
                </p:cNvSpPr>
                <p:nvPr/>
              </p:nvSpPr>
              <p:spPr bwMode="auto">
                <a:xfrm flipH="1">
                  <a:off x="3955" y="3251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2" name="Line 262"/>
                <p:cNvSpPr>
                  <a:spLocks noChangeShapeType="1"/>
                </p:cNvSpPr>
                <p:nvPr/>
              </p:nvSpPr>
              <p:spPr bwMode="auto">
                <a:xfrm flipH="1">
                  <a:off x="3955" y="3187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3" name="Line 263"/>
                <p:cNvSpPr>
                  <a:spLocks noChangeShapeType="1"/>
                </p:cNvSpPr>
                <p:nvPr/>
              </p:nvSpPr>
              <p:spPr bwMode="auto">
                <a:xfrm flipH="1">
                  <a:off x="3955" y="3123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4" name="Line 264"/>
                <p:cNvSpPr>
                  <a:spLocks noChangeShapeType="1"/>
                </p:cNvSpPr>
                <p:nvPr/>
              </p:nvSpPr>
              <p:spPr bwMode="auto">
                <a:xfrm flipH="1">
                  <a:off x="3955" y="2995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5" name="Line 265"/>
                <p:cNvSpPr>
                  <a:spLocks noChangeShapeType="1"/>
                </p:cNvSpPr>
                <p:nvPr/>
              </p:nvSpPr>
              <p:spPr bwMode="auto">
                <a:xfrm flipH="1">
                  <a:off x="3955" y="2931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6" name="Line 266"/>
                <p:cNvSpPr>
                  <a:spLocks noChangeShapeType="1"/>
                </p:cNvSpPr>
                <p:nvPr/>
              </p:nvSpPr>
              <p:spPr bwMode="auto">
                <a:xfrm flipH="1">
                  <a:off x="3955" y="2867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7" name="Line 267"/>
                <p:cNvSpPr>
                  <a:spLocks noChangeShapeType="1"/>
                </p:cNvSpPr>
                <p:nvPr/>
              </p:nvSpPr>
              <p:spPr bwMode="auto">
                <a:xfrm flipH="1">
                  <a:off x="3955" y="2740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8" name="Line 268"/>
                <p:cNvSpPr>
                  <a:spLocks noChangeShapeType="1"/>
                </p:cNvSpPr>
                <p:nvPr/>
              </p:nvSpPr>
              <p:spPr bwMode="auto">
                <a:xfrm flipH="1">
                  <a:off x="3955" y="2676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29" name="Line 269"/>
                <p:cNvSpPr>
                  <a:spLocks noChangeShapeType="1"/>
                </p:cNvSpPr>
                <p:nvPr/>
              </p:nvSpPr>
              <p:spPr bwMode="auto">
                <a:xfrm flipH="1">
                  <a:off x="3955" y="2612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30" name="Line 270"/>
                <p:cNvSpPr>
                  <a:spLocks noChangeShapeType="1"/>
                </p:cNvSpPr>
                <p:nvPr/>
              </p:nvSpPr>
              <p:spPr bwMode="auto">
                <a:xfrm flipH="1">
                  <a:off x="3955" y="2484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31" name="Line 271"/>
                <p:cNvSpPr>
                  <a:spLocks noChangeShapeType="1"/>
                </p:cNvSpPr>
                <p:nvPr/>
              </p:nvSpPr>
              <p:spPr bwMode="auto">
                <a:xfrm flipH="1">
                  <a:off x="3955" y="2420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32" name="Line 272"/>
                <p:cNvSpPr>
                  <a:spLocks noChangeShapeType="1"/>
                </p:cNvSpPr>
                <p:nvPr/>
              </p:nvSpPr>
              <p:spPr bwMode="auto">
                <a:xfrm flipH="1">
                  <a:off x="3955" y="2356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33" name="Line 273"/>
                <p:cNvSpPr>
                  <a:spLocks noChangeShapeType="1"/>
                </p:cNvSpPr>
                <p:nvPr/>
              </p:nvSpPr>
              <p:spPr bwMode="auto">
                <a:xfrm flipH="1">
                  <a:off x="3955" y="2229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34" name="Line 274"/>
                <p:cNvSpPr>
                  <a:spLocks noChangeShapeType="1"/>
                </p:cNvSpPr>
                <p:nvPr/>
              </p:nvSpPr>
              <p:spPr bwMode="auto">
                <a:xfrm flipH="1">
                  <a:off x="3955" y="2165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35" name="Line 275"/>
                <p:cNvSpPr>
                  <a:spLocks noChangeShapeType="1"/>
                </p:cNvSpPr>
                <p:nvPr/>
              </p:nvSpPr>
              <p:spPr bwMode="auto">
                <a:xfrm flipH="1">
                  <a:off x="3955" y="2101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36" name="Line 276"/>
                <p:cNvSpPr>
                  <a:spLocks noChangeShapeType="1"/>
                </p:cNvSpPr>
                <p:nvPr/>
              </p:nvSpPr>
              <p:spPr bwMode="auto">
                <a:xfrm flipH="1">
                  <a:off x="3955" y="1973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37" name="Line 277"/>
                <p:cNvSpPr>
                  <a:spLocks noChangeShapeType="1"/>
                </p:cNvSpPr>
                <p:nvPr/>
              </p:nvSpPr>
              <p:spPr bwMode="auto">
                <a:xfrm flipH="1">
                  <a:off x="3955" y="1909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38" name="Line 278"/>
                <p:cNvSpPr>
                  <a:spLocks noChangeShapeType="1"/>
                </p:cNvSpPr>
                <p:nvPr/>
              </p:nvSpPr>
              <p:spPr bwMode="auto">
                <a:xfrm flipH="1">
                  <a:off x="3955" y="1845"/>
                  <a:ext cx="15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6" name="Group 279"/>
              <p:cNvGrpSpPr>
                <a:grpSpLocks/>
              </p:cNvGrpSpPr>
              <p:nvPr/>
            </p:nvGrpSpPr>
            <p:grpSpPr bwMode="auto">
              <a:xfrm>
                <a:off x="5676796" y="5674440"/>
                <a:ext cx="2868576" cy="49159"/>
                <a:chOff x="2242" y="3289"/>
                <a:chExt cx="1729" cy="26"/>
              </a:xfrm>
            </p:grpSpPr>
            <p:sp>
              <p:nvSpPr>
                <p:cNvPr id="32873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2242" y="3289"/>
                  <a:ext cx="1" cy="26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74" name="Line 281"/>
                <p:cNvSpPr>
                  <a:spLocks noChangeShapeType="1"/>
                </p:cNvSpPr>
                <p:nvPr/>
              </p:nvSpPr>
              <p:spPr bwMode="auto">
                <a:xfrm flipV="1">
                  <a:off x="2458" y="3289"/>
                  <a:ext cx="1" cy="26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75" name="Line 282"/>
                <p:cNvSpPr>
                  <a:spLocks noChangeShapeType="1"/>
                </p:cNvSpPr>
                <p:nvPr/>
              </p:nvSpPr>
              <p:spPr bwMode="auto">
                <a:xfrm flipV="1">
                  <a:off x="2674" y="3289"/>
                  <a:ext cx="1" cy="26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76" name="Line 283"/>
                <p:cNvSpPr>
                  <a:spLocks noChangeShapeType="1"/>
                </p:cNvSpPr>
                <p:nvPr/>
              </p:nvSpPr>
              <p:spPr bwMode="auto">
                <a:xfrm flipV="1">
                  <a:off x="2890" y="3289"/>
                  <a:ext cx="1" cy="26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77" name="Line 284"/>
                <p:cNvSpPr>
                  <a:spLocks noChangeShapeType="1"/>
                </p:cNvSpPr>
                <p:nvPr/>
              </p:nvSpPr>
              <p:spPr bwMode="auto">
                <a:xfrm flipV="1">
                  <a:off x="3106" y="3289"/>
                  <a:ext cx="1" cy="26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78" name="Line 285"/>
                <p:cNvSpPr>
                  <a:spLocks noChangeShapeType="1"/>
                </p:cNvSpPr>
                <p:nvPr/>
              </p:nvSpPr>
              <p:spPr bwMode="auto">
                <a:xfrm flipV="1">
                  <a:off x="3322" y="3289"/>
                  <a:ext cx="1" cy="26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79" name="Line 286"/>
                <p:cNvSpPr>
                  <a:spLocks noChangeShapeType="1"/>
                </p:cNvSpPr>
                <p:nvPr/>
              </p:nvSpPr>
              <p:spPr bwMode="auto">
                <a:xfrm flipV="1">
                  <a:off x="3538" y="3289"/>
                  <a:ext cx="1" cy="26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0" name="Line 287"/>
                <p:cNvSpPr>
                  <a:spLocks noChangeShapeType="1"/>
                </p:cNvSpPr>
                <p:nvPr/>
              </p:nvSpPr>
              <p:spPr bwMode="auto">
                <a:xfrm flipV="1">
                  <a:off x="3754" y="3289"/>
                  <a:ext cx="1" cy="26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1" name="Line 288"/>
                <p:cNvSpPr>
                  <a:spLocks noChangeShapeType="1"/>
                </p:cNvSpPr>
                <p:nvPr/>
              </p:nvSpPr>
              <p:spPr bwMode="auto">
                <a:xfrm flipV="1">
                  <a:off x="3970" y="3289"/>
                  <a:ext cx="1" cy="26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2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2285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3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2328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4" name="Line 291"/>
                <p:cNvSpPr>
                  <a:spLocks noChangeShapeType="1"/>
                </p:cNvSpPr>
                <p:nvPr/>
              </p:nvSpPr>
              <p:spPr bwMode="auto">
                <a:xfrm flipV="1">
                  <a:off x="2371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5" name="Line 292"/>
                <p:cNvSpPr>
                  <a:spLocks noChangeShapeType="1"/>
                </p:cNvSpPr>
                <p:nvPr/>
              </p:nvSpPr>
              <p:spPr bwMode="auto">
                <a:xfrm flipV="1">
                  <a:off x="2414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6" name="Line 293"/>
                <p:cNvSpPr>
                  <a:spLocks noChangeShapeType="1"/>
                </p:cNvSpPr>
                <p:nvPr/>
              </p:nvSpPr>
              <p:spPr bwMode="auto">
                <a:xfrm flipV="1">
                  <a:off x="2501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7" name="Line 294"/>
                <p:cNvSpPr>
                  <a:spLocks noChangeShapeType="1"/>
                </p:cNvSpPr>
                <p:nvPr/>
              </p:nvSpPr>
              <p:spPr bwMode="auto">
                <a:xfrm flipV="1">
                  <a:off x="2544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8" name="Line 295"/>
                <p:cNvSpPr>
                  <a:spLocks noChangeShapeType="1"/>
                </p:cNvSpPr>
                <p:nvPr/>
              </p:nvSpPr>
              <p:spPr bwMode="auto">
                <a:xfrm flipV="1">
                  <a:off x="2587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89" name="Line 296"/>
                <p:cNvSpPr>
                  <a:spLocks noChangeShapeType="1"/>
                </p:cNvSpPr>
                <p:nvPr/>
              </p:nvSpPr>
              <p:spPr bwMode="auto">
                <a:xfrm flipV="1">
                  <a:off x="2630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0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2717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1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2760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2" name="Line 299"/>
                <p:cNvSpPr>
                  <a:spLocks noChangeShapeType="1"/>
                </p:cNvSpPr>
                <p:nvPr/>
              </p:nvSpPr>
              <p:spPr bwMode="auto">
                <a:xfrm flipV="1">
                  <a:off x="2803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3" name="Line 300"/>
                <p:cNvSpPr>
                  <a:spLocks noChangeShapeType="1"/>
                </p:cNvSpPr>
                <p:nvPr/>
              </p:nvSpPr>
              <p:spPr bwMode="auto">
                <a:xfrm flipV="1">
                  <a:off x="2846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4" name="Line 301"/>
                <p:cNvSpPr>
                  <a:spLocks noChangeShapeType="1"/>
                </p:cNvSpPr>
                <p:nvPr/>
              </p:nvSpPr>
              <p:spPr bwMode="auto">
                <a:xfrm flipV="1">
                  <a:off x="2933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5" name="Line 302"/>
                <p:cNvSpPr>
                  <a:spLocks noChangeShapeType="1"/>
                </p:cNvSpPr>
                <p:nvPr/>
              </p:nvSpPr>
              <p:spPr bwMode="auto">
                <a:xfrm flipV="1">
                  <a:off x="2976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6" name="Line 303"/>
                <p:cNvSpPr>
                  <a:spLocks noChangeShapeType="1"/>
                </p:cNvSpPr>
                <p:nvPr/>
              </p:nvSpPr>
              <p:spPr bwMode="auto">
                <a:xfrm flipV="1">
                  <a:off x="3019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7" name="Line 304"/>
                <p:cNvSpPr>
                  <a:spLocks noChangeShapeType="1"/>
                </p:cNvSpPr>
                <p:nvPr/>
              </p:nvSpPr>
              <p:spPr bwMode="auto">
                <a:xfrm flipV="1">
                  <a:off x="3062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8" name="Line 305"/>
                <p:cNvSpPr>
                  <a:spLocks noChangeShapeType="1"/>
                </p:cNvSpPr>
                <p:nvPr/>
              </p:nvSpPr>
              <p:spPr bwMode="auto">
                <a:xfrm flipV="1">
                  <a:off x="3149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99" name="Line 306"/>
                <p:cNvSpPr>
                  <a:spLocks noChangeShapeType="1"/>
                </p:cNvSpPr>
                <p:nvPr/>
              </p:nvSpPr>
              <p:spPr bwMode="auto">
                <a:xfrm flipV="1">
                  <a:off x="3192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0" name="Line 307"/>
                <p:cNvSpPr>
                  <a:spLocks noChangeShapeType="1"/>
                </p:cNvSpPr>
                <p:nvPr/>
              </p:nvSpPr>
              <p:spPr bwMode="auto">
                <a:xfrm flipV="1">
                  <a:off x="3235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1" name="Line 308"/>
                <p:cNvSpPr>
                  <a:spLocks noChangeShapeType="1"/>
                </p:cNvSpPr>
                <p:nvPr/>
              </p:nvSpPr>
              <p:spPr bwMode="auto">
                <a:xfrm flipV="1">
                  <a:off x="3278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2" name="Line 309"/>
                <p:cNvSpPr>
                  <a:spLocks noChangeShapeType="1"/>
                </p:cNvSpPr>
                <p:nvPr/>
              </p:nvSpPr>
              <p:spPr bwMode="auto">
                <a:xfrm flipV="1">
                  <a:off x="3365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3" name="Line 310"/>
                <p:cNvSpPr>
                  <a:spLocks noChangeShapeType="1"/>
                </p:cNvSpPr>
                <p:nvPr/>
              </p:nvSpPr>
              <p:spPr bwMode="auto">
                <a:xfrm flipV="1">
                  <a:off x="3408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4" name="Line 311"/>
                <p:cNvSpPr>
                  <a:spLocks noChangeShapeType="1"/>
                </p:cNvSpPr>
                <p:nvPr/>
              </p:nvSpPr>
              <p:spPr bwMode="auto">
                <a:xfrm flipV="1">
                  <a:off x="3451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5" name="Line 312"/>
                <p:cNvSpPr>
                  <a:spLocks noChangeShapeType="1"/>
                </p:cNvSpPr>
                <p:nvPr/>
              </p:nvSpPr>
              <p:spPr bwMode="auto">
                <a:xfrm flipV="1">
                  <a:off x="3494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6" name="Line 313"/>
                <p:cNvSpPr>
                  <a:spLocks noChangeShapeType="1"/>
                </p:cNvSpPr>
                <p:nvPr/>
              </p:nvSpPr>
              <p:spPr bwMode="auto">
                <a:xfrm flipV="1">
                  <a:off x="3581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7" name="Line 314"/>
                <p:cNvSpPr>
                  <a:spLocks noChangeShapeType="1"/>
                </p:cNvSpPr>
                <p:nvPr/>
              </p:nvSpPr>
              <p:spPr bwMode="auto">
                <a:xfrm flipV="1">
                  <a:off x="3624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8" name="Line 315"/>
                <p:cNvSpPr>
                  <a:spLocks noChangeShapeType="1"/>
                </p:cNvSpPr>
                <p:nvPr/>
              </p:nvSpPr>
              <p:spPr bwMode="auto">
                <a:xfrm flipV="1">
                  <a:off x="3667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09" name="Line 316"/>
                <p:cNvSpPr>
                  <a:spLocks noChangeShapeType="1"/>
                </p:cNvSpPr>
                <p:nvPr/>
              </p:nvSpPr>
              <p:spPr bwMode="auto">
                <a:xfrm flipV="1">
                  <a:off x="3710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10" name="Line 317"/>
                <p:cNvSpPr>
                  <a:spLocks noChangeShapeType="1"/>
                </p:cNvSpPr>
                <p:nvPr/>
              </p:nvSpPr>
              <p:spPr bwMode="auto">
                <a:xfrm flipV="1">
                  <a:off x="3797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11" name="Line 318"/>
                <p:cNvSpPr>
                  <a:spLocks noChangeShapeType="1"/>
                </p:cNvSpPr>
                <p:nvPr/>
              </p:nvSpPr>
              <p:spPr bwMode="auto">
                <a:xfrm flipV="1">
                  <a:off x="3840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12" name="Line 319"/>
                <p:cNvSpPr>
                  <a:spLocks noChangeShapeType="1"/>
                </p:cNvSpPr>
                <p:nvPr/>
              </p:nvSpPr>
              <p:spPr bwMode="auto">
                <a:xfrm flipV="1">
                  <a:off x="3883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913" name="Line 320"/>
                <p:cNvSpPr>
                  <a:spLocks noChangeShapeType="1"/>
                </p:cNvSpPr>
                <p:nvPr/>
              </p:nvSpPr>
              <p:spPr bwMode="auto">
                <a:xfrm flipV="1">
                  <a:off x="3926" y="3302"/>
                  <a:ext cx="1" cy="1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7" name="Group 321"/>
              <p:cNvGrpSpPr>
                <a:grpSpLocks/>
              </p:cNvGrpSpPr>
              <p:nvPr/>
            </p:nvGrpSpPr>
            <p:grpSpPr bwMode="auto">
              <a:xfrm>
                <a:off x="5676796" y="2825135"/>
                <a:ext cx="2868576" cy="47267"/>
                <a:chOff x="2242" y="1782"/>
                <a:chExt cx="1729" cy="25"/>
              </a:xfrm>
            </p:grpSpPr>
            <p:sp>
              <p:nvSpPr>
                <p:cNvPr id="32832" name="Line 322"/>
                <p:cNvSpPr>
                  <a:spLocks noChangeShapeType="1"/>
                </p:cNvSpPr>
                <p:nvPr/>
              </p:nvSpPr>
              <p:spPr bwMode="auto">
                <a:xfrm>
                  <a:off x="2242" y="1782"/>
                  <a:ext cx="1" cy="25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33" name="Line 323"/>
                <p:cNvSpPr>
                  <a:spLocks noChangeShapeType="1"/>
                </p:cNvSpPr>
                <p:nvPr/>
              </p:nvSpPr>
              <p:spPr bwMode="auto">
                <a:xfrm>
                  <a:off x="2458" y="1782"/>
                  <a:ext cx="1" cy="25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34" name="Line 324"/>
                <p:cNvSpPr>
                  <a:spLocks noChangeShapeType="1"/>
                </p:cNvSpPr>
                <p:nvPr/>
              </p:nvSpPr>
              <p:spPr bwMode="auto">
                <a:xfrm>
                  <a:off x="2674" y="1782"/>
                  <a:ext cx="1" cy="25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35" name="Line 325"/>
                <p:cNvSpPr>
                  <a:spLocks noChangeShapeType="1"/>
                </p:cNvSpPr>
                <p:nvPr/>
              </p:nvSpPr>
              <p:spPr bwMode="auto">
                <a:xfrm>
                  <a:off x="2890" y="1782"/>
                  <a:ext cx="1" cy="25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36" name="Line 326"/>
                <p:cNvSpPr>
                  <a:spLocks noChangeShapeType="1"/>
                </p:cNvSpPr>
                <p:nvPr/>
              </p:nvSpPr>
              <p:spPr bwMode="auto">
                <a:xfrm>
                  <a:off x="3106" y="1782"/>
                  <a:ext cx="1" cy="25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37" name="Line 327"/>
                <p:cNvSpPr>
                  <a:spLocks noChangeShapeType="1"/>
                </p:cNvSpPr>
                <p:nvPr/>
              </p:nvSpPr>
              <p:spPr bwMode="auto">
                <a:xfrm>
                  <a:off x="3322" y="1782"/>
                  <a:ext cx="1" cy="25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38" name="Line 328"/>
                <p:cNvSpPr>
                  <a:spLocks noChangeShapeType="1"/>
                </p:cNvSpPr>
                <p:nvPr/>
              </p:nvSpPr>
              <p:spPr bwMode="auto">
                <a:xfrm>
                  <a:off x="3538" y="1782"/>
                  <a:ext cx="1" cy="25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39" name="Line 329"/>
                <p:cNvSpPr>
                  <a:spLocks noChangeShapeType="1"/>
                </p:cNvSpPr>
                <p:nvPr/>
              </p:nvSpPr>
              <p:spPr bwMode="auto">
                <a:xfrm>
                  <a:off x="3754" y="1782"/>
                  <a:ext cx="1" cy="25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0" name="Line 330"/>
                <p:cNvSpPr>
                  <a:spLocks noChangeShapeType="1"/>
                </p:cNvSpPr>
                <p:nvPr/>
              </p:nvSpPr>
              <p:spPr bwMode="auto">
                <a:xfrm>
                  <a:off x="3970" y="1782"/>
                  <a:ext cx="1" cy="25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1" name="Line 331"/>
                <p:cNvSpPr>
                  <a:spLocks noChangeShapeType="1"/>
                </p:cNvSpPr>
                <p:nvPr/>
              </p:nvSpPr>
              <p:spPr bwMode="auto">
                <a:xfrm>
                  <a:off x="2285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2" name="Line 332"/>
                <p:cNvSpPr>
                  <a:spLocks noChangeShapeType="1"/>
                </p:cNvSpPr>
                <p:nvPr/>
              </p:nvSpPr>
              <p:spPr bwMode="auto">
                <a:xfrm>
                  <a:off x="2328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3" name="Line 333"/>
                <p:cNvSpPr>
                  <a:spLocks noChangeShapeType="1"/>
                </p:cNvSpPr>
                <p:nvPr/>
              </p:nvSpPr>
              <p:spPr bwMode="auto">
                <a:xfrm>
                  <a:off x="2371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4" name="Line 334"/>
                <p:cNvSpPr>
                  <a:spLocks noChangeShapeType="1"/>
                </p:cNvSpPr>
                <p:nvPr/>
              </p:nvSpPr>
              <p:spPr bwMode="auto">
                <a:xfrm>
                  <a:off x="2414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5" name="Line 335"/>
                <p:cNvSpPr>
                  <a:spLocks noChangeShapeType="1"/>
                </p:cNvSpPr>
                <p:nvPr/>
              </p:nvSpPr>
              <p:spPr bwMode="auto">
                <a:xfrm>
                  <a:off x="2501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6" name="Line 336"/>
                <p:cNvSpPr>
                  <a:spLocks noChangeShapeType="1"/>
                </p:cNvSpPr>
                <p:nvPr/>
              </p:nvSpPr>
              <p:spPr bwMode="auto">
                <a:xfrm>
                  <a:off x="2544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7" name="Line 337"/>
                <p:cNvSpPr>
                  <a:spLocks noChangeShapeType="1"/>
                </p:cNvSpPr>
                <p:nvPr/>
              </p:nvSpPr>
              <p:spPr bwMode="auto">
                <a:xfrm>
                  <a:off x="2587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8" name="Line 338"/>
                <p:cNvSpPr>
                  <a:spLocks noChangeShapeType="1"/>
                </p:cNvSpPr>
                <p:nvPr/>
              </p:nvSpPr>
              <p:spPr bwMode="auto">
                <a:xfrm>
                  <a:off x="2630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49" name="Line 339"/>
                <p:cNvSpPr>
                  <a:spLocks noChangeShapeType="1"/>
                </p:cNvSpPr>
                <p:nvPr/>
              </p:nvSpPr>
              <p:spPr bwMode="auto">
                <a:xfrm>
                  <a:off x="2717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0" name="Line 340"/>
                <p:cNvSpPr>
                  <a:spLocks noChangeShapeType="1"/>
                </p:cNvSpPr>
                <p:nvPr/>
              </p:nvSpPr>
              <p:spPr bwMode="auto">
                <a:xfrm>
                  <a:off x="2760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1" name="Line 341"/>
                <p:cNvSpPr>
                  <a:spLocks noChangeShapeType="1"/>
                </p:cNvSpPr>
                <p:nvPr/>
              </p:nvSpPr>
              <p:spPr bwMode="auto">
                <a:xfrm>
                  <a:off x="2803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2" name="Line 342"/>
                <p:cNvSpPr>
                  <a:spLocks noChangeShapeType="1"/>
                </p:cNvSpPr>
                <p:nvPr/>
              </p:nvSpPr>
              <p:spPr bwMode="auto">
                <a:xfrm>
                  <a:off x="2846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3" name="Line 343"/>
                <p:cNvSpPr>
                  <a:spLocks noChangeShapeType="1"/>
                </p:cNvSpPr>
                <p:nvPr/>
              </p:nvSpPr>
              <p:spPr bwMode="auto">
                <a:xfrm>
                  <a:off x="2933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4" name="Line 344"/>
                <p:cNvSpPr>
                  <a:spLocks noChangeShapeType="1"/>
                </p:cNvSpPr>
                <p:nvPr/>
              </p:nvSpPr>
              <p:spPr bwMode="auto">
                <a:xfrm>
                  <a:off x="2976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5" name="Line 345"/>
                <p:cNvSpPr>
                  <a:spLocks noChangeShapeType="1"/>
                </p:cNvSpPr>
                <p:nvPr/>
              </p:nvSpPr>
              <p:spPr bwMode="auto">
                <a:xfrm>
                  <a:off x="3019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6" name="Line 346"/>
                <p:cNvSpPr>
                  <a:spLocks noChangeShapeType="1"/>
                </p:cNvSpPr>
                <p:nvPr/>
              </p:nvSpPr>
              <p:spPr bwMode="auto">
                <a:xfrm>
                  <a:off x="3062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7" name="Line 347"/>
                <p:cNvSpPr>
                  <a:spLocks noChangeShapeType="1"/>
                </p:cNvSpPr>
                <p:nvPr/>
              </p:nvSpPr>
              <p:spPr bwMode="auto">
                <a:xfrm>
                  <a:off x="3149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8" name="Line 348"/>
                <p:cNvSpPr>
                  <a:spLocks noChangeShapeType="1"/>
                </p:cNvSpPr>
                <p:nvPr/>
              </p:nvSpPr>
              <p:spPr bwMode="auto">
                <a:xfrm>
                  <a:off x="3192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59" name="Line 349"/>
                <p:cNvSpPr>
                  <a:spLocks noChangeShapeType="1"/>
                </p:cNvSpPr>
                <p:nvPr/>
              </p:nvSpPr>
              <p:spPr bwMode="auto">
                <a:xfrm>
                  <a:off x="3235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0" name="Line 350"/>
                <p:cNvSpPr>
                  <a:spLocks noChangeShapeType="1"/>
                </p:cNvSpPr>
                <p:nvPr/>
              </p:nvSpPr>
              <p:spPr bwMode="auto">
                <a:xfrm>
                  <a:off x="3278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1" name="Line 351"/>
                <p:cNvSpPr>
                  <a:spLocks noChangeShapeType="1"/>
                </p:cNvSpPr>
                <p:nvPr/>
              </p:nvSpPr>
              <p:spPr bwMode="auto">
                <a:xfrm>
                  <a:off x="3365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2" name="Line 352"/>
                <p:cNvSpPr>
                  <a:spLocks noChangeShapeType="1"/>
                </p:cNvSpPr>
                <p:nvPr/>
              </p:nvSpPr>
              <p:spPr bwMode="auto">
                <a:xfrm>
                  <a:off x="3408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3" name="Line 353"/>
                <p:cNvSpPr>
                  <a:spLocks noChangeShapeType="1"/>
                </p:cNvSpPr>
                <p:nvPr/>
              </p:nvSpPr>
              <p:spPr bwMode="auto">
                <a:xfrm>
                  <a:off x="3451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4" name="Line 354"/>
                <p:cNvSpPr>
                  <a:spLocks noChangeShapeType="1"/>
                </p:cNvSpPr>
                <p:nvPr/>
              </p:nvSpPr>
              <p:spPr bwMode="auto">
                <a:xfrm>
                  <a:off x="3494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5" name="Line 355"/>
                <p:cNvSpPr>
                  <a:spLocks noChangeShapeType="1"/>
                </p:cNvSpPr>
                <p:nvPr/>
              </p:nvSpPr>
              <p:spPr bwMode="auto">
                <a:xfrm>
                  <a:off x="3581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6" name="Line 356"/>
                <p:cNvSpPr>
                  <a:spLocks noChangeShapeType="1"/>
                </p:cNvSpPr>
                <p:nvPr/>
              </p:nvSpPr>
              <p:spPr bwMode="auto">
                <a:xfrm>
                  <a:off x="3624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7" name="Line 357"/>
                <p:cNvSpPr>
                  <a:spLocks noChangeShapeType="1"/>
                </p:cNvSpPr>
                <p:nvPr/>
              </p:nvSpPr>
              <p:spPr bwMode="auto">
                <a:xfrm>
                  <a:off x="3667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8" name="Line 358"/>
                <p:cNvSpPr>
                  <a:spLocks noChangeShapeType="1"/>
                </p:cNvSpPr>
                <p:nvPr/>
              </p:nvSpPr>
              <p:spPr bwMode="auto">
                <a:xfrm>
                  <a:off x="3710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69" name="Line 359"/>
                <p:cNvSpPr>
                  <a:spLocks noChangeShapeType="1"/>
                </p:cNvSpPr>
                <p:nvPr/>
              </p:nvSpPr>
              <p:spPr bwMode="auto">
                <a:xfrm>
                  <a:off x="3797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70" name="Line 360"/>
                <p:cNvSpPr>
                  <a:spLocks noChangeShapeType="1"/>
                </p:cNvSpPr>
                <p:nvPr/>
              </p:nvSpPr>
              <p:spPr bwMode="auto">
                <a:xfrm>
                  <a:off x="3840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71" name="Line 361"/>
                <p:cNvSpPr>
                  <a:spLocks noChangeShapeType="1"/>
                </p:cNvSpPr>
                <p:nvPr/>
              </p:nvSpPr>
              <p:spPr bwMode="auto">
                <a:xfrm>
                  <a:off x="3883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72" name="Line 362"/>
                <p:cNvSpPr>
                  <a:spLocks noChangeShapeType="1"/>
                </p:cNvSpPr>
                <p:nvPr/>
              </p:nvSpPr>
              <p:spPr bwMode="auto">
                <a:xfrm>
                  <a:off x="3926" y="1782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32796" name="Line 363"/>
              <p:cNvSpPr>
                <a:spLocks noChangeShapeType="1"/>
              </p:cNvSpPr>
              <p:nvPr/>
            </p:nvSpPr>
            <p:spPr bwMode="auto">
              <a:xfrm flipV="1">
                <a:off x="5685091" y="2825135"/>
                <a:ext cx="1660" cy="2898463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97" name="Line 364"/>
              <p:cNvSpPr>
                <a:spLocks noChangeShapeType="1"/>
              </p:cNvSpPr>
              <p:nvPr/>
            </p:nvSpPr>
            <p:spPr bwMode="auto">
              <a:xfrm flipV="1">
                <a:off x="8543712" y="2825135"/>
                <a:ext cx="1660" cy="2898463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98" name="Line 365"/>
              <p:cNvSpPr>
                <a:spLocks noChangeShapeType="1"/>
              </p:cNvSpPr>
              <p:nvPr/>
            </p:nvSpPr>
            <p:spPr bwMode="auto">
              <a:xfrm>
                <a:off x="5676796" y="5723599"/>
                <a:ext cx="2866916" cy="1890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99" name="Line 366"/>
              <p:cNvSpPr>
                <a:spLocks noChangeShapeType="1"/>
              </p:cNvSpPr>
              <p:nvPr/>
            </p:nvSpPr>
            <p:spPr bwMode="auto">
              <a:xfrm>
                <a:off x="5676796" y="2825135"/>
                <a:ext cx="2866916" cy="1890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18" name="Group 367"/>
              <p:cNvGrpSpPr>
                <a:grpSpLocks/>
              </p:cNvGrpSpPr>
              <p:nvPr/>
            </p:nvGrpSpPr>
            <p:grpSpPr bwMode="auto">
              <a:xfrm>
                <a:off x="5303672" y="2756356"/>
                <a:ext cx="304800" cy="3051740"/>
                <a:chOff x="2104" y="1753"/>
                <a:chExt cx="135" cy="1632"/>
              </a:xfrm>
            </p:grpSpPr>
            <p:sp>
              <p:nvSpPr>
                <p:cNvPr id="126320" name="Rectangle 368"/>
                <p:cNvSpPr>
                  <a:spLocks noChangeArrowheads="1"/>
                </p:cNvSpPr>
                <p:nvPr/>
              </p:nvSpPr>
              <p:spPr bwMode="auto">
                <a:xfrm>
                  <a:off x="2162" y="3286"/>
                  <a:ext cx="54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0</a:t>
                  </a:r>
                </a:p>
              </p:txBody>
            </p:sp>
            <p:sp>
              <p:nvSpPr>
                <p:cNvPr id="126321" name="Rectangle 369"/>
                <p:cNvSpPr>
                  <a:spLocks noChangeArrowheads="1"/>
                </p:cNvSpPr>
                <p:nvPr/>
              </p:nvSpPr>
              <p:spPr bwMode="auto">
                <a:xfrm>
                  <a:off x="2104" y="3031"/>
                  <a:ext cx="135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0.2</a:t>
                  </a:r>
                </a:p>
              </p:txBody>
            </p:sp>
            <p:sp>
              <p:nvSpPr>
                <p:cNvPr id="126322" name="Rectangle 370"/>
                <p:cNvSpPr>
                  <a:spLocks noChangeArrowheads="1"/>
                </p:cNvSpPr>
                <p:nvPr/>
              </p:nvSpPr>
              <p:spPr bwMode="auto">
                <a:xfrm>
                  <a:off x="2104" y="2775"/>
                  <a:ext cx="135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0.4</a:t>
                  </a:r>
                </a:p>
              </p:txBody>
            </p:sp>
            <p:sp>
              <p:nvSpPr>
                <p:cNvPr id="126323" name="Rectangle 371"/>
                <p:cNvSpPr>
                  <a:spLocks noChangeArrowheads="1"/>
                </p:cNvSpPr>
                <p:nvPr/>
              </p:nvSpPr>
              <p:spPr bwMode="auto">
                <a:xfrm>
                  <a:off x="2104" y="2520"/>
                  <a:ext cx="135" cy="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0.6</a:t>
                  </a:r>
                </a:p>
              </p:txBody>
            </p:sp>
            <p:sp>
              <p:nvSpPr>
                <p:cNvPr id="126324" name="Rectangle 372"/>
                <p:cNvSpPr>
                  <a:spLocks noChangeArrowheads="1"/>
                </p:cNvSpPr>
                <p:nvPr/>
              </p:nvSpPr>
              <p:spPr bwMode="auto">
                <a:xfrm>
                  <a:off x="2104" y="2264"/>
                  <a:ext cx="135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 dirty="0"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0.8</a:t>
                  </a:r>
                </a:p>
              </p:txBody>
            </p:sp>
            <p:sp>
              <p:nvSpPr>
                <p:cNvPr id="126325" name="Rectangle 373"/>
                <p:cNvSpPr>
                  <a:spLocks noChangeArrowheads="1"/>
                </p:cNvSpPr>
                <p:nvPr/>
              </p:nvSpPr>
              <p:spPr bwMode="auto">
                <a:xfrm>
                  <a:off x="2162" y="2009"/>
                  <a:ext cx="54" cy="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1</a:t>
                  </a:r>
                </a:p>
              </p:txBody>
            </p:sp>
            <p:sp>
              <p:nvSpPr>
                <p:cNvPr id="126326" name="Rectangle 374"/>
                <p:cNvSpPr>
                  <a:spLocks noChangeArrowheads="1"/>
                </p:cNvSpPr>
                <p:nvPr/>
              </p:nvSpPr>
              <p:spPr bwMode="auto">
                <a:xfrm>
                  <a:off x="2104" y="1753"/>
                  <a:ext cx="135" cy="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 dirty="0"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1.2</a:t>
                  </a:r>
                </a:p>
              </p:txBody>
            </p:sp>
          </p:grpSp>
          <p:grpSp>
            <p:nvGrpSpPr>
              <p:cNvPr id="19" name="Group 375"/>
              <p:cNvGrpSpPr>
                <a:grpSpLocks/>
              </p:cNvGrpSpPr>
              <p:nvPr/>
            </p:nvGrpSpPr>
            <p:grpSpPr bwMode="auto">
              <a:xfrm>
                <a:off x="5544303" y="5834367"/>
                <a:ext cx="3142497" cy="183518"/>
                <a:chOff x="2186" y="3354"/>
                <a:chExt cx="1890" cy="70"/>
              </a:xfrm>
            </p:grpSpPr>
            <p:sp>
              <p:nvSpPr>
                <p:cNvPr id="126328" name="Rectangle 376"/>
                <p:cNvSpPr>
                  <a:spLocks noChangeArrowheads="1"/>
                </p:cNvSpPr>
                <p:nvPr/>
              </p:nvSpPr>
              <p:spPr bwMode="auto">
                <a:xfrm>
                  <a:off x="2186" y="3354"/>
                  <a:ext cx="162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solidFill>
                        <a:srgbClr val="FFFFFF"/>
                      </a:solidFill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760</a:t>
                  </a:r>
                </a:p>
              </p:txBody>
            </p:sp>
            <p:sp>
              <p:nvSpPr>
                <p:cNvPr id="126329" name="Rectangle 377"/>
                <p:cNvSpPr>
                  <a:spLocks noChangeArrowheads="1"/>
                </p:cNvSpPr>
                <p:nvPr/>
              </p:nvSpPr>
              <p:spPr bwMode="auto">
                <a:xfrm>
                  <a:off x="2399" y="3354"/>
                  <a:ext cx="162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solidFill>
                        <a:srgbClr val="FFFFFF"/>
                      </a:solidFill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770</a:t>
                  </a:r>
                </a:p>
              </p:txBody>
            </p:sp>
            <p:sp>
              <p:nvSpPr>
                <p:cNvPr id="126330" name="Rectangle 378"/>
                <p:cNvSpPr>
                  <a:spLocks noChangeArrowheads="1"/>
                </p:cNvSpPr>
                <p:nvPr/>
              </p:nvSpPr>
              <p:spPr bwMode="auto">
                <a:xfrm>
                  <a:off x="2618" y="3354"/>
                  <a:ext cx="158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solidFill>
                        <a:srgbClr val="FFFFFF"/>
                      </a:solidFill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780</a:t>
                  </a:r>
                </a:p>
              </p:txBody>
            </p:sp>
            <p:sp>
              <p:nvSpPr>
                <p:cNvPr id="126331" name="Rectangle 379"/>
                <p:cNvSpPr>
                  <a:spLocks noChangeArrowheads="1"/>
                </p:cNvSpPr>
                <p:nvPr/>
              </p:nvSpPr>
              <p:spPr bwMode="auto">
                <a:xfrm>
                  <a:off x="2834" y="3354"/>
                  <a:ext cx="162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solidFill>
                        <a:srgbClr val="FFFFFF"/>
                      </a:solidFill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790</a:t>
                  </a:r>
                </a:p>
              </p:txBody>
            </p:sp>
            <p:sp>
              <p:nvSpPr>
                <p:cNvPr id="126332" name="Rectangle 380"/>
                <p:cNvSpPr>
                  <a:spLocks noChangeArrowheads="1"/>
                </p:cNvSpPr>
                <p:nvPr/>
              </p:nvSpPr>
              <p:spPr bwMode="auto">
                <a:xfrm>
                  <a:off x="3050" y="3354"/>
                  <a:ext cx="162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solidFill>
                        <a:srgbClr val="FFFFFF"/>
                      </a:solidFill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800</a:t>
                  </a:r>
                </a:p>
              </p:txBody>
            </p:sp>
            <p:sp>
              <p:nvSpPr>
                <p:cNvPr id="126333" name="Rectangle 381"/>
                <p:cNvSpPr>
                  <a:spLocks noChangeArrowheads="1"/>
                </p:cNvSpPr>
                <p:nvPr/>
              </p:nvSpPr>
              <p:spPr bwMode="auto">
                <a:xfrm>
                  <a:off x="3264" y="3354"/>
                  <a:ext cx="162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solidFill>
                        <a:srgbClr val="FFFFFF"/>
                      </a:solidFill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810</a:t>
                  </a:r>
                </a:p>
              </p:txBody>
            </p:sp>
            <p:sp>
              <p:nvSpPr>
                <p:cNvPr id="126334" name="Rectangle 382"/>
                <p:cNvSpPr>
                  <a:spLocks noChangeArrowheads="1"/>
                </p:cNvSpPr>
                <p:nvPr/>
              </p:nvSpPr>
              <p:spPr bwMode="auto">
                <a:xfrm>
                  <a:off x="3482" y="3354"/>
                  <a:ext cx="158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solidFill>
                        <a:srgbClr val="FFFFFF"/>
                      </a:solidFill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820</a:t>
                  </a:r>
                </a:p>
              </p:txBody>
            </p:sp>
            <p:sp>
              <p:nvSpPr>
                <p:cNvPr id="126335" name="Rectangle 383"/>
                <p:cNvSpPr>
                  <a:spLocks noChangeArrowheads="1"/>
                </p:cNvSpPr>
                <p:nvPr/>
              </p:nvSpPr>
              <p:spPr bwMode="auto">
                <a:xfrm>
                  <a:off x="3698" y="3354"/>
                  <a:ext cx="162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 dirty="0">
                      <a:solidFill>
                        <a:srgbClr val="FFFFFF"/>
                      </a:solidFill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830</a:t>
                  </a:r>
                </a:p>
              </p:txBody>
            </p:sp>
            <p:sp>
              <p:nvSpPr>
                <p:cNvPr id="126336" name="Rectangle 384"/>
                <p:cNvSpPr>
                  <a:spLocks noChangeArrowheads="1"/>
                </p:cNvSpPr>
                <p:nvPr/>
              </p:nvSpPr>
              <p:spPr bwMode="auto">
                <a:xfrm>
                  <a:off x="3914" y="3354"/>
                  <a:ext cx="162" cy="7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r>
                    <a:rPr lang="en-US" altLang="ja-JP" sz="1200">
                      <a:solidFill>
                        <a:srgbClr val="FFFFFF"/>
                      </a:solidFill>
                      <a:latin typeface="+mj-lt"/>
                      <a:ea typeface="ＭＳ Ｐゴシック" pitchFamily="-110" charset="-128"/>
                      <a:cs typeface="ＭＳ Ｐゴシック" pitchFamily="-110" charset="-128"/>
                    </a:rPr>
                    <a:t>840</a:t>
                  </a:r>
                </a:p>
              </p:txBody>
            </p:sp>
          </p:grpSp>
          <p:sp>
            <p:nvSpPr>
              <p:cNvPr id="32802" name="Rectangle 749"/>
              <p:cNvSpPr>
                <a:spLocks noChangeArrowheads="1"/>
              </p:cNvSpPr>
              <p:nvPr/>
            </p:nvSpPr>
            <p:spPr bwMode="auto">
              <a:xfrm rot="-5400000">
                <a:off x="4440041" y="4132153"/>
                <a:ext cx="1117719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Intensity [a.u.]</a:t>
                </a:r>
                <a:endParaRPr lang="en-US" altLang="ja-JP"/>
              </a:p>
            </p:txBody>
          </p:sp>
          <p:sp>
            <p:nvSpPr>
              <p:cNvPr id="32803" name="Rectangle 750"/>
              <p:cNvSpPr>
                <a:spLocks noChangeArrowheads="1"/>
              </p:cNvSpPr>
              <p:nvPr/>
            </p:nvSpPr>
            <p:spPr bwMode="auto">
              <a:xfrm>
                <a:off x="6584326" y="6185356"/>
                <a:ext cx="1340474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Wavelength [nm]</a:t>
                </a:r>
              </a:p>
            </p:txBody>
          </p:sp>
          <p:grpSp>
            <p:nvGrpSpPr>
              <p:cNvPr id="20" name="図形グループ 425"/>
              <p:cNvGrpSpPr>
                <a:grpSpLocks/>
              </p:cNvGrpSpPr>
              <p:nvPr/>
            </p:nvGrpSpPr>
            <p:grpSpPr bwMode="auto">
              <a:xfrm>
                <a:off x="5410200" y="2319804"/>
                <a:ext cx="3125217" cy="3394341"/>
                <a:chOff x="5410200" y="1849448"/>
                <a:chExt cx="3125217" cy="3394341"/>
              </a:xfrm>
            </p:grpSpPr>
            <p:grpSp>
              <p:nvGrpSpPr>
                <p:cNvPr id="21" name="Group 208"/>
                <p:cNvGrpSpPr>
                  <a:grpSpLocks/>
                </p:cNvGrpSpPr>
                <p:nvPr/>
              </p:nvGrpSpPr>
              <p:grpSpPr bwMode="auto">
                <a:xfrm>
                  <a:off x="5676796" y="2829349"/>
                  <a:ext cx="2858621" cy="2414440"/>
                  <a:chOff x="2242" y="2033"/>
                  <a:chExt cx="1723" cy="1277"/>
                </a:xfrm>
              </p:grpSpPr>
              <p:sp>
                <p:nvSpPr>
                  <p:cNvPr id="32808" name="Freeform 209"/>
                  <p:cNvSpPr>
                    <a:spLocks/>
                  </p:cNvSpPr>
                  <p:nvPr/>
                </p:nvSpPr>
                <p:spPr bwMode="auto">
                  <a:xfrm>
                    <a:off x="2242" y="3276"/>
                    <a:ext cx="62" cy="34"/>
                  </a:xfrm>
                  <a:custGeom>
                    <a:avLst/>
                    <a:gdLst>
                      <a:gd name="T0" fmla="*/ 0 w 62"/>
                      <a:gd name="T1" fmla="*/ 34 h 34"/>
                      <a:gd name="T2" fmla="*/ 4 w 62"/>
                      <a:gd name="T3" fmla="*/ 0 h 34"/>
                      <a:gd name="T4" fmla="*/ 14 w 62"/>
                      <a:gd name="T5" fmla="*/ 0 h 34"/>
                      <a:gd name="T6" fmla="*/ 24 w 62"/>
                      <a:gd name="T7" fmla="*/ 9 h 34"/>
                      <a:gd name="T8" fmla="*/ 33 w 62"/>
                      <a:gd name="T9" fmla="*/ 26 h 34"/>
                      <a:gd name="T10" fmla="*/ 43 w 62"/>
                      <a:gd name="T11" fmla="*/ 30 h 34"/>
                      <a:gd name="T12" fmla="*/ 52 w 62"/>
                      <a:gd name="T13" fmla="*/ 30 h 34"/>
                      <a:gd name="T14" fmla="*/ 57 w 62"/>
                      <a:gd name="T15" fmla="*/ 13 h 34"/>
                      <a:gd name="T16" fmla="*/ 62 w 62"/>
                      <a:gd name="T17" fmla="*/ 34 h 34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w 62"/>
                      <a:gd name="T28" fmla="*/ 0 h 34"/>
                      <a:gd name="T29" fmla="*/ 62 w 62"/>
                      <a:gd name="T30" fmla="*/ 34 h 34"/>
                    </a:gdLst>
                    <a:ahLst/>
                    <a:cxnLst>
                      <a:cxn ang="T18">
                        <a:pos x="T0" y="T1"/>
                      </a:cxn>
                      <a:cxn ang="T19">
                        <a:pos x="T2" y="T3"/>
                      </a:cxn>
                      <a:cxn ang="T20">
                        <a:pos x="T4" y="T5"/>
                      </a:cxn>
                      <a:cxn ang="T21">
                        <a:pos x="T6" y="T7"/>
                      </a:cxn>
                      <a:cxn ang="T22">
                        <a:pos x="T8" y="T9"/>
                      </a:cxn>
                      <a:cxn ang="T23">
                        <a:pos x="T10" y="T11"/>
                      </a:cxn>
                      <a:cxn ang="T24">
                        <a:pos x="T12" y="T13"/>
                      </a:cxn>
                      <a:cxn ang="T25">
                        <a:pos x="T14" y="T15"/>
                      </a:cxn>
                      <a:cxn ang="T26">
                        <a:pos x="T16" y="T17"/>
                      </a:cxn>
                    </a:cxnLst>
                    <a:rect l="T27" t="T28" r="T29" b="T30"/>
                    <a:pathLst>
                      <a:path w="62" h="34">
                        <a:moveTo>
                          <a:pt x="0" y="34"/>
                        </a:moveTo>
                        <a:lnTo>
                          <a:pt x="4" y="0"/>
                        </a:lnTo>
                        <a:lnTo>
                          <a:pt x="14" y="0"/>
                        </a:lnTo>
                        <a:lnTo>
                          <a:pt x="24" y="9"/>
                        </a:lnTo>
                        <a:lnTo>
                          <a:pt x="33" y="26"/>
                        </a:lnTo>
                        <a:lnTo>
                          <a:pt x="43" y="30"/>
                        </a:lnTo>
                        <a:lnTo>
                          <a:pt x="52" y="30"/>
                        </a:lnTo>
                        <a:lnTo>
                          <a:pt x="57" y="13"/>
                        </a:lnTo>
                        <a:lnTo>
                          <a:pt x="62" y="34"/>
                        </a:lnTo>
                      </a:path>
                    </a:pathLst>
                  </a:custGeom>
                  <a:noFill/>
                  <a:ln w="158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2809" name="Freeform 210"/>
                  <p:cNvSpPr>
                    <a:spLocks/>
                  </p:cNvSpPr>
                  <p:nvPr/>
                </p:nvSpPr>
                <p:spPr bwMode="auto">
                  <a:xfrm>
                    <a:off x="2314" y="3281"/>
                    <a:ext cx="38" cy="29"/>
                  </a:xfrm>
                  <a:custGeom>
                    <a:avLst/>
                    <a:gdLst>
                      <a:gd name="T0" fmla="*/ 0 w 38"/>
                      <a:gd name="T1" fmla="*/ 29 h 29"/>
                      <a:gd name="T2" fmla="*/ 4 w 38"/>
                      <a:gd name="T3" fmla="*/ 4 h 29"/>
                      <a:gd name="T4" fmla="*/ 14 w 38"/>
                      <a:gd name="T5" fmla="*/ 12 h 29"/>
                      <a:gd name="T6" fmla="*/ 24 w 38"/>
                      <a:gd name="T7" fmla="*/ 12 h 29"/>
                      <a:gd name="T8" fmla="*/ 33 w 38"/>
                      <a:gd name="T9" fmla="*/ 0 h 29"/>
                      <a:gd name="T10" fmla="*/ 38 w 38"/>
                      <a:gd name="T11" fmla="*/ 29 h 29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38"/>
                      <a:gd name="T19" fmla="*/ 0 h 29"/>
                      <a:gd name="T20" fmla="*/ 38 w 38"/>
                      <a:gd name="T21" fmla="*/ 29 h 29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38" h="29">
                        <a:moveTo>
                          <a:pt x="0" y="29"/>
                        </a:moveTo>
                        <a:lnTo>
                          <a:pt x="4" y="4"/>
                        </a:lnTo>
                        <a:lnTo>
                          <a:pt x="14" y="12"/>
                        </a:lnTo>
                        <a:lnTo>
                          <a:pt x="24" y="12"/>
                        </a:lnTo>
                        <a:lnTo>
                          <a:pt x="33" y="0"/>
                        </a:lnTo>
                        <a:lnTo>
                          <a:pt x="38" y="29"/>
                        </a:lnTo>
                      </a:path>
                    </a:pathLst>
                  </a:custGeom>
                  <a:noFill/>
                  <a:ln w="158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2810" name="Freeform 211"/>
                  <p:cNvSpPr>
                    <a:spLocks/>
                  </p:cNvSpPr>
                  <p:nvPr/>
                </p:nvSpPr>
                <p:spPr bwMode="auto">
                  <a:xfrm>
                    <a:off x="2362" y="3281"/>
                    <a:ext cx="48" cy="29"/>
                  </a:xfrm>
                  <a:custGeom>
                    <a:avLst/>
                    <a:gdLst>
                      <a:gd name="T0" fmla="*/ 0 w 48"/>
                      <a:gd name="T1" fmla="*/ 29 h 29"/>
                      <a:gd name="T2" fmla="*/ 0 w 48"/>
                      <a:gd name="T3" fmla="*/ 17 h 29"/>
                      <a:gd name="T4" fmla="*/ 9 w 48"/>
                      <a:gd name="T5" fmla="*/ 21 h 29"/>
                      <a:gd name="T6" fmla="*/ 19 w 48"/>
                      <a:gd name="T7" fmla="*/ 17 h 29"/>
                      <a:gd name="T8" fmla="*/ 28 w 48"/>
                      <a:gd name="T9" fmla="*/ 0 h 29"/>
                      <a:gd name="T10" fmla="*/ 38 w 48"/>
                      <a:gd name="T11" fmla="*/ 21 h 29"/>
                      <a:gd name="T12" fmla="*/ 43 w 48"/>
                      <a:gd name="T13" fmla="*/ 21 h 29"/>
                      <a:gd name="T14" fmla="*/ 48 w 48"/>
                      <a:gd name="T15" fmla="*/ 29 h 29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48"/>
                      <a:gd name="T25" fmla="*/ 0 h 29"/>
                      <a:gd name="T26" fmla="*/ 48 w 48"/>
                      <a:gd name="T27" fmla="*/ 29 h 29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48" h="29">
                        <a:moveTo>
                          <a:pt x="0" y="29"/>
                        </a:moveTo>
                        <a:lnTo>
                          <a:pt x="0" y="17"/>
                        </a:lnTo>
                        <a:lnTo>
                          <a:pt x="9" y="21"/>
                        </a:lnTo>
                        <a:lnTo>
                          <a:pt x="19" y="17"/>
                        </a:lnTo>
                        <a:lnTo>
                          <a:pt x="28" y="0"/>
                        </a:lnTo>
                        <a:lnTo>
                          <a:pt x="38" y="21"/>
                        </a:lnTo>
                        <a:lnTo>
                          <a:pt x="43" y="21"/>
                        </a:lnTo>
                        <a:lnTo>
                          <a:pt x="48" y="29"/>
                        </a:lnTo>
                      </a:path>
                    </a:pathLst>
                  </a:custGeom>
                  <a:noFill/>
                  <a:ln w="158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2811" name="Freeform 212"/>
                  <p:cNvSpPr>
                    <a:spLocks/>
                  </p:cNvSpPr>
                  <p:nvPr/>
                </p:nvSpPr>
                <p:spPr bwMode="auto">
                  <a:xfrm>
                    <a:off x="2419" y="3285"/>
                    <a:ext cx="43" cy="25"/>
                  </a:xfrm>
                  <a:custGeom>
                    <a:avLst/>
                    <a:gdLst>
                      <a:gd name="T0" fmla="*/ 0 w 43"/>
                      <a:gd name="T1" fmla="*/ 25 h 25"/>
                      <a:gd name="T2" fmla="*/ 5 w 43"/>
                      <a:gd name="T3" fmla="*/ 4 h 25"/>
                      <a:gd name="T4" fmla="*/ 15 w 43"/>
                      <a:gd name="T5" fmla="*/ 21 h 25"/>
                      <a:gd name="T6" fmla="*/ 24 w 43"/>
                      <a:gd name="T7" fmla="*/ 25 h 25"/>
                      <a:gd name="T8" fmla="*/ 34 w 43"/>
                      <a:gd name="T9" fmla="*/ 8 h 25"/>
                      <a:gd name="T10" fmla="*/ 39 w 43"/>
                      <a:gd name="T11" fmla="*/ 0 h 25"/>
                      <a:gd name="T12" fmla="*/ 43 w 43"/>
                      <a:gd name="T13" fmla="*/ 25 h 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43"/>
                      <a:gd name="T22" fmla="*/ 0 h 25"/>
                      <a:gd name="T23" fmla="*/ 43 w 43"/>
                      <a:gd name="T24" fmla="*/ 25 h 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43" h="25">
                        <a:moveTo>
                          <a:pt x="0" y="25"/>
                        </a:moveTo>
                        <a:lnTo>
                          <a:pt x="5" y="4"/>
                        </a:lnTo>
                        <a:lnTo>
                          <a:pt x="15" y="21"/>
                        </a:lnTo>
                        <a:lnTo>
                          <a:pt x="24" y="25"/>
                        </a:lnTo>
                        <a:lnTo>
                          <a:pt x="34" y="8"/>
                        </a:lnTo>
                        <a:lnTo>
                          <a:pt x="39" y="0"/>
                        </a:lnTo>
                        <a:lnTo>
                          <a:pt x="43" y="25"/>
                        </a:lnTo>
                      </a:path>
                    </a:pathLst>
                  </a:custGeom>
                  <a:noFill/>
                  <a:ln w="158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2812" name="Freeform 213"/>
                  <p:cNvSpPr>
                    <a:spLocks/>
                  </p:cNvSpPr>
                  <p:nvPr/>
                </p:nvSpPr>
                <p:spPr bwMode="auto">
                  <a:xfrm>
                    <a:off x="2482" y="3255"/>
                    <a:ext cx="76" cy="55"/>
                  </a:xfrm>
                  <a:custGeom>
                    <a:avLst/>
                    <a:gdLst>
                      <a:gd name="T0" fmla="*/ 0 w 76"/>
                      <a:gd name="T1" fmla="*/ 55 h 55"/>
                      <a:gd name="T2" fmla="*/ 4 w 76"/>
                      <a:gd name="T3" fmla="*/ 30 h 55"/>
                      <a:gd name="T4" fmla="*/ 14 w 76"/>
                      <a:gd name="T5" fmla="*/ 43 h 55"/>
                      <a:gd name="T6" fmla="*/ 19 w 76"/>
                      <a:gd name="T7" fmla="*/ 21 h 55"/>
                      <a:gd name="T8" fmla="*/ 28 w 76"/>
                      <a:gd name="T9" fmla="*/ 34 h 55"/>
                      <a:gd name="T10" fmla="*/ 38 w 76"/>
                      <a:gd name="T11" fmla="*/ 0 h 55"/>
                      <a:gd name="T12" fmla="*/ 48 w 76"/>
                      <a:gd name="T13" fmla="*/ 43 h 55"/>
                      <a:gd name="T14" fmla="*/ 57 w 76"/>
                      <a:gd name="T15" fmla="*/ 47 h 55"/>
                      <a:gd name="T16" fmla="*/ 67 w 76"/>
                      <a:gd name="T17" fmla="*/ 47 h 55"/>
                      <a:gd name="T18" fmla="*/ 72 w 76"/>
                      <a:gd name="T19" fmla="*/ 26 h 55"/>
                      <a:gd name="T20" fmla="*/ 76 w 76"/>
                      <a:gd name="T21" fmla="*/ 55 h 55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76"/>
                      <a:gd name="T34" fmla="*/ 0 h 55"/>
                      <a:gd name="T35" fmla="*/ 76 w 76"/>
                      <a:gd name="T36" fmla="*/ 55 h 55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76" h="55">
                        <a:moveTo>
                          <a:pt x="0" y="55"/>
                        </a:moveTo>
                        <a:lnTo>
                          <a:pt x="4" y="30"/>
                        </a:lnTo>
                        <a:lnTo>
                          <a:pt x="14" y="43"/>
                        </a:lnTo>
                        <a:lnTo>
                          <a:pt x="19" y="21"/>
                        </a:lnTo>
                        <a:lnTo>
                          <a:pt x="28" y="34"/>
                        </a:lnTo>
                        <a:lnTo>
                          <a:pt x="38" y="0"/>
                        </a:lnTo>
                        <a:lnTo>
                          <a:pt x="48" y="43"/>
                        </a:lnTo>
                        <a:lnTo>
                          <a:pt x="57" y="47"/>
                        </a:lnTo>
                        <a:lnTo>
                          <a:pt x="67" y="47"/>
                        </a:lnTo>
                        <a:lnTo>
                          <a:pt x="72" y="26"/>
                        </a:lnTo>
                        <a:lnTo>
                          <a:pt x="76" y="55"/>
                        </a:lnTo>
                      </a:path>
                    </a:pathLst>
                  </a:custGeom>
                  <a:noFill/>
                  <a:ln w="158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2813" name="Freeform 214"/>
                  <p:cNvSpPr>
                    <a:spLocks/>
                  </p:cNvSpPr>
                  <p:nvPr/>
                </p:nvSpPr>
                <p:spPr bwMode="auto">
                  <a:xfrm>
                    <a:off x="2568" y="2033"/>
                    <a:ext cx="1258" cy="1277"/>
                  </a:xfrm>
                  <a:custGeom>
                    <a:avLst/>
                    <a:gdLst>
                      <a:gd name="T0" fmla="*/ 14 w 1258"/>
                      <a:gd name="T1" fmla="*/ 1209 h 1277"/>
                      <a:gd name="T2" fmla="*/ 38 w 1258"/>
                      <a:gd name="T3" fmla="*/ 1218 h 1277"/>
                      <a:gd name="T4" fmla="*/ 67 w 1258"/>
                      <a:gd name="T5" fmla="*/ 1184 h 1277"/>
                      <a:gd name="T6" fmla="*/ 91 w 1258"/>
                      <a:gd name="T7" fmla="*/ 1184 h 1277"/>
                      <a:gd name="T8" fmla="*/ 115 w 1258"/>
                      <a:gd name="T9" fmla="*/ 1137 h 1277"/>
                      <a:gd name="T10" fmla="*/ 144 w 1258"/>
                      <a:gd name="T11" fmla="*/ 1094 h 1277"/>
                      <a:gd name="T12" fmla="*/ 168 w 1258"/>
                      <a:gd name="T13" fmla="*/ 1018 h 1277"/>
                      <a:gd name="T14" fmla="*/ 192 w 1258"/>
                      <a:gd name="T15" fmla="*/ 877 h 1277"/>
                      <a:gd name="T16" fmla="*/ 221 w 1258"/>
                      <a:gd name="T17" fmla="*/ 749 h 1277"/>
                      <a:gd name="T18" fmla="*/ 245 w 1258"/>
                      <a:gd name="T19" fmla="*/ 809 h 1277"/>
                      <a:gd name="T20" fmla="*/ 269 w 1258"/>
                      <a:gd name="T21" fmla="*/ 549 h 1277"/>
                      <a:gd name="T22" fmla="*/ 298 w 1258"/>
                      <a:gd name="T23" fmla="*/ 519 h 1277"/>
                      <a:gd name="T24" fmla="*/ 322 w 1258"/>
                      <a:gd name="T25" fmla="*/ 174 h 1277"/>
                      <a:gd name="T26" fmla="*/ 346 w 1258"/>
                      <a:gd name="T27" fmla="*/ 340 h 1277"/>
                      <a:gd name="T28" fmla="*/ 374 w 1258"/>
                      <a:gd name="T29" fmla="*/ 102 h 1277"/>
                      <a:gd name="T30" fmla="*/ 398 w 1258"/>
                      <a:gd name="T31" fmla="*/ 187 h 1277"/>
                      <a:gd name="T32" fmla="*/ 422 w 1258"/>
                      <a:gd name="T33" fmla="*/ 200 h 1277"/>
                      <a:gd name="T34" fmla="*/ 446 w 1258"/>
                      <a:gd name="T35" fmla="*/ 230 h 1277"/>
                      <a:gd name="T36" fmla="*/ 475 w 1258"/>
                      <a:gd name="T37" fmla="*/ 277 h 1277"/>
                      <a:gd name="T38" fmla="*/ 499 w 1258"/>
                      <a:gd name="T39" fmla="*/ 277 h 1277"/>
                      <a:gd name="T40" fmla="*/ 523 w 1258"/>
                      <a:gd name="T41" fmla="*/ 485 h 1277"/>
                      <a:gd name="T42" fmla="*/ 547 w 1258"/>
                      <a:gd name="T43" fmla="*/ 455 h 1277"/>
                      <a:gd name="T44" fmla="*/ 576 w 1258"/>
                      <a:gd name="T45" fmla="*/ 464 h 1277"/>
                      <a:gd name="T46" fmla="*/ 600 w 1258"/>
                      <a:gd name="T47" fmla="*/ 498 h 1277"/>
                      <a:gd name="T48" fmla="*/ 624 w 1258"/>
                      <a:gd name="T49" fmla="*/ 596 h 1277"/>
                      <a:gd name="T50" fmla="*/ 648 w 1258"/>
                      <a:gd name="T51" fmla="*/ 438 h 1277"/>
                      <a:gd name="T52" fmla="*/ 672 w 1258"/>
                      <a:gd name="T53" fmla="*/ 349 h 1277"/>
                      <a:gd name="T54" fmla="*/ 701 w 1258"/>
                      <a:gd name="T55" fmla="*/ 319 h 1277"/>
                      <a:gd name="T56" fmla="*/ 725 w 1258"/>
                      <a:gd name="T57" fmla="*/ 294 h 1277"/>
                      <a:gd name="T58" fmla="*/ 749 w 1258"/>
                      <a:gd name="T59" fmla="*/ 315 h 1277"/>
                      <a:gd name="T60" fmla="*/ 773 w 1258"/>
                      <a:gd name="T61" fmla="*/ 340 h 1277"/>
                      <a:gd name="T62" fmla="*/ 797 w 1258"/>
                      <a:gd name="T63" fmla="*/ 268 h 1277"/>
                      <a:gd name="T64" fmla="*/ 821 w 1258"/>
                      <a:gd name="T65" fmla="*/ 460 h 1277"/>
                      <a:gd name="T66" fmla="*/ 845 w 1258"/>
                      <a:gd name="T67" fmla="*/ 157 h 1277"/>
                      <a:gd name="T68" fmla="*/ 874 w 1258"/>
                      <a:gd name="T69" fmla="*/ 349 h 1277"/>
                      <a:gd name="T70" fmla="*/ 898 w 1258"/>
                      <a:gd name="T71" fmla="*/ 179 h 1277"/>
                      <a:gd name="T72" fmla="*/ 922 w 1258"/>
                      <a:gd name="T73" fmla="*/ 243 h 1277"/>
                      <a:gd name="T74" fmla="*/ 946 w 1258"/>
                      <a:gd name="T75" fmla="*/ 238 h 1277"/>
                      <a:gd name="T76" fmla="*/ 970 w 1258"/>
                      <a:gd name="T77" fmla="*/ 340 h 1277"/>
                      <a:gd name="T78" fmla="*/ 994 w 1258"/>
                      <a:gd name="T79" fmla="*/ 430 h 1277"/>
                      <a:gd name="T80" fmla="*/ 1018 w 1258"/>
                      <a:gd name="T81" fmla="*/ 464 h 1277"/>
                      <a:gd name="T82" fmla="*/ 1042 w 1258"/>
                      <a:gd name="T83" fmla="*/ 613 h 1277"/>
                      <a:gd name="T84" fmla="*/ 1066 w 1258"/>
                      <a:gd name="T85" fmla="*/ 600 h 1277"/>
                      <a:gd name="T86" fmla="*/ 1090 w 1258"/>
                      <a:gd name="T87" fmla="*/ 749 h 1277"/>
                      <a:gd name="T88" fmla="*/ 1114 w 1258"/>
                      <a:gd name="T89" fmla="*/ 839 h 1277"/>
                      <a:gd name="T90" fmla="*/ 1138 w 1258"/>
                      <a:gd name="T91" fmla="*/ 822 h 1277"/>
                      <a:gd name="T92" fmla="*/ 1162 w 1258"/>
                      <a:gd name="T93" fmla="*/ 903 h 1277"/>
                      <a:gd name="T94" fmla="*/ 1186 w 1258"/>
                      <a:gd name="T95" fmla="*/ 945 h 1277"/>
                      <a:gd name="T96" fmla="*/ 1210 w 1258"/>
                      <a:gd name="T97" fmla="*/ 992 h 1277"/>
                      <a:gd name="T98" fmla="*/ 1234 w 1258"/>
                      <a:gd name="T99" fmla="*/ 1222 h 1277"/>
                      <a:gd name="T100" fmla="*/ 1258 w 1258"/>
                      <a:gd name="T101" fmla="*/ 1273 h 1277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w 1258"/>
                      <a:gd name="T154" fmla="*/ 0 h 1277"/>
                      <a:gd name="T155" fmla="*/ 1258 w 1258"/>
                      <a:gd name="T156" fmla="*/ 1277 h 1277"/>
                    </a:gdLst>
                    <a:ahLst/>
                    <a:cxnLst>
                      <a:cxn ang="T102">
                        <a:pos x="T0" y="T1"/>
                      </a:cxn>
                      <a:cxn ang="T103">
                        <a:pos x="T2" y="T3"/>
                      </a:cxn>
                      <a:cxn ang="T104">
                        <a:pos x="T4" y="T5"/>
                      </a:cxn>
                      <a:cxn ang="T105">
                        <a:pos x="T6" y="T7"/>
                      </a:cxn>
                      <a:cxn ang="T106">
                        <a:pos x="T8" y="T9"/>
                      </a:cxn>
                      <a:cxn ang="T107">
                        <a:pos x="T10" y="T11"/>
                      </a:cxn>
                      <a:cxn ang="T108">
                        <a:pos x="T12" y="T13"/>
                      </a:cxn>
                      <a:cxn ang="T109">
                        <a:pos x="T14" y="T15"/>
                      </a:cxn>
                      <a:cxn ang="T110">
                        <a:pos x="T16" y="T17"/>
                      </a:cxn>
                      <a:cxn ang="T111">
                        <a:pos x="T18" y="T19"/>
                      </a:cxn>
                      <a:cxn ang="T112">
                        <a:pos x="T20" y="T21"/>
                      </a:cxn>
                      <a:cxn ang="T113">
                        <a:pos x="T22" y="T23"/>
                      </a:cxn>
                      <a:cxn ang="T114">
                        <a:pos x="T24" y="T25"/>
                      </a:cxn>
                      <a:cxn ang="T115">
                        <a:pos x="T26" y="T27"/>
                      </a:cxn>
                      <a:cxn ang="T116">
                        <a:pos x="T28" y="T29"/>
                      </a:cxn>
                      <a:cxn ang="T117">
                        <a:pos x="T30" y="T31"/>
                      </a:cxn>
                      <a:cxn ang="T118">
                        <a:pos x="T32" y="T33"/>
                      </a:cxn>
                      <a:cxn ang="T119">
                        <a:pos x="T34" y="T35"/>
                      </a:cxn>
                      <a:cxn ang="T120">
                        <a:pos x="T36" y="T37"/>
                      </a:cxn>
                      <a:cxn ang="T121">
                        <a:pos x="T38" y="T39"/>
                      </a:cxn>
                      <a:cxn ang="T122">
                        <a:pos x="T40" y="T41"/>
                      </a:cxn>
                      <a:cxn ang="T123">
                        <a:pos x="T42" y="T43"/>
                      </a:cxn>
                      <a:cxn ang="T124">
                        <a:pos x="T44" y="T45"/>
                      </a:cxn>
                      <a:cxn ang="T125">
                        <a:pos x="T46" y="T47"/>
                      </a:cxn>
                      <a:cxn ang="T126">
                        <a:pos x="T48" y="T49"/>
                      </a:cxn>
                      <a:cxn ang="T127">
                        <a:pos x="T50" y="T51"/>
                      </a:cxn>
                      <a:cxn ang="T128">
                        <a:pos x="T52" y="T53"/>
                      </a:cxn>
                      <a:cxn ang="T129">
                        <a:pos x="T54" y="T55"/>
                      </a:cxn>
                      <a:cxn ang="T130">
                        <a:pos x="T56" y="T57"/>
                      </a:cxn>
                      <a:cxn ang="T131">
                        <a:pos x="T58" y="T59"/>
                      </a:cxn>
                      <a:cxn ang="T132">
                        <a:pos x="T60" y="T61"/>
                      </a:cxn>
                      <a:cxn ang="T133">
                        <a:pos x="T62" y="T63"/>
                      </a:cxn>
                      <a:cxn ang="T134">
                        <a:pos x="T64" y="T65"/>
                      </a:cxn>
                      <a:cxn ang="T135">
                        <a:pos x="T66" y="T67"/>
                      </a:cxn>
                      <a:cxn ang="T136">
                        <a:pos x="T68" y="T69"/>
                      </a:cxn>
                      <a:cxn ang="T137">
                        <a:pos x="T70" y="T71"/>
                      </a:cxn>
                      <a:cxn ang="T138">
                        <a:pos x="T72" y="T73"/>
                      </a:cxn>
                      <a:cxn ang="T139">
                        <a:pos x="T74" y="T75"/>
                      </a:cxn>
                      <a:cxn ang="T140">
                        <a:pos x="T76" y="T77"/>
                      </a:cxn>
                      <a:cxn ang="T141">
                        <a:pos x="T78" y="T79"/>
                      </a:cxn>
                      <a:cxn ang="T142">
                        <a:pos x="T80" y="T81"/>
                      </a:cxn>
                      <a:cxn ang="T143">
                        <a:pos x="T82" y="T83"/>
                      </a:cxn>
                      <a:cxn ang="T144">
                        <a:pos x="T84" y="T85"/>
                      </a:cxn>
                      <a:cxn ang="T145">
                        <a:pos x="T86" y="T87"/>
                      </a:cxn>
                      <a:cxn ang="T146">
                        <a:pos x="T88" y="T89"/>
                      </a:cxn>
                      <a:cxn ang="T147">
                        <a:pos x="T90" y="T91"/>
                      </a:cxn>
                      <a:cxn ang="T148">
                        <a:pos x="T92" y="T93"/>
                      </a:cxn>
                      <a:cxn ang="T149">
                        <a:pos x="T94" y="T95"/>
                      </a:cxn>
                      <a:cxn ang="T150">
                        <a:pos x="T96" y="T97"/>
                      </a:cxn>
                      <a:cxn ang="T151">
                        <a:pos x="T98" y="T99"/>
                      </a:cxn>
                      <a:cxn ang="T152">
                        <a:pos x="T100" y="T101"/>
                      </a:cxn>
                    </a:cxnLst>
                    <a:rect l="T153" t="T154" r="T155" b="T156"/>
                    <a:pathLst>
                      <a:path w="1258" h="1277">
                        <a:moveTo>
                          <a:pt x="0" y="1277"/>
                        </a:moveTo>
                        <a:lnTo>
                          <a:pt x="5" y="1226"/>
                        </a:lnTo>
                        <a:lnTo>
                          <a:pt x="14" y="1209"/>
                        </a:lnTo>
                        <a:lnTo>
                          <a:pt x="24" y="1239"/>
                        </a:lnTo>
                        <a:lnTo>
                          <a:pt x="29" y="1226"/>
                        </a:lnTo>
                        <a:lnTo>
                          <a:pt x="38" y="1218"/>
                        </a:lnTo>
                        <a:lnTo>
                          <a:pt x="48" y="1205"/>
                        </a:lnTo>
                        <a:lnTo>
                          <a:pt x="58" y="1214"/>
                        </a:lnTo>
                        <a:lnTo>
                          <a:pt x="67" y="1184"/>
                        </a:lnTo>
                        <a:lnTo>
                          <a:pt x="72" y="1175"/>
                        </a:lnTo>
                        <a:lnTo>
                          <a:pt x="82" y="1205"/>
                        </a:lnTo>
                        <a:lnTo>
                          <a:pt x="91" y="1184"/>
                        </a:lnTo>
                        <a:lnTo>
                          <a:pt x="101" y="1167"/>
                        </a:lnTo>
                        <a:lnTo>
                          <a:pt x="110" y="1120"/>
                        </a:lnTo>
                        <a:lnTo>
                          <a:pt x="115" y="1137"/>
                        </a:lnTo>
                        <a:lnTo>
                          <a:pt x="125" y="1145"/>
                        </a:lnTo>
                        <a:lnTo>
                          <a:pt x="134" y="1124"/>
                        </a:lnTo>
                        <a:lnTo>
                          <a:pt x="144" y="1094"/>
                        </a:lnTo>
                        <a:lnTo>
                          <a:pt x="154" y="1056"/>
                        </a:lnTo>
                        <a:lnTo>
                          <a:pt x="158" y="1035"/>
                        </a:lnTo>
                        <a:lnTo>
                          <a:pt x="168" y="1018"/>
                        </a:lnTo>
                        <a:lnTo>
                          <a:pt x="178" y="890"/>
                        </a:lnTo>
                        <a:lnTo>
                          <a:pt x="187" y="920"/>
                        </a:lnTo>
                        <a:lnTo>
                          <a:pt x="192" y="877"/>
                        </a:lnTo>
                        <a:lnTo>
                          <a:pt x="202" y="958"/>
                        </a:lnTo>
                        <a:lnTo>
                          <a:pt x="211" y="920"/>
                        </a:lnTo>
                        <a:lnTo>
                          <a:pt x="221" y="749"/>
                        </a:lnTo>
                        <a:lnTo>
                          <a:pt x="230" y="869"/>
                        </a:lnTo>
                        <a:lnTo>
                          <a:pt x="235" y="826"/>
                        </a:lnTo>
                        <a:lnTo>
                          <a:pt x="245" y="809"/>
                        </a:lnTo>
                        <a:lnTo>
                          <a:pt x="254" y="600"/>
                        </a:lnTo>
                        <a:lnTo>
                          <a:pt x="264" y="536"/>
                        </a:lnTo>
                        <a:lnTo>
                          <a:pt x="269" y="549"/>
                        </a:lnTo>
                        <a:lnTo>
                          <a:pt x="278" y="383"/>
                        </a:lnTo>
                        <a:lnTo>
                          <a:pt x="288" y="562"/>
                        </a:lnTo>
                        <a:lnTo>
                          <a:pt x="298" y="519"/>
                        </a:lnTo>
                        <a:lnTo>
                          <a:pt x="307" y="477"/>
                        </a:lnTo>
                        <a:lnTo>
                          <a:pt x="312" y="464"/>
                        </a:lnTo>
                        <a:lnTo>
                          <a:pt x="322" y="174"/>
                        </a:lnTo>
                        <a:lnTo>
                          <a:pt x="331" y="379"/>
                        </a:lnTo>
                        <a:lnTo>
                          <a:pt x="341" y="289"/>
                        </a:lnTo>
                        <a:lnTo>
                          <a:pt x="346" y="340"/>
                        </a:lnTo>
                        <a:lnTo>
                          <a:pt x="355" y="472"/>
                        </a:lnTo>
                        <a:lnTo>
                          <a:pt x="365" y="345"/>
                        </a:lnTo>
                        <a:lnTo>
                          <a:pt x="374" y="102"/>
                        </a:lnTo>
                        <a:lnTo>
                          <a:pt x="379" y="268"/>
                        </a:lnTo>
                        <a:lnTo>
                          <a:pt x="389" y="81"/>
                        </a:lnTo>
                        <a:lnTo>
                          <a:pt x="398" y="187"/>
                        </a:lnTo>
                        <a:lnTo>
                          <a:pt x="408" y="89"/>
                        </a:lnTo>
                        <a:lnTo>
                          <a:pt x="413" y="0"/>
                        </a:lnTo>
                        <a:lnTo>
                          <a:pt x="422" y="200"/>
                        </a:lnTo>
                        <a:lnTo>
                          <a:pt x="432" y="392"/>
                        </a:lnTo>
                        <a:lnTo>
                          <a:pt x="442" y="55"/>
                        </a:lnTo>
                        <a:lnTo>
                          <a:pt x="446" y="230"/>
                        </a:lnTo>
                        <a:lnTo>
                          <a:pt x="456" y="268"/>
                        </a:lnTo>
                        <a:lnTo>
                          <a:pt x="466" y="123"/>
                        </a:lnTo>
                        <a:lnTo>
                          <a:pt x="475" y="277"/>
                        </a:lnTo>
                        <a:lnTo>
                          <a:pt x="480" y="102"/>
                        </a:lnTo>
                        <a:lnTo>
                          <a:pt x="490" y="421"/>
                        </a:lnTo>
                        <a:lnTo>
                          <a:pt x="499" y="277"/>
                        </a:lnTo>
                        <a:lnTo>
                          <a:pt x="509" y="417"/>
                        </a:lnTo>
                        <a:lnTo>
                          <a:pt x="514" y="481"/>
                        </a:lnTo>
                        <a:lnTo>
                          <a:pt x="523" y="485"/>
                        </a:lnTo>
                        <a:lnTo>
                          <a:pt x="533" y="340"/>
                        </a:lnTo>
                        <a:lnTo>
                          <a:pt x="542" y="451"/>
                        </a:lnTo>
                        <a:lnTo>
                          <a:pt x="547" y="455"/>
                        </a:lnTo>
                        <a:lnTo>
                          <a:pt x="557" y="481"/>
                        </a:lnTo>
                        <a:lnTo>
                          <a:pt x="566" y="532"/>
                        </a:lnTo>
                        <a:lnTo>
                          <a:pt x="576" y="464"/>
                        </a:lnTo>
                        <a:lnTo>
                          <a:pt x="581" y="434"/>
                        </a:lnTo>
                        <a:lnTo>
                          <a:pt x="590" y="451"/>
                        </a:lnTo>
                        <a:lnTo>
                          <a:pt x="600" y="498"/>
                        </a:lnTo>
                        <a:lnTo>
                          <a:pt x="610" y="507"/>
                        </a:lnTo>
                        <a:lnTo>
                          <a:pt x="614" y="349"/>
                        </a:lnTo>
                        <a:lnTo>
                          <a:pt x="624" y="596"/>
                        </a:lnTo>
                        <a:lnTo>
                          <a:pt x="634" y="651"/>
                        </a:lnTo>
                        <a:lnTo>
                          <a:pt x="643" y="583"/>
                        </a:lnTo>
                        <a:lnTo>
                          <a:pt x="648" y="438"/>
                        </a:lnTo>
                        <a:lnTo>
                          <a:pt x="658" y="549"/>
                        </a:lnTo>
                        <a:lnTo>
                          <a:pt x="667" y="494"/>
                        </a:lnTo>
                        <a:lnTo>
                          <a:pt x="672" y="349"/>
                        </a:lnTo>
                        <a:lnTo>
                          <a:pt x="682" y="438"/>
                        </a:lnTo>
                        <a:lnTo>
                          <a:pt x="691" y="472"/>
                        </a:lnTo>
                        <a:lnTo>
                          <a:pt x="701" y="319"/>
                        </a:lnTo>
                        <a:lnTo>
                          <a:pt x="706" y="481"/>
                        </a:lnTo>
                        <a:lnTo>
                          <a:pt x="715" y="417"/>
                        </a:lnTo>
                        <a:lnTo>
                          <a:pt x="725" y="294"/>
                        </a:lnTo>
                        <a:lnTo>
                          <a:pt x="730" y="443"/>
                        </a:lnTo>
                        <a:lnTo>
                          <a:pt x="739" y="472"/>
                        </a:lnTo>
                        <a:lnTo>
                          <a:pt x="749" y="315"/>
                        </a:lnTo>
                        <a:lnTo>
                          <a:pt x="758" y="336"/>
                        </a:lnTo>
                        <a:lnTo>
                          <a:pt x="763" y="349"/>
                        </a:lnTo>
                        <a:lnTo>
                          <a:pt x="773" y="340"/>
                        </a:lnTo>
                        <a:lnTo>
                          <a:pt x="782" y="319"/>
                        </a:lnTo>
                        <a:lnTo>
                          <a:pt x="787" y="464"/>
                        </a:lnTo>
                        <a:lnTo>
                          <a:pt x="797" y="268"/>
                        </a:lnTo>
                        <a:lnTo>
                          <a:pt x="806" y="106"/>
                        </a:lnTo>
                        <a:lnTo>
                          <a:pt x="816" y="85"/>
                        </a:lnTo>
                        <a:lnTo>
                          <a:pt x="821" y="460"/>
                        </a:lnTo>
                        <a:lnTo>
                          <a:pt x="830" y="200"/>
                        </a:lnTo>
                        <a:lnTo>
                          <a:pt x="840" y="115"/>
                        </a:lnTo>
                        <a:lnTo>
                          <a:pt x="845" y="157"/>
                        </a:lnTo>
                        <a:lnTo>
                          <a:pt x="854" y="166"/>
                        </a:lnTo>
                        <a:lnTo>
                          <a:pt x="864" y="306"/>
                        </a:lnTo>
                        <a:lnTo>
                          <a:pt x="874" y="349"/>
                        </a:lnTo>
                        <a:lnTo>
                          <a:pt x="878" y="328"/>
                        </a:lnTo>
                        <a:lnTo>
                          <a:pt x="888" y="243"/>
                        </a:lnTo>
                        <a:lnTo>
                          <a:pt x="898" y="179"/>
                        </a:lnTo>
                        <a:lnTo>
                          <a:pt x="902" y="238"/>
                        </a:lnTo>
                        <a:lnTo>
                          <a:pt x="912" y="196"/>
                        </a:lnTo>
                        <a:lnTo>
                          <a:pt x="922" y="243"/>
                        </a:lnTo>
                        <a:lnTo>
                          <a:pt x="926" y="358"/>
                        </a:lnTo>
                        <a:lnTo>
                          <a:pt x="936" y="345"/>
                        </a:lnTo>
                        <a:lnTo>
                          <a:pt x="946" y="238"/>
                        </a:lnTo>
                        <a:lnTo>
                          <a:pt x="950" y="323"/>
                        </a:lnTo>
                        <a:lnTo>
                          <a:pt x="960" y="379"/>
                        </a:lnTo>
                        <a:lnTo>
                          <a:pt x="970" y="340"/>
                        </a:lnTo>
                        <a:lnTo>
                          <a:pt x="979" y="272"/>
                        </a:lnTo>
                        <a:lnTo>
                          <a:pt x="984" y="358"/>
                        </a:lnTo>
                        <a:lnTo>
                          <a:pt x="994" y="430"/>
                        </a:lnTo>
                        <a:lnTo>
                          <a:pt x="1003" y="417"/>
                        </a:lnTo>
                        <a:lnTo>
                          <a:pt x="1008" y="549"/>
                        </a:lnTo>
                        <a:lnTo>
                          <a:pt x="1018" y="464"/>
                        </a:lnTo>
                        <a:lnTo>
                          <a:pt x="1027" y="507"/>
                        </a:lnTo>
                        <a:lnTo>
                          <a:pt x="1032" y="639"/>
                        </a:lnTo>
                        <a:lnTo>
                          <a:pt x="1042" y="613"/>
                        </a:lnTo>
                        <a:lnTo>
                          <a:pt x="1051" y="630"/>
                        </a:lnTo>
                        <a:lnTo>
                          <a:pt x="1056" y="668"/>
                        </a:lnTo>
                        <a:lnTo>
                          <a:pt x="1066" y="600"/>
                        </a:lnTo>
                        <a:lnTo>
                          <a:pt x="1075" y="741"/>
                        </a:lnTo>
                        <a:lnTo>
                          <a:pt x="1080" y="702"/>
                        </a:lnTo>
                        <a:lnTo>
                          <a:pt x="1090" y="749"/>
                        </a:lnTo>
                        <a:lnTo>
                          <a:pt x="1099" y="707"/>
                        </a:lnTo>
                        <a:lnTo>
                          <a:pt x="1104" y="732"/>
                        </a:lnTo>
                        <a:lnTo>
                          <a:pt x="1114" y="839"/>
                        </a:lnTo>
                        <a:lnTo>
                          <a:pt x="1123" y="779"/>
                        </a:lnTo>
                        <a:lnTo>
                          <a:pt x="1128" y="805"/>
                        </a:lnTo>
                        <a:lnTo>
                          <a:pt x="1138" y="822"/>
                        </a:lnTo>
                        <a:lnTo>
                          <a:pt x="1147" y="830"/>
                        </a:lnTo>
                        <a:lnTo>
                          <a:pt x="1152" y="856"/>
                        </a:lnTo>
                        <a:lnTo>
                          <a:pt x="1162" y="903"/>
                        </a:lnTo>
                        <a:lnTo>
                          <a:pt x="1171" y="945"/>
                        </a:lnTo>
                        <a:lnTo>
                          <a:pt x="1176" y="937"/>
                        </a:lnTo>
                        <a:lnTo>
                          <a:pt x="1186" y="945"/>
                        </a:lnTo>
                        <a:lnTo>
                          <a:pt x="1195" y="898"/>
                        </a:lnTo>
                        <a:lnTo>
                          <a:pt x="1200" y="967"/>
                        </a:lnTo>
                        <a:lnTo>
                          <a:pt x="1210" y="992"/>
                        </a:lnTo>
                        <a:lnTo>
                          <a:pt x="1219" y="1039"/>
                        </a:lnTo>
                        <a:lnTo>
                          <a:pt x="1224" y="1145"/>
                        </a:lnTo>
                        <a:lnTo>
                          <a:pt x="1234" y="1222"/>
                        </a:lnTo>
                        <a:lnTo>
                          <a:pt x="1243" y="1218"/>
                        </a:lnTo>
                        <a:lnTo>
                          <a:pt x="1248" y="1248"/>
                        </a:lnTo>
                        <a:lnTo>
                          <a:pt x="1258" y="1273"/>
                        </a:lnTo>
                        <a:lnTo>
                          <a:pt x="1258" y="1277"/>
                        </a:lnTo>
                      </a:path>
                    </a:pathLst>
                  </a:custGeom>
                  <a:noFill/>
                  <a:ln w="158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2814" name="Freeform 215"/>
                  <p:cNvSpPr>
                    <a:spLocks/>
                  </p:cNvSpPr>
                  <p:nvPr/>
                </p:nvSpPr>
                <p:spPr bwMode="auto">
                  <a:xfrm>
                    <a:off x="3840" y="3255"/>
                    <a:ext cx="62" cy="55"/>
                  </a:xfrm>
                  <a:custGeom>
                    <a:avLst/>
                    <a:gdLst>
                      <a:gd name="T0" fmla="*/ 0 w 62"/>
                      <a:gd name="T1" fmla="*/ 55 h 55"/>
                      <a:gd name="T2" fmla="*/ 0 w 62"/>
                      <a:gd name="T3" fmla="*/ 47 h 55"/>
                      <a:gd name="T4" fmla="*/ 10 w 62"/>
                      <a:gd name="T5" fmla="*/ 0 h 55"/>
                      <a:gd name="T6" fmla="*/ 14 w 62"/>
                      <a:gd name="T7" fmla="*/ 9 h 55"/>
                      <a:gd name="T8" fmla="*/ 24 w 62"/>
                      <a:gd name="T9" fmla="*/ 55 h 55"/>
                      <a:gd name="T10" fmla="*/ 34 w 62"/>
                      <a:gd name="T11" fmla="*/ 13 h 55"/>
                      <a:gd name="T12" fmla="*/ 38 w 62"/>
                      <a:gd name="T13" fmla="*/ 43 h 55"/>
                      <a:gd name="T14" fmla="*/ 48 w 62"/>
                      <a:gd name="T15" fmla="*/ 30 h 55"/>
                      <a:gd name="T16" fmla="*/ 58 w 62"/>
                      <a:gd name="T17" fmla="*/ 21 h 55"/>
                      <a:gd name="T18" fmla="*/ 62 w 62"/>
                      <a:gd name="T19" fmla="*/ 47 h 55"/>
                      <a:gd name="T20" fmla="*/ 62 w 62"/>
                      <a:gd name="T21" fmla="*/ 55 h 55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w 62"/>
                      <a:gd name="T34" fmla="*/ 0 h 55"/>
                      <a:gd name="T35" fmla="*/ 62 w 62"/>
                      <a:gd name="T36" fmla="*/ 55 h 55"/>
                    </a:gdLst>
                    <a:ahLst/>
                    <a:cxnLst>
                      <a:cxn ang="T22">
                        <a:pos x="T0" y="T1"/>
                      </a:cxn>
                      <a:cxn ang="T23">
                        <a:pos x="T2" y="T3"/>
                      </a:cxn>
                      <a:cxn ang="T24">
                        <a:pos x="T4" y="T5"/>
                      </a:cxn>
                      <a:cxn ang="T25">
                        <a:pos x="T6" y="T7"/>
                      </a:cxn>
                      <a:cxn ang="T26">
                        <a:pos x="T8" y="T9"/>
                      </a:cxn>
                      <a:cxn ang="T27">
                        <a:pos x="T10" y="T11"/>
                      </a:cxn>
                      <a:cxn ang="T28">
                        <a:pos x="T12" y="T13"/>
                      </a:cxn>
                      <a:cxn ang="T29">
                        <a:pos x="T14" y="T15"/>
                      </a:cxn>
                      <a:cxn ang="T30">
                        <a:pos x="T16" y="T17"/>
                      </a:cxn>
                      <a:cxn ang="T31">
                        <a:pos x="T18" y="T19"/>
                      </a:cxn>
                      <a:cxn ang="T32">
                        <a:pos x="T20" y="T21"/>
                      </a:cxn>
                    </a:cxnLst>
                    <a:rect l="T33" t="T34" r="T35" b="T36"/>
                    <a:pathLst>
                      <a:path w="62" h="55">
                        <a:moveTo>
                          <a:pt x="0" y="55"/>
                        </a:moveTo>
                        <a:lnTo>
                          <a:pt x="0" y="47"/>
                        </a:lnTo>
                        <a:lnTo>
                          <a:pt x="10" y="0"/>
                        </a:lnTo>
                        <a:lnTo>
                          <a:pt x="14" y="9"/>
                        </a:lnTo>
                        <a:lnTo>
                          <a:pt x="24" y="55"/>
                        </a:lnTo>
                        <a:lnTo>
                          <a:pt x="34" y="13"/>
                        </a:lnTo>
                        <a:lnTo>
                          <a:pt x="38" y="43"/>
                        </a:lnTo>
                        <a:lnTo>
                          <a:pt x="48" y="30"/>
                        </a:lnTo>
                        <a:lnTo>
                          <a:pt x="58" y="21"/>
                        </a:lnTo>
                        <a:lnTo>
                          <a:pt x="62" y="47"/>
                        </a:lnTo>
                        <a:lnTo>
                          <a:pt x="62" y="55"/>
                        </a:lnTo>
                      </a:path>
                    </a:pathLst>
                  </a:custGeom>
                  <a:noFill/>
                  <a:ln w="158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  <p:sp>
                <p:nvSpPr>
                  <p:cNvPr id="32815" name="Freeform 216"/>
                  <p:cNvSpPr>
                    <a:spLocks/>
                  </p:cNvSpPr>
                  <p:nvPr/>
                </p:nvSpPr>
                <p:spPr bwMode="auto">
                  <a:xfrm>
                    <a:off x="3926" y="3264"/>
                    <a:ext cx="39" cy="46"/>
                  </a:xfrm>
                  <a:custGeom>
                    <a:avLst/>
                    <a:gdLst>
                      <a:gd name="T0" fmla="*/ 0 w 39"/>
                      <a:gd name="T1" fmla="*/ 46 h 46"/>
                      <a:gd name="T2" fmla="*/ 0 w 39"/>
                      <a:gd name="T3" fmla="*/ 21 h 46"/>
                      <a:gd name="T4" fmla="*/ 10 w 39"/>
                      <a:gd name="T5" fmla="*/ 4 h 46"/>
                      <a:gd name="T6" fmla="*/ 15 w 39"/>
                      <a:gd name="T7" fmla="*/ 8 h 46"/>
                      <a:gd name="T8" fmla="*/ 24 w 39"/>
                      <a:gd name="T9" fmla="*/ 21 h 46"/>
                      <a:gd name="T10" fmla="*/ 34 w 39"/>
                      <a:gd name="T11" fmla="*/ 0 h 46"/>
                      <a:gd name="T12" fmla="*/ 39 w 39"/>
                      <a:gd name="T13" fmla="*/ 29 h 4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39"/>
                      <a:gd name="T22" fmla="*/ 0 h 46"/>
                      <a:gd name="T23" fmla="*/ 39 w 39"/>
                      <a:gd name="T24" fmla="*/ 46 h 4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39" h="46">
                        <a:moveTo>
                          <a:pt x="0" y="46"/>
                        </a:moveTo>
                        <a:lnTo>
                          <a:pt x="0" y="21"/>
                        </a:lnTo>
                        <a:lnTo>
                          <a:pt x="10" y="4"/>
                        </a:lnTo>
                        <a:lnTo>
                          <a:pt x="15" y="8"/>
                        </a:lnTo>
                        <a:lnTo>
                          <a:pt x="24" y="21"/>
                        </a:lnTo>
                        <a:lnTo>
                          <a:pt x="34" y="0"/>
                        </a:lnTo>
                        <a:lnTo>
                          <a:pt x="39" y="29"/>
                        </a:lnTo>
                      </a:path>
                    </a:pathLst>
                  </a:custGeom>
                  <a:noFill/>
                  <a:ln w="15875">
                    <a:solidFill>
                      <a:schemeClr val="accent1"/>
                    </a:solidFill>
                    <a:round/>
                    <a:headEnd/>
                    <a:tailEnd/>
                  </a:ln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ja-JP" altLang="en-US"/>
                  </a:p>
                </p:txBody>
              </p:sp>
            </p:grpSp>
            <p:sp>
              <p:nvSpPr>
                <p:cNvPr id="32806" name="Line 346"/>
                <p:cNvSpPr>
                  <a:spLocks noChangeShapeType="1"/>
                </p:cNvSpPr>
                <p:nvPr/>
              </p:nvSpPr>
              <p:spPr bwMode="auto">
                <a:xfrm>
                  <a:off x="6349820" y="2172697"/>
                  <a:ext cx="575333" cy="656427"/>
                </a:xfrm>
                <a:prstGeom prst="line">
                  <a:avLst/>
                </a:prstGeom>
                <a:noFill/>
                <a:ln w="12700">
                  <a:solidFill>
                    <a:srgbClr val="54DC59"/>
                  </a:solidFill>
                  <a:round/>
                  <a:headEnd/>
                  <a:tailEnd type="triangle" w="lg" len="lg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32807" name="Rectangle 458"/>
                <p:cNvSpPr>
                  <a:spLocks noChangeArrowheads="1"/>
                </p:cNvSpPr>
                <p:nvPr/>
              </p:nvSpPr>
              <p:spPr bwMode="auto">
                <a:xfrm>
                  <a:off x="5410200" y="1849448"/>
                  <a:ext cx="2165176" cy="338554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54DC59"/>
                  </a:solidFill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ja-JP" sz="1600">
                      <a:solidFill>
                        <a:srgbClr val="54DC59"/>
                      </a:solidFill>
                      <a:ea typeface="Osaka" charset="-128"/>
                      <a:cs typeface="Osaka" charset="-128"/>
                    </a:rPr>
                    <a:t>38-nm before OPCPA</a:t>
                  </a:r>
                  <a:endParaRPr lang="en-US" altLang="ja-JP" sz="1600" baseline="30000">
                    <a:solidFill>
                      <a:srgbClr val="54DC59"/>
                    </a:solidFill>
                    <a:ea typeface="Osaka" charset="-128"/>
                    <a:cs typeface="Osaka" charset="-128"/>
                  </a:endParaRPr>
                </a:p>
              </p:txBody>
            </p:sp>
          </p:grpSp>
        </p:grpSp>
      </p:grpSp>
      <p:grpSp>
        <p:nvGrpSpPr>
          <p:cNvPr id="22" name="図形グループ 428"/>
          <p:cNvGrpSpPr>
            <a:grpSpLocks/>
          </p:cNvGrpSpPr>
          <p:nvPr/>
        </p:nvGrpSpPr>
        <p:grpSpPr bwMode="auto">
          <a:xfrm>
            <a:off x="5668963" y="2538413"/>
            <a:ext cx="3398837" cy="2914650"/>
            <a:chOff x="5668501" y="2328446"/>
            <a:chExt cx="3399299" cy="2915343"/>
          </a:xfrm>
        </p:grpSpPr>
        <p:grpSp>
          <p:nvGrpSpPr>
            <p:cNvPr id="23" name="Group 217"/>
            <p:cNvGrpSpPr>
              <a:grpSpLocks/>
            </p:cNvGrpSpPr>
            <p:nvPr/>
          </p:nvGrpSpPr>
          <p:grpSpPr bwMode="auto">
            <a:xfrm>
              <a:off x="5668501" y="2829349"/>
              <a:ext cx="2858621" cy="2414440"/>
              <a:chOff x="2237" y="2033"/>
              <a:chExt cx="1723" cy="1277"/>
            </a:xfrm>
          </p:grpSpPr>
          <p:sp>
            <p:nvSpPr>
              <p:cNvPr id="32779" name="Freeform 218"/>
              <p:cNvSpPr>
                <a:spLocks/>
              </p:cNvSpPr>
              <p:nvPr/>
            </p:nvSpPr>
            <p:spPr bwMode="auto">
              <a:xfrm>
                <a:off x="2237" y="3281"/>
                <a:ext cx="57" cy="29"/>
              </a:xfrm>
              <a:custGeom>
                <a:avLst/>
                <a:gdLst>
                  <a:gd name="T0" fmla="*/ 0 w 57"/>
                  <a:gd name="T1" fmla="*/ 21 h 29"/>
                  <a:gd name="T2" fmla="*/ 5 w 57"/>
                  <a:gd name="T3" fmla="*/ 4 h 29"/>
                  <a:gd name="T4" fmla="*/ 9 w 57"/>
                  <a:gd name="T5" fmla="*/ 0 h 29"/>
                  <a:gd name="T6" fmla="*/ 19 w 57"/>
                  <a:gd name="T7" fmla="*/ 17 h 29"/>
                  <a:gd name="T8" fmla="*/ 29 w 57"/>
                  <a:gd name="T9" fmla="*/ 12 h 29"/>
                  <a:gd name="T10" fmla="*/ 38 w 57"/>
                  <a:gd name="T11" fmla="*/ 17 h 29"/>
                  <a:gd name="T12" fmla="*/ 48 w 57"/>
                  <a:gd name="T13" fmla="*/ 29 h 29"/>
                  <a:gd name="T14" fmla="*/ 57 w 57"/>
                  <a:gd name="T15" fmla="*/ 8 h 29"/>
                  <a:gd name="T16" fmla="*/ 57 w 57"/>
                  <a:gd name="T17" fmla="*/ 29 h 2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7"/>
                  <a:gd name="T28" fmla="*/ 0 h 29"/>
                  <a:gd name="T29" fmla="*/ 57 w 57"/>
                  <a:gd name="T30" fmla="*/ 29 h 2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7" h="29">
                    <a:moveTo>
                      <a:pt x="0" y="21"/>
                    </a:moveTo>
                    <a:lnTo>
                      <a:pt x="5" y="4"/>
                    </a:lnTo>
                    <a:lnTo>
                      <a:pt x="9" y="0"/>
                    </a:lnTo>
                    <a:lnTo>
                      <a:pt x="19" y="17"/>
                    </a:lnTo>
                    <a:lnTo>
                      <a:pt x="29" y="12"/>
                    </a:lnTo>
                    <a:lnTo>
                      <a:pt x="38" y="17"/>
                    </a:lnTo>
                    <a:lnTo>
                      <a:pt x="48" y="29"/>
                    </a:lnTo>
                    <a:lnTo>
                      <a:pt x="57" y="8"/>
                    </a:lnTo>
                    <a:lnTo>
                      <a:pt x="57" y="29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80" name="Freeform 219"/>
              <p:cNvSpPr>
                <a:spLocks/>
              </p:cNvSpPr>
              <p:nvPr/>
            </p:nvSpPr>
            <p:spPr bwMode="auto">
              <a:xfrm>
                <a:off x="2314" y="3293"/>
                <a:ext cx="19" cy="17"/>
              </a:xfrm>
              <a:custGeom>
                <a:avLst/>
                <a:gdLst>
                  <a:gd name="T0" fmla="*/ 0 w 19"/>
                  <a:gd name="T1" fmla="*/ 17 h 17"/>
                  <a:gd name="T2" fmla="*/ 4 w 19"/>
                  <a:gd name="T3" fmla="*/ 5 h 17"/>
                  <a:gd name="T4" fmla="*/ 14 w 19"/>
                  <a:gd name="T5" fmla="*/ 0 h 17"/>
                  <a:gd name="T6" fmla="*/ 19 w 19"/>
                  <a:gd name="T7" fmla="*/ 17 h 1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17"/>
                  <a:gd name="T14" fmla="*/ 19 w 19"/>
                  <a:gd name="T15" fmla="*/ 17 h 1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17">
                    <a:moveTo>
                      <a:pt x="0" y="17"/>
                    </a:moveTo>
                    <a:lnTo>
                      <a:pt x="4" y="5"/>
                    </a:lnTo>
                    <a:lnTo>
                      <a:pt x="14" y="0"/>
                    </a:lnTo>
                    <a:lnTo>
                      <a:pt x="19" y="1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81" name="Freeform 220"/>
              <p:cNvSpPr>
                <a:spLocks/>
              </p:cNvSpPr>
              <p:nvPr/>
            </p:nvSpPr>
            <p:spPr bwMode="auto">
              <a:xfrm>
                <a:off x="2342" y="3302"/>
                <a:ext cx="5" cy="8"/>
              </a:xfrm>
              <a:custGeom>
                <a:avLst/>
                <a:gdLst>
                  <a:gd name="T0" fmla="*/ 0 w 5"/>
                  <a:gd name="T1" fmla="*/ 8 h 8"/>
                  <a:gd name="T2" fmla="*/ 5 w 5"/>
                  <a:gd name="T3" fmla="*/ 0 h 8"/>
                  <a:gd name="T4" fmla="*/ 5 w 5"/>
                  <a:gd name="T5" fmla="*/ 8 h 8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8"/>
                  <a:gd name="T11" fmla="*/ 5 w 5"/>
                  <a:gd name="T12" fmla="*/ 8 h 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8">
                    <a:moveTo>
                      <a:pt x="0" y="8"/>
                    </a:moveTo>
                    <a:lnTo>
                      <a:pt x="5" y="0"/>
                    </a:lnTo>
                    <a:lnTo>
                      <a:pt x="5" y="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82" name="Freeform 221"/>
              <p:cNvSpPr>
                <a:spLocks/>
              </p:cNvSpPr>
              <p:nvPr/>
            </p:nvSpPr>
            <p:spPr bwMode="auto">
              <a:xfrm>
                <a:off x="2362" y="2033"/>
                <a:ext cx="1464" cy="1277"/>
              </a:xfrm>
              <a:custGeom>
                <a:avLst/>
                <a:gdLst>
                  <a:gd name="T0" fmla="*/ 9 w 1464"/>
                  <a:gd name="T1" fmla="*/ 1265 h 1277"/>
                  <a:gd name="T2" fmla="*/ 38 w 1464"/>
                  <a:gd name="T3" fmla="*/ 1265 h 1277"/>
                  <a:gd name="T4" fmla="*/ 62 w 1464"/>
                  <a:gd name="T5" fmla="*/ 1218 h 1277"/>
                  <a:gd name="T6" fmla="*/ 91 w 1464"/>
                  <a:gd name="T7" fmla="*/ 1243 h 1277"/>
                  <a:gd name="T8" fmla="*/ 115 w 1464"/>
                  <a:gd name="T9" fmla="*/ 1235 h 1277"/>
                  <a:gd name="T10" fmla="*/ 139 w 1464"/>
                  <a:gd name="T11" fmla="*/ 1184 h 1277"/>
                  <a:gd name="T12" fmla="*/ 168 w 1464"/>
                  <a:gd name="T13" fmla="*/ 1107 h 1277"/>
                  <a:gd name="T14" fmla="*/ 192 w 1464"/>
                  <a:gd name="T15" fmla="*/ 1035 h 1277"/>
                  <a:gd name="T16" fmla="*/ 220 w 1464"/>
                  <a:gd name="T17" fmla="*/ 924 h 1277"/>
                  <a:gd name="T18" fmla="*/ 244 w 1464"/>
                  <a:gd name="T19" fmla="*/ 890 h 1277"/>
                  <a:gd name="T20" fmla="*/ 273 w 1464"/>
                  <a:gd name="T21" fmla="*/ 724 h 1277"/>
                  <a:gd name="T22" fmla="*/ 297 w 1464"/>
                  <a:gd name="T23" fmla="*/ 677 h 1277"/>
                  <a:gd name="T24" fmla="*/ 321 w 1464"/>
                  <a:gd name="T25" fmla="*/ 643 h 1277"/>
                  <a:gd name="T26" fmla="*/ 350 w 1464"/>
                  <a:gd name="T27" fmla="*/ 447 h 1277"/>
                  <a:gd name="T28" fmla="*/ 374 w 1464"/>
                  <a:gd name="T29" fmla="*/ 409 h 1277"/>
                  <a:gd name="T30" fmla="*/ 398 w 1464"/>
                  <a:gd name="T31" fmla="*/ 400 h 1277"/>
                  <a:gd name="T32" fmla="*/ 427 w 1464"/>
                  <a:gd name="T33" fmla="*/ 358 h 1277"/>
                  <a:gd name="T34" fmla="*/ 451 w 1464"/>
                  <a:gd name="T35" fmla="*/ 434 h 1277"/>
                  <a:gd name="T36" fmla="*/ 475 w 1464"/>
                  <a:gd name="T37" fmla="*/ 230 h 1277"/>
                  <a:gd name="T38" fmla="*/ 504 w 1464"/>
                  <a:gd name="T39" fmla="*/ 200 h 1277"/>
                  <a:gd name="T40" fmla="*/ 528 w 1464"/>
                  <a:gd name="T41" fmla="*/ 166 h 1277"/>
                  <a:gd name="T42" fmla="*/ 552 w 1464"/>
                  <a:gd name="T43" fmla="*/ 323 h 1277"/>
                  <a:gd name="T44" fmla="*/ 580 w 1464"/>
                  <a:gd name="T45" fmla="*/ 238 h 1277"/>
                  <a:gd name="T46" fmla="*/ 604 w 1464"/>
                  <a:gd name="T47" fmla="*/ 289 h 1277"/>
                  <a:gd name="T48" fmla="*/ 628 w 1464"/>
                  <a:gd name="T49" fmla="*/ 285 h 1277"/>
                  <a:gd name="T50" fmla="*/ 652 w 1464"/>
                  <a:gd name="T51" fmla="*/ 345 h 1277"/>
                  <a:gd name="T52" fmla="*/ 681 w 1464"/>
                  <a:gd name="T53" fmla="*/ 366 h 1277"/>
                  <a:gd name="T54" fmla="*/ 705 w 1464"/>
                  <a:gd name="T55" fmla="*/ 285 h 1277"/>
                  <a:gd name="T56" fmla="*/ 729 w 1464"/>
                  <a:gd name="T57" fmla="*/ 379 h 1277"/>
                  <a:gd name="T58" fmla="*/ 753 w 1464"/>
                  <a:gd name="T59" fmla="*/ 430 h 1277"/>
                  <a:gd name="T60" fmla="*/ 782 w 1464"/>
                  <a:gd name="T61" fmla="*/ 447 h 1277"/>
                  <a:gd name="T62" fmla="*/ 806 w 1464"/>
                  <a:gd name="T63" fmla="*/ 349 h 1277"/>
                  <a:gd name="T64" fmla="*/ 830 w 1464"/>
                  <a:gd name="T65" fmla="*/ 370 h 1277"/>
                  <a:gd name="T66" fmla="*/ 854 w 1464"/>
                  <a:gd name="T67" fmla="*/ 451 h 1277"/>
                  <a:gd name="T68" fmla="*/ 878 w 1464"/>
                  <a:gd name="T69" fmla="*/ 430 h 1277"/>
                  <a:gd name="T70" fmla="*/ 907 w 1464"/>
                  <a:gd name="T71" fmla="*/ 306 h 1277"/>
                  <a:gd name="T72" fmla="*/ 931 w 1464"/>
                  <a:gd name="T73" fmla="*/ 221 h 1277"/>
                  <a:gd name="T74" fmla="*/ 955 w 1464"/>
                  <a:gd name="T75" fmla="*/ 277 h 1277"/>
                  <a:gd name="T76" fmla="*/ 979 w 1464"/>
                  <a:gd name="T77" fmla="*/ 230 h 1277"/>
                  <a:gd name="T78" fmla="*/ 1003 w 1464"/>
                  <a:gd name="T79" fmla="*/ 323 h 1277"/>
                  <a:gd name="T80" fmla="*/ 1027 w 1464"/>
                  <a:gd name="T81" fmla="*/ 213 h 1277"/>
                  <a:gd name="T82" fmla="*/ 1051 w 1464"/>
                  <a:gd name="T83" fmla="*/ 191 h 1277"/>
                  <a:gd name="T84" fmla="*/ 1080 w 1464"/>
                  <a:gd name="T85" fmla="*/ 132 h 1277"/>
                  <a:gd name="T86" fmla="*/ 1104 w 1464"/>
                  <a:gd name="T87" fmla="*/ 119 h 1277"/>
                  <a:gd name="T88" fmla="*/ 1128 w 1464"/>
                  <a:gd name="T89" fmla="*/ 0 h 1277"/>
                  <a:gd name="T90" fmla="*/ 1152 w 1464"/>
                  <a:gd name="T91" fmla="*/ 115 h 1277"/>
                  <a:gd name="T92" fmla="*/ 1176 w 1464"/>
                  <a:gd name="T93" fmla="*/ 102 h 1277"/>
                  <a:gd name="T94" fmla="*/ 1200 w 1464"/>
                  <a:gd name="T95" fmla="*/ 47 h 1277"/>
                  <a:gd name="T96" fmla="*/ 1224 w 1464"/>
                  <a:gd name="T97" fmla="*/ 179 h 1277"/>
                  <a:gd name="T98" fmla="*/ 1248 w 1464"/>
                  <a:gd name="T99" fmla="*/ 230 h 1277"/>
                  <a:gd name="T100" fmla="*/ 1272 w 1464"/>
                  <a:gd name="T101" fmla="*/ 332 h 1277"/>
                  <a:gd name="T102" fmla="*/ 1296 w 1464"/>
                  <a:gd name="T103" fmla="*/ 349 h 1277"/>
                  <a:gd name="T104" fmla="*/ 1320 w 1464"/>
                  <a:gd name="T105" fmla="*/ 502 h 1277"/>
                  <a:gd name="T106" fmla="*/ 1344 w 1464"/>
                  <a:gd name="T107" fmla="*/ 558 h 1277"/>
                  <a:gd name="T108" fmla="*/ 1368 w 1464"/>
                  <a:gd name="T109" fmla="*/ 634 h 1277"/>
                  <a:gd name="T110" fmla="*/ 1392 w 1464"/>
                  <a:gd name="T111" fmla="*/ 668 h 1277"/>
                  <a:gd name="T112" fmla="*/ 1416 w 1464"/>
                  <a:gd name="T113" fmla="*/ 605 h 1277"/>
                  <a:gd name="T114" fmla="*/ 1440 w 1464"/>
                  <a:gd name="T115" fmla="*/ 1005 h 1277"/>
                  <a:gd name="T116" fmla="*/ 1464 w 1464"/>
                  <a:gd name="T117" fmla="*/ 1269 h 1277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464"/>
                  <a:gd name="T178" fmla="*/ 0 h 1277"/>
                  <a:gd name="T179" fmla="*/ 1464 w 1464"/>
                  <a:gd name="T180" fmla="*/ 1277 h 1277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464" h="1277">
                    <a:moveTo>
                      <a:pt x="0" y="1277"/>
                    </a:moveTo>
                    <a:lnTo>
                      <a:pt x="0" y="1273"/>
                    </a:lnTo>
                    <a:lnTo>
                      <a:pt x="9" y="1265"/>
                    </a:lnTo>
                    <a:lnTo>
                      <a:pt x="19" y="1260"/>
                    </a:lnTo>
                    <a:lnTo>
                      <a:pt x="28" y="1243"/>
                    </a:lnTo>
                    <a:lnTo>
                      <a:pt x="38" y="1265"/>
                    </a:lnTo>
                    <a:lnTo>
                      <a:pt x="43" y="1252"/>
                    </a:lnTo>
                    <a:lnTo>
                      <a:pt x="52" y="1269"/>
                    </a:lnTo>
                    <a:lnTo>
                      <a:pt x="62" y="1218"/>
                    </a:lnTo>
                    <a:lnTo>
                      <a:pt x="72" y="1243"/>
                    </a:lnTo>
                    <a:lnTo>
                      <a:pt x="81" y="1248"/>
                    </a:lnTo>
                    <a:lnTo>
                      <a:pt x="91" y="1243"/>
                    </a:lnTo>
                    <a:lnTo>
                      <a:pt x="96" y="1218"/>
                    </a:lnTo>
                    <a:lnTo>
                      <a:pt x="105" y="1243"/>
                    </a:lnTo>
                    <a:lnTo>
                      <a:pt x="115" y="1235"/>
                    </a:lnTo>
                    <a:lnTo>
                      <a:pt x="124" y="1196"/>
                    </a:lnTo>
                    <a:lnTo>
                      <a:pt x="134" y="1192"/>
                    </a:lnTo>
                    <a:lnTo>
                      <a:pt x="139" y="1184"/>
                    </a:lnTo>
                    <a:lnTo>
                      <a:pt x="148" y="1162"/>
                    </a:lnTo>
                    <a:lnTo>
                      <a:pt x="158" y="1107"/>
                    </a:lnTo>
                    <a:lnTo>
                      <a:pt x="168" y="1107"/>
                    </a:lnTo>
                    <a:lnTo>
                      <a:pt x="177" y="1120"/>
                    </a:lnTo>
                    <a:lnTo>
                      <a:pt x="187" y="1107"/>
                    </a:lnTo>
                    <a:lnTo>
                      <a:pt x="192" y="1035"/>
                    </a:lnTo>
                    <a:lnTo>
                      <a:pt x="201" y="1039"/>
                    </a:lnTo>
                    <a:lnTo>
                      <a:pt x="211" y="962"/>
                    </a:lnTo>
                    <a:lnTo>
                      <a:pt x="220" y="924"/>
                    </a:lnTo>
                    <a:lnTo>
                      <a:pt x="230" y="903"/>
                    </a:lnTo>
                    <a:lnTo>
                      <a:pt x="235" y="954"/>
                    </a:lnTo>
                    <a:lnTo>
                      <a:pt x="244" y="890"/>
                    </a:lnTo>
                    <a:lnTo>
                      <a:pt x="254" y="873"/>
                    </a:lnTo>
                    <a:lnTo>
                      <a:pt x="264" y="852"/>
                    </a:lnTo>
                    <a:lnTo>
                      <a:pt x="273" y="724"/>
                    </a:lnTo>
                    <a:lnTo>
                      <a:pt x="278" y="690"/>
                    </a:lnTo>
                    <a:lnTo>
                      <a:pt x="288" y="707"/>
                    </a:lnTo>
                    <a:lnTo>
                      <a:pt x="297" y="677"/>
                    </a:lnTo>
                    <a:lnTo>
                      <a:pt x="307" y="698"/>
                    </a:lnTo>
                    <a:lnTo>
                      <a:pt x="316" y="673"/>
                    </a:lnTo>
                    <a:lnTo>
                      <a:pt x="321" y="643"/>
                    </a:lnTo>
                    <a:lnTo>
                      <a:pt x="331" y="553"/>
                    </a:lnTo>
                    <a:lnTo>
                      <a:pt x="340" y="498"/>
                    </a:lnTo>
                    <a:lnTo>
                      <a:pt x="350" y="447"/>
                    </a:lnTo>
                    <a:lnTo>
                      <a:pt x="360" y="481"/>
                    </a:lnTo>
                    <a:lnTo>
                      <a:pt x="364" y="443"/>
                    </a:lnTo>
                    <a:lnTo>
                      <a:pt x="374" y="409"/>
                    </a:lnTo>
                    <a:lnTo>
                      <a:pt x="384" y="413"/>
                    </a:lnTo>
                    <a:lnTo>
                      <a:pt x="393" y="426"/>
                    </a:lnTo>
                    <a:lnTo>
                      <a:pt x="398" y="400"/>
                    </a:lnTo>
                    <a:lnTo>
                      <a:pt x="408" y="481"/>
                    </a:lnTo>
                    <a:lnTo>
                      <a:pt x="417" y="447"/>
                    </a:lnTo>
                    <a:lnTo>
                      <a:pt x="427" y="358"/>
                    </a:lnTo>
                    <a:lnTo>
                      <a:pt x="436" y="323"/>
                    </a:lnTo>
                    <a:lnTo>
                      <a:pt x="441" y="438"/>
                    </a:lnTo>
                    <a:lnTo>
                      <a:pt x="451" y="434"/>
                    </a:lnTo>
                    <a:lnTo>
                      <a:pt x="460" y="379"/>
                    </a:lnTo>
                    <a:lnTo>
                      <a:pt x="470" y="294"/>
                    </a:lnTo>
                    <a:lnTo>
                      <a:pt x="475" y="230"/>
                    </a:lnTo>
                    <a:lnTo>
                      <a:pt x="484" y="170"/>
                    </a:lnTo>
                    <a:lnTo>
                      <a:pt x="494" y="260"/>
                    </a:lnTo>
                    <a:lnTo>
                      <a:pt x="504" y="200"/>
                    </a:lnTo>
                    <a:lnTo>
                      <a:pt x="513" y="311"/>
                    </a:lnTo>
                    <a:lnTo>
                      <a:pt x="518" y="191"/>
                    </a:lnTo>
                    <a:lnTo>
                      <a:pt x="528" y="166"/>
                    </a:lnTo>
                    <a:lnTo>
                      <a:pt x="537" y="234"/>
                    </a:lnTo>
                    <a:lnTo>
                      <a:pt x="547" y="225"/>
                    </a:lnTo>
                    <a:lnTo>
                      <a:pt x="552" y="323"/>
                    </a:lnTo>
                    <a:lnTo>
                      <a:pt x="561" y="315"/>
                    </a:lnTo>
                    <a:lnTo>
                      <a:pt x="571" y="281"/>
                    </a:lnTo>
                    <a:lnTo>
                      <a:pt x="580" y="238"/>
                    </a:lnTo>
                    <a:lnTo>
                      <a:pt x="585" y="191"/>
                    </a:lnTo>
                    <a:lnTo>
                      <a:pt x="595" y="332"/>
                    </a:lnTo>
                    <a:lnTo>
                      <a:pt x="604" y="289"/>
                    </a:lnTo>
                    <a:lnTo>
                      <a:pt x="614" y="311"/>
                    </a:lnTo>
                    <a:lnTo>
                      <a:pt x="619" y="328"/>
                    </a:lnTo>
                    <a:lnTo>
                      <a:pt x="628" y="285"/>
                    </a:lnTo>
                    <a:lnTo>
                      <a:pt x="638" y="353"/>
                    </a:lnTo>
                    <a:lnTo>
                      <a:pt x="648" y="336"/>
                    </a:lnTo>
                    <a:lnTo>
                      <a:pt x="652" y="345"/>
                    </a:lnTo>
                    <a:lnTo>
                      <a:pt x="662" y="298"/>
                    </a:lnTo>
                    <a:lnTo>
                      <a:pt x="672" y="289"/>
                    </a:lnTo>
                    <a:lnTo>
                      <a:pt x="681" y="366"/>
                    </a:lnTo>
                    <a:lnTo>
                      <a:pt x="686" y="340"/>
                    </a:lnTo>
                    <a:lnTo>
                      <a:pt x="696" y="375"/>
                    </a:lnTo>
                    <a:lnTo>
                      <a:pt x="705" y="285"/>
                    </a:lnTo>
                    <a:lnTo>
                      <a:pt x="715" y="400"/>
                    </a:lnTo>
                    <a:lnTo>
                      <a:pt x="720" y="387"/>
                    </a:lnTo>
                    <a:lnTo>
                      <a:pt x="729" y="379"/>
                    </a:lnTo>
                    <a:lnTo>
                      <a:pt x="739" y="349"/>
                    </a:lnTo>
                    <a:lnTo>
                      <a:pt x="748" y="362"/>
                    </a:lnTo>
                    <a:lnTo>
                      <a:pt x="753" y="430"/>
                    </a:lnTo>
                    <a:lnTo>
                      <a:pt x="763" y="349"/>
                    </a:lnTo>
                    <a:lnTo>
                      <a:pt x="772" y="481"/>
                    </a:lnTo>
                    <a:lnTo>
                      <a:pt x="782" y="447"/>
                    </a:lnTo>
                    <a:lnTo>
                      <a:pt x="787" y="443"/>
                    </a:lnTo>
                    <a:lnTo>
                      <a:pt x="796" y="340"/>
                    </a:lnTo>
                    <a:lnTo>
                      <a:pt x="806" y="349"/>
                    </a:lnTo>
                    <a:lnTo>
                      <a:pt x="816" y="345"/>
                    </a:lnTo>
                    <a:lnTo>
                      <a:pt x="820" y="340"/>
                    </a:lnTo>
                    <a:lnTo>
                      <a:pt x="830" y="370"/>
                    </a:lnTo>
                    <a:lnTo>
                      <a:pt x="840" y="400"/>
                    </a:lnTo>
                    <a:lnTo>
                      <a:pt x="849" y="413"/>
                    </a:lnTo>
                    <a:lnTo>
                      <a:pt x="854" y="451"/>
                    </a:lnTo>
                    <a:lnTo>
                      <a:pt x="864" y="438"/>
                    </a:lnTo>
                    <a:lnTo>
                      <a:pt x="873" y="443"/>
                    </a:lnTo>
                    <a:lnTo>
                      <a:pt x="878" y="430"/>
                    </a:lnTo>
                    <a:lnTo>
                      <a:pt x="888" y="464"/>
                    </a:lnTo>
                    <a:lnTo>
                      <a:pt x="897" y="447"/>
                    </a:lnTo>
                    <a:lnTo>
                      <a:pt x="907" y="306"/>
                    </a:lnTo>
                    <a:lnTo>
                      <a:pt x="912" y="345"/>
                    </a:lnTo>
                    <a:lnTo>
                      <a:pt x="921" y="332"/>
                    </a:lnTo>
                    <a:lnTo>
                      <a:pt x="931" y="221"/>
                    </a:lnTo>
                    <a:lnTo>
                      <a:pt x="936" y="336"/>
                    </a:lnTo>
                    <a:lnTo>
                      <a:pt x="945" y="340"/>
                    </a:lnTo>
                    <a:lnTo>
                      <a:pt x="955" y="277"/>
                    </a:lnTo>
                    <a:lnTo>
                      <a:pt x="964" y="98"/>
                    </a:lnTo>
                    <a:lnTo>
                      <a:pt x="969" y="119"/>
                    </a:lnTo>
                    <a:lnTo>
                      <a:pt x="979" y="230"/>
                    </a:lnTo>
                    <a:lnTo>
                      <a:pt x="988" y="281"/>
                    </a:lnTo>
                    <a:lnTo>
                      <a:pt x="993" y="221"/>
                    </a:lnTo>
                    <a:lnTo>
                      <a:pt x="1003" y="323"/>
                    </a:lnTo>
                    <a:lnTo>
                      <a:pt x="1012" y="98"/>
                    </a:lnTo>
                    <a:lnTo>
                      <a:pt x="1022" y="191"/>
                    </a:lnTo>
                    <a:lnTo>
                      <a:pt x="1027" y="213"/>
                    </a:lnTo>
                    <a:lnTo>
                      <a:pt x="1036" y="68"/>
                    </a:lnTo>
                    <a:lnTo>
                      <a:pt x="1046" y="213"/>
                    </a:lnTo>
                    <a:lnTo>
                      <a:pt x="1051" y="191"/>
                    </a:lnTo>
                    <a:lnTo>
                      <a:pt x="1060" y="55"/>
                    </a:lnTo>
                    <a:lnTo>
                      <a:pt x="1070" y="21"/>
                    </a:lnTo>
                    <a:lnTo>
                      <a:pt x="1080" y="132"/>
                    </a:lnTo>
                    <a:lnTo>
                      <a:pt x="1084" y="196"/>
                    </a:lnTo>
                    <a:lnTo>
                      <a:pt x="1094" y="153"/>
                    </a:lnTo>
                    <a:lnTo>
                      <a:pt x="1104" y="119"/>
                    </a:lnTo>
                    <a:lnTo>
                      <a:pt x="1108" y="149"/>
                    </a:lnTo>
                    <a:lnTo>
                      <a:pt x="1118" y="145"/>
                    </a:lnTo>
                    <a:lnTo>
                      <a:pt x="1128" y="0"/>
                    </a:lnTo>
                    <a:lnTo>
                      <a:pt x="1132" y="170"/>
                    </a:lnTo>
                    <a:lnTo>
                      <a:pt x="1142" y="13"/>
                    </a:lnTo>
                    <a:lnTo>
                      <a:pt x="1152" y="115"/>
                    </a:lnTo>
                    <a:lnTo>
                      <a:pt x="1156" y="140"/>
                    </a:lnTo>
                    <a:lnTo>
                      <a:pt x="1166" y="38"/>
                    </a:lnTo>
                    <a:lnTo>
                      <a:pt x="1176" y="102"/>
                    </a:lnTo>
                    <a:lnTo>
                      <a:pt x="1185" y="64"/>
                    </a:lnTo>
                    <a:lnTo>
                      <a:pt x="1190" y="34"/>
                    </a:lnTo>
                    <a:lnTo>
                      <a:pt x="1200" y="47"/>
                    </a:lnTo>
                    <a:lnTo>
                      <a:pt x="1209" y="179"/>
                    </a:lnTo>
                    <a:lnTo>
                      <a:pt x="1214" y="51"/>
                    </a:lnTo>
                    <a:lnTo>
                      <a:pt x="1224" y="179"/>
                    </a:lnTo>
                    <a:lnTo>
                      <a:pt x="1233" y="277"/>
                    </a:lnTo>
                    <a:lnTo>
                      <a:pt x="1238" y="281"/>
                    </a:lnTo>
                    <a:lnTo>
                      <a:pt x="1248" y="230"/>
                    </a:lnTo>
                    <a:lnTo>
                      <a:pt x="1257" y="255"/>
                    </a:lnTo>
                    <a:lnTo>
                      <a:pt x="1262" y="336"/>
                    </a:lnTo>
                    <a:lnTo>
                      <a:pt x="1272" y="332"/>
                    </a:lnTo>
                    <a:lnTo>
                      <a:pt x="1281" y="392"/>
                    </a:lnTo>
                    <a:lnTo>
                      <a:pt x="1286" y="323"/>
                    </a:lnTo>
                    <a:lnTo>
                      <a:pt x="1296" y="349"/>
                    </a:lnTo>
                    <a:lnTo>
                      <a:pt x="1305" y="366"/>
                    </a:lnTo>
                    <a:lnTo>
                      <a:pt x="1310" y="468"/>
                    </a:lnTo>
                    <a:lnTo>
                      <a:pt x="1320" y="502"/>
                    </a:lnTo>
                    <a:lnTo>
                      <a:pt x="1329" y="541"/>
                    </a:lnTo>
                    <a:lnTo>
                      <a:pt x="1334" y="536"/>
                    </a:lnTo>
                    <a:lnTo>
                      <a:pt x="1344" y="558"/>
                    </a:lnTo>
                    <a:lnTo>
                      <a:pt x="1353" y="481"/>
                    </a:lnTo>
                    <a:lnTo>
                      <a:pt x="1358" y="626"/>
                    </a:lnTo>
                    <a:lnTo>
                      <a:pt x="1368" y="634"/>
                    </a:lnTo>
                    <a:lnTo>
                      <a:pt x="1377" y="630"/>
                    </a:lnTo>
                    <a:lnTo>
                      <a:pt x="1382" y="626"/>
                    </a:lnTo>
                    <a:lnTo>
                      <a:pt x="1392" y="668"/>
                    </a:lnTo>
                    <a:lnTo>
                      <a:pt x="1401" y="583"/>
                    </a:lnTo>
                    <a:lnTo>
                      <a:pt x="1406" y="664"/>
                    </a:lnTo>
                    <a:lnTo>
                      <a:pt x="1416" y="605"/>
                    </a:lnTo>
                    <a:lnTo>
                      <a:pt x="1425" y="622"/>
                    </a:lnTo>
                    <a:lnTo>
                      <a:pt x="1430" y="720"/>
                    </a:lnTo>
                    <a:lnTo>
                      <a:pt x="1440" y="1005"/>
                    </a:lnTo>
                    <a:lnTo>
                      <a:pt x="1449" y="1060"/>
                    </a:lnTo>
                    <a:lnTo>
                      <a:pt x="1454" y="1226"/>
                    </a:lnTo>
                    <a:lnTo>
                      <a:pt x="1464" y="1269"/>
                    </a:lnTo>
                    <a:lnTo>
                      <a:pt x="1464" y="1277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83" name="Freeform 222"/>
              <p:cNvSpPr>
                <a:spLocks/>
              </p:cNvSpPr>
              <p:nvPr/>
            </p:nvSpPr>
            <p:spPr bwMode="auto">
              <a:xfrm>
                <a:off x="3840" y="3242"/>
                <a:ext cx="19" cy="68"/>
              </a:xfrm>
              <a:custGeom>
                <a:avLst/>
                <a:gdLst>
                  <a:gd name="T0" fmla="*/ 0 w 19"/>
                  <a:gd name="T1" fmla="*/ 68 h 68"/>
                  <a:gd name="T2" fmla="*/ 10 w 19"/>
                  <a:gd name="T3" fmla="*/ 5 h 68"/>
                  <a:gd name="T4" fmla="*/ 14 w 19"/>
                  <a:gd name="T5" fmla="*/ 0 h 68"/>
                  <a:gd name="T6" fmla="*/ 19 w 19"/>
                  <a:gd name="T7" fmla="*/ 68 h 6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9"/>
                  <a:gd name="T13" fmla="*/ 0 h 68"/>
                  <a:gd name="T14" fmla="*/ 19 w 19"/>
                  <a:gd name="T15" fmla="*/ 68 h 6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9" h="68">
                    <a:moveTo>
                      <a:pt x="0" y="68"/>
                    </a:moveTo>
                    <a:lnTo>
                      <a:pt x="10" y="5"/>
                    </a:lnTo>
                    <a:lnTo>
                      <a:pt x="14" y="0"/>
                    </a:lnTo>
                    <a:lnTo>
                      <a:pt x="19" y="6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84" name="Freeform 223"/>
              <p:cNvSpPr>
                <a:spLocks/>
              </p:cNvSpPr>
              <p:nvPr/>
            </p:nvSpPr>
            <p:spPr bwMode="auto">
              <a:xfrm>
                <a:off x="3869" y="3285"/>
                <a:ext cx="14" cy="25"/>
              </a:xfrm>
              <a:custGeom>
                <a:avLst/>
                <a:gdLst>
                  <a:gd name="T0" fmla="*/ 0 w 14"/>
                  <a:gd name="T1" fmla="*/ 25 h 25"/>
                  <a:gd name="T2" fmla="*/ 5 w 14"/>
                  <a:gd name="T3" fmla="*/ 0 h 25"/>
                  <a:gd name="T4" fmla="*/ 9 w 14"/>
                  <a:gd name="T5" fmla="*/ 0 h 25"/>
                  <a:gd name="T6" fmla="*/ 14 w 14"/>
                  <a:gd name="T7" fmla="*/ 25 h 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"/>
                  <a:gd name="T13" fmla="*/ 0 h 25"/>
                  <a:gd name="T14" fmla="*/ 14 w 14"/>
                  <a:gd name="T15" fmla="*/ 25 h 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" h="25">
                    <a:moveTo>
                      <a:pt x="0" y="25"/>
                    </a:moveTo>
                    <a:lnTo>
                      <a:pt x="5" y="0"/>
                    </a:lnTo>
                    <a:lnTo>
                      <a:pt x="9" y="0"/>
                    </a:lnTo>
                    <a:lnTo>
                      <a:pt x="14" y="25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85" name="Freeform 224"/>
              <p:cNvSpPr>
                <a:spLocks/>
              </p:cNvSpPr>
              <p:nvPr/>
            </p:nvSpPr>
            <p:spPr bwMode="auto">
              <a:xfrm>
                <a:off x="3893" y="3298"/>
                <a:ext cx="5" cy="12"/>
              </a:xfrm>
              <a:custGeom>
                <a:avLst/>
                <a:gdLst>
                  <a:gd name="T0" fmla="*/ 0 w 5"/>
                  <a:gd name="T1" fmla="*/ 12 h 12"/>
                  <a:gd name="T2" fmla="*/ 5 w 5"/>
                  <a:gd name="T3" fmla="*/ 0 h 12"/>
                  <a:gd name="T4" fmla="*/ 5 w 5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2"/>
                  <a:gd name="T11" fmla="*/ 5 w 5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2">
                    <a:moveTo>
                      <a:pt x="0" y="12"/>
                    </a:moveTo>
                    <a:lnTo>
                      <a:pt x="5" y="0"/>
                    </a:lnTo>
                    <a:lnTo>
                      <a:pt x="5" y="1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86" name="Freeform 225"/>
              <p:cNvSpPr>
                <a:spLocks/>
              </p:cNvSpPr>
              <p:nvPr/>
            </p:nvSpPr>
            <p:spPr bwMode="auto">
              <a:xfrm>
                <a:off x="3917" y="3272"/>
                <a:ext cx="29" cy="38"/>
              </a:xfrm>
              <a:custGeom>
                <a:avLst/>
                <a:gdLst>
                  <a:gd name="T0" fmla="*/ 0 w 29"/>
                  <a:gd name="T1" fmla="*/ 38 h 38"/>
                  <a:gd name="T2" fmla="*/ 5 w 29"/>
                  <a:gd name="T3" fmla="*/ 4 h 38"/>
                  <a:gd name="T4" fmla="*/ 9 w 29"/>
                  <a:gd name="T5" fmla="*/ 13 h 38"/>
                  <a:gd name="T6" fmla="*/ 19 w 29"/>
                  <a:gd name="T7" fmla="*/ 4 h 38"/>
                  <a:gd name="T8" fmla="*/ 24 w 29"/>
                  <a:gd name="T9" fmla="*/ 0 h 38"/>
                  <a:gd name="T10" fmla="*/ 29 w 29"/>
                  <a:gd name="T11" fmla="*/ 38 h 3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9"/>
                  <a:gd name="T19" fmla="*/ 0 h 38"/>
                  <a:gd name="T20" fmla="*/ 29 w 29"/>
                  <a:gd name="T21" fmla="*/ 38 h 3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9" h="38">
                    <a:moveTo>
                      <a:pt x="0" y="38"/>
                    </a:moveTo>
                    <a:lnTo>
                      <a:pt x="5" y="4"/>
                    </a:lnTo>
                    <a:lnTo>
                      <a:pt x="9" y="13"/>
                    </a:lnTo>
                    <a:lnTo>
                      <a:pt x="19" y="4"/>
                    </a:lnTo>
                    <a:lnTo>
                      <a:pt x="24" y="0"/>
                    </a:lnTo>
                    <a:lnTo>
                      <a:pt x="29" y="38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2787" name="Freeform 226"/>
              <p:cNvSpPr>
                <a:spLocks/>
              </p:cNvSpPr>
              <p:nvPr/>
            </p:nvSpPr>
            <p:spPr bwMode="auto">
              <a:xfrm>
                <a:off x="3955" y="3298"/>
                <a:ext cx="5" cy="12"/>
              </a:xfrm>
              <a:custGeom>
                <a:avLst/>
                <a:gdLst>
                  <a:gd name="T0" fmla="*/ 0 w 5"/>
                  <a:gd name="T1" fmla="*/ 12 h 12"/>
                  <a:gd name="T2" fmla="*/ 5 w 5"/>
                  <a:gd name="T3" fmla="*/ 0 h 12"/>
                  <a:gd name="T4" fmla="*/ 5 w 5"/>
                  <a:gd name="T5" fmla="*/ 12 h 12"/>
                  <a:gd name="T6" fmla="*/ 0 60000 65536"/>
                  <a:gd name="T7" fmla="*/ 0 60000 65536"/>
                  <a:gd name="T8" fmla="*/ 0 60000 65536"/>
                  <a:gd name="T9" fmla="*/ 0 w 5"/>
                  <a:gd name="T10" fmla="*/ 0 h 12"/>
                  <a:gd name="T11" fmla="*/ 5 w 5"/>
                  <a:gd name="T12" fmla="*/ 12 h 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5" h="12">
                    <a:moveTo>
                      <a:pt x="0" y="12"/>
                    </a:moveTo>
                    <a:lnTo>
                      <a:pt x="5" y="0"/>
                    </a:lnTo>
                    <a:lnTo>
                      <a:pt x="5" y="12"/>
                    </a:lnTo>
                  </a:path>
                </a:pathLst>
              </a:custGeom>
              <a:noFill/>
              <a:ln w="158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32777" name="Line 346"/>
            <p:cNvSpPr>
              <a:spLocks noChangeShapeType="1"/>
            </p:cNvSpPr>
            <p:nvPr/>
          </p:nvSpPr>
          <p:spPr bwMode="auto">
            <a:xfrm flipH="1">
              <a:off x="7846933" y="2663701"/>
              <a:ext cx="103248" cy="227137"/>
            </a:xfrm>
            <a:prstGeom prst="line">
              <a:avLst/>
            </a:prstGeom>
            <a:noFill/>
            <a:ln w="12700">
              <a:solidFill>
                <a:srgbClr val="54DC59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2778" name="Rectangle 458"/>
            <p:cNvSpPr>
              <a:spLocks noChangeArrowheads="1"/>
            </p:cNvSpPr>
            <p:nvPr/>
          </p:nvSpPr>
          <p:spPr bwMode="auto">
            <a:xfrm>
              <a:off x="7073845" y="2328446"/>
              <a:ext cx="1993955" cy="3385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54DC59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>
                  <a:solidFill>
                    <a:srgbClr val="54DC59"/>
                  </a:solidFill>
                  <a:ea typeface="Osaka" charset="-128"/>
                  <a:cs typeface="Osaka" charset="-128"/>
                </a:rPr>
                <a:t>51-nm after OPCPA</a:t>
              </a:r>
              <a:endParaRPr lang="en-US" altLang="ja-JP" sz="1600" baseline="30000">
                <a:solidFill>
                  <a:srgbClr val="54DC59"/>
                </a:solidFill>
                <a:ea typeface="Osaka" charset="-128"/>
                <a:cs typeface="Osaka" charset="-128"/>
              </a:endParaRPr>
            </a:p>
          </p:txBody>
        </p:sp>
      </p:grpSp>
      <p:sp>
        <p:nvSpPr>
          <p:cNvPr id="350" name="Rectangle 49"/>
          <p:cNvSpPr>
            <a:spLocks noChangeArrowheads="1"/>
          </p:cNvSpPr>
          <p:nvPr/>
        </p:nvSpPr>
        <p:spPr bwMode="auto">
          <a:xfrm>
            <a:off x="5181600" y="6324600"/>
            <a:ext cx="3760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dirty="0">
                <a:solidFill>
                  <a:srgbClr val="00FFFF"/>
                </a:solidFill>
              </a:rPr>
              <a:t>H. </a:t>
            </a:r>
            <a:r>
              <a:rPr lang="en-US" altLang="ja-JP" sz="1400" dirty="0" err="1">
                <a:solidFill>
                  <a:srgbClr val="00FFFF"/>
                </a:solidFill>
              </a:rPr>
              <a:t>Kiriyama</a:t>
            </a:r>
            <a:r>
              <a:rPr lang="en-US" altLang="ja-JP" sz="1400" dirty="0">
                <a:solidFill>
                  <a:srgbClr val="00FFFF"/>
                </a:solidFill>
              </a:rPr>
              <a:t> </a:t>
            </a:r>
            <a:r>
              <a:rPr lang="en-US" altLang="ja-JP" sz="1400" i="1" dirty="0">
                <a:solidFill>
                  <a:srgbClr val="00FFFF"/>
                </a:solidFill>
              </a:rPr>
              <a:t>et al</a:t>
            </a:r>
            <a:r>
              <a:rPr lang="en-US" altLang="ja-JP" sz="1400" dirty="0">
                <a:solidFill>
                  <a:srgbClr val="00FFFF"/>
                </a:solidFill>
              </a:rPr>
              <a:t>., Opt. </a:t>
            </a:r>
            <a:r>
              <a:rPr lang="en-US" altLang="ja-JP" sz="1400" dirty="0" err="1">
                <a:solidFill>
                  <a:srgbClr val="00FFFF"/>
                </a:solidFill>
              </a:rPr>
              <a:t>Lett</a:t>
            </a:r>
            <a:r>
              <a:rPr lang="en-US" altLang="ja-JP" sz="1400" dirty="0">
                <a:solidFill>
                  <a:srgbClr val="00FFFF"/>
                </a:solidFill>
              </a:rPr>
              <a:t>., </a:t>
            </a:r>
            <a:r>
              <a:rPr lang="en-US" altLang="ja-JP" sz="1400" dirty="0" smtClean="0">
                <a:solidFill>
                  <a:srgbClr val="00FFFF"/>
                </a:solidFill>
              </a:rPr>
              <a:t>32 </a:t>
            </a:r>
            <a:r>
              <a:rPr lang="en-US" altLang="ja-JP" sz="1400" dirty="0">
                <a:solidFill>
                  <a:srgbClr val="00FFFF"/>
                </a:solidFill>
              </a:rPr>
              <a:t>(</a:t>
            </a:r>
            <a:r>
              <a:rPr lang="en-US" altLang="ja-JP" sz="1400" dirty="0" smtClean="0">
                <a:solidFill>
                  <a:srgbClr val="00FFFF"/>
                </a:solidFill>
              </a:rPr>
              <a:t>2007) 2315. </a:t>
            </a:r>
            <a:endParaRPr lang="en-US" altLang="ja-JP" sz="1400" dirty="0">
              <a:solidFill>
                <a:srgbClr val="00FFFF"/>
              </a:solidFill>
            </a:endParaRPr>
          </a:p>
        </p:txBody>
      </p:sp>
      <p:grpSp>
        <p:nvGrpSpPr>
          <p:cNvPr id="351" name="Group 330"/>
          <p:cNvGrpSpPr>
            <a:grpSpLocks/>
          </p:cNvGrpSpPr>
          <p:nvPr/>
        </p:nvGrpSpPr>
        <p:grpSpPr bwMode="auto">
          <a:xfrm>
            <a:off x="304800" y="5472112"/>
            <a:ext cx="4648207" cy="1157288"/>
            <a:chOff x="0" y="3360"/>
            <a:chExt cx="2928" cy="729"/>
          </a:xfrm>
        </p:grpSpPr>
        <p:sp>
          <p:nvSpPr>
            <p:cNvPr id="352" name="Rectangle 331"/>
            <p:cNvSpPr>
              <a:spLocks noChangeArrowheads="1"/>
            </p:cNvSpPr>
            <p:nvPr/>
          </p:nvSpPr>
          <p:spPr bwMode="auto">
            <a:xfrm>
              <a:off x="0" y="3876"/>
              <a:ext cx="2928" cy="2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3260C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 smtClean="0">
                  <a:solidFill>
                    <a:srgbClr val="F3260C"/>
                  </a:solidFill>
                  <a:ea typeface="Osaka" charset="-128"/>
                  <a:cs typeface="Osaka" charset="-128"/>
                </a:rPr>
                <a:t>We use low-gain OPCPA to enhance the contrast</a:t>
              </a:r>
              <a:endParaRPr lang="en-US" altLang="ja-JP" sz="1600" dirty="0">
                <a:solidFill>
                  <a:srgbClr val="F3260C"/>
                </a:solidFill>
                <a:ea typeface="Osaka" charset="-128"/>
                <a:cs typeface="Osaka" charset="-128"/>
              </a:endParaRPr>
            </a:p>
          </p:txBody>
        </p:sp>
        <p:sp>
          <p:nvSpPr>
            <p:cNvPr id="353" name="AutoShape 332"/>
            <p:cNvSpPr>
              <a:spLocks noChangeArrowheads="1"/>
            </p:cNvSpPr>
            <p:nvPr/>
          </p:nvSpPr>
          <p:spPr bwMode="auto">
            <a:xfrm>
              <a:off x="48" y="3360"/>
              <a:ext cx="192" cy="480"/>
            </a:xfrm>
            <a:prstGeom prst="curvedRightArrow">
              <a:avLst>
                <a:gd name="adj1" fmla="val 50000"/>
                <a:gd name="adj2" fmla="val 100000"/>
                <a:gd name="adj3" fmla="val 33333"/>
              </a:avLst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382000" cy="1143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just">
              <a:defRPr/>
            </a:pPr>
            <a:r>
              <a:rPr lang="en-US" altLang="ja-JP" sz="2500" dirty="0">
                <a:solidFill>
                  <a:srgbClr val="E0B80D"/>
                </a:solidFill>
              </a:rPr>
              <a:t>Signal pulse from OPCPA system is amplified to 280 </a:t>
            </a:r>
            <a:r>
              <a:rPr lang="en-US" altLang="ja-JP" sz="2500" dirty="0" err="1">
                <a:solidFill>
                  <a:srgbClr val="E0B80D"/>
                </a:solidFill>
              </a:rPr>
              <a:t>mJ</a:t>
            </a:r>
            <a:r>
              <a:rPr lang="en-US" altLang="ja-JP" sz="2500" dirty="0">
                <a:solidFill>
                  <a:srgbClr val="E0B80D"/>
                </a:solidFill>
              </a:rPr>
              <a:t> in 4-pass </a:t>
            </a:r>
            <a:r>
              <a:rPr lang="en-US" altLang="ja-JP" sz="2500" dirty="0" err="1">
                <a:solidFill>
                  <a:srgbClr val="E0B80D"/>
                </a:solidFill>
              </a:rPr>
              <a:t>Ti:sapphire</a:t>
            </a:r>
            <a:r>
              <a:rPr lang="en-US" altLang="ja-JP" sz="2500" dirty="0">
                <a:solidFill>
                  <a:srgbClr val="E0B80D"/>
                </a:solidFill>
              </a:rPr>
              <a:t> preamplifier</a:t>
            </a:r>
          </a:p>
        </p:txBody>
      </p:sp>
      <p:grpSp>
        <p:nvGrpSpPr>
          <p:cNvPr id="214" name="図形グループ 213"/>
          <p:cNvGrpSpPr/>
          <p:nvPr/>
        </p:nvGrpSpPr>
        <p:grpSpPr>
          <a:xfrm>
            <a:off x="228600" y="1828800"/>
            <a:ext cx="4202113" cy="3525838"/>
            <a:chOff x="228600" y="1828800"/>
            <a:chExt cx="4202113" cy="3525838"/>
          </a:xfrm>
        </p:grpSpPr>
        <p:grpSp>
          <p:nvGrpSpPr>
            <p:cNvPr id="213" name="図形グループ 212"/>
            <p:cNvGrpSpPr/>
            <p:nvPr/>
          </p:nvGrpSpPr>
          <p:grpSpPr>
            <a:xfrm>
              <a:off x="381000" y="2674938"/>
              <a:ext cx="4049713" cy="2679700"/>
              <a:chOff x="381000" y="2674938"/>
              <a:chExt cx="4049713" cy="2679700"/>
            </a:xfrm>
          </p:grpSpPr>
          <p:pic>
            <p:nvPicPr>
              <p:cNvPr id="43175" name="Picture 7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88938" y="2674938"/>
                <a:ext cx="4041775" cy="26797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43179" name="Line 11"/>
              <p:cNvSpPr>
                <a:spLocks noChangeShapeType="1"/>
              </p:cNvSpPr>
              <p:nvPr/>
            </p:nvSpPr>
            <p:spPr bwMode="auto">
              <a:xfrm flipV="1">
                <a:off x="396875" y="4273550"/>
                <a:ext cx="280988" cy="155575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0" name="Line 12"/>
              <p:cNvSpPr>
                <a:spLocks noChangeShapeType="1"/>
              </p:cNvSpPr>
              <p:nvPr/>
            </p:nvSpPr>
            <p:spPr bwMode="auto">
              <a:xfrm>
                <a:off x="2609850" y="3041650"/>
                <a:ext cx="774700" cy="1603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1" name="Line 13"/>
              <p:cNvSpPr>
                <a:spLocks noChangeShapeType="1"/>
              </p:cNvSpPr>
              <p:nvPr/>
            </p:nvSpPr>
            <p:spPr bwMode="auto">
              <a:xfrm flipV="1">
                <a:off x="382588" y="3275013"/>
                <a:ext cx="1308100" cy="3429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2" name="Line 14"/>
              <p:cNvSpPr>
                <a:spLocks noChangeShapeType="1"/>
              </p:cNvSpPr>
              <p:nvPr/>
            </p:nvSpPr>
            <p:spPr bwMode="auto">
              <a:xfrm flipV="1">
                <a:off x="1970088" y="3203575"/>
                <a:ext cx="1422400" cy="43656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3" name="Line 15"/>
              <p:cNvSpPr>
                <a:spLocks noChangeShapeType="1"/>
              </p:cNvSpPr>
              <p:nvPr/>
            </p:nvSpPr>
            <p:spPr bwMode="auto">
              <a:xfrm>
                <a:off x="892175" y="3973513"/>
                <a:ext cx="219075" cy="1587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4" name="Line 16"/>
              <p:cNvSpPr>
                <a:spLocks noChangeShapeType="1"/>
              </p:cNvSpPr>
              <p:nvPr/>
            </p:nvSpPr>
            <p:spPr bwMode="auto">
              <a:xfrm flipV="1">
                <a:off x="1960563" y="3101975"/>
                <a:ext cx="1258888" cy="60642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5" name="Line 17"/>
              <p:cNvSpPr>
                <a:spLocks noChangeShapeType="1"/>
              </p:cNvSpPr>
              <p:nvPr/>
            </p:nvSpPr>
            <p:spPr bwMode="auto">
              <a:xfrm>
                <a:off x="3216275" y="3103563"/>
                <a:ext cx="233363" cy="666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6" name="Line 18"/>
              <p:cNvSpPr>
                <a:spLocks noChangeShapeType="1"/>
              </p:cNvSpPr>
              <p:nvPr/>
            </p:nvSpPr>
            <p:spPr bwMode="auto">
              <a:xfrm flipV="1">
                <a:off x="1962150" y="3168650"/>
                <a:ext cx="1481138" cy="50323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7" name="Line 19"/>
              <p:cNvSpPr>
                <a:spLocks noChangeShapeType="1"/>
              </p:cNvSpPr>
              <p:nvPr/>
            </p:nvSpPr>
            <p:spPr bwMode="auto">
              <a:xfrm>
                <a:off x="685800" y="4103688"/>
                <a:ext cx="136525" cy="10636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8" name="Line 20"/>
              <p:cNvSpPr>
                <a:spLocks noChangeShapeType="1"/>
              </p:cNvSpPr>
              <p:nvPr/>
            </p:nvSpPr>
            <p:spPr bwMode="auto">
              <a:xfrm flipV="1">
                <a:off x="812800" y="3822700"/>
                <a:ext cx="890588" cy="3841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1" name="Rectangle 23"/>
              <p:cNvSpPr>
                <a:spLocks noChangeArrowheads="1"/>
              </p:cNvSpPr>
              <p:nvPr/>
            </p:nvSpPr>
            <p:spPr bwMode="auto">
              <a:xfrm>
                <a:off x="500063" y="2962275"/>
                <a:ext cx="1162050" cy="307975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dirty="0">
                    <a:ea typeface="ＭＳ ゴシック" charset="-128"/>
                    <a:cs typeface="ＭＳ ゴシック" charset="-128"/>
                  </a:rPr>
                  <a:t>Signal pulse</a:t>
                </a:r>
              </a:p>
            </p:txBody>
          </p:sp>
          <p:sp>
            <p:nvSpPr>
              <p:cNvPr id="43197" name="Line 29"/>
              <p:cNvSpPr>
                <a:spLocks noChangeShapeType="1"/>
              </p:cNvSpPr>
              <p:nvPr/>
            </p:nvSpPr>
            <p:spPr bwMode="auto">
              <a:xfrm flipH="1" flipV="1">
                <a:off x="922338" y="3263900"/>
                <a:ext cx="123825" cy="1809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0" name="Line 32"/>
              <p:cNvSpPr>
                <a:spLocks noChangeShapeType="1"/>
              </p:cNvSpPr>
              <p:nvPr/>
            </p:nvSpPr>
            <p:spPr bwMode="auto">
              <a:xfrm flipV="1">
                <a:off x="1128713" y="3303588"/>
                <a:ext cx="439738" cy="12065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2" name="Line 34"/>
              <p:cNvSpPr>
                <a:spLocks noChangeShapeType="1"/>
              </p:cNvSpPr>
              <p:nvPr/>
            </p:nvSpPr>
            <p:spPr bwMode="auto">
              <a:xfrm flipV="1">
                <a:off x="1968500" y="3033713"/>
                <a:ext cx="647700" cy="16986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7" name="Line 39"/>
              <p:cNvSpPr>
                <a:spLocks noChangeShapeType="1"/>
              </p:cNvSpPr>
              <p:nvPr/>
            </p:nvSpPr>
            <p:spPr bwMode="auto">
              <a:xfrm flipV="1">
                <a:off x="887413" y="3719513"/>
                <a:ext cx="823913" cy="25400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8" name="Line 40"/>
              <p:cNvSpPr>
                <a:spLocks noChangeShapeType="1"/>
              </p:cNvSpPr>
              <p:nvPr/>
            </p:nvSpPr>
            <p:spPr bwMode="auto">
              <a:xfrm flipV="1">
                <a:off x="684213" y="3762375"/>
                <a:ext cx="1019175" cy="34766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204" name="図形グループ 203"/>
              <p:cNvGrpSpPr/>
              <p:nvPr/>
            </p:nvGrpSpPr>
            <p:grpSpPr>
              <a:xfrm>
                <a:off x="381000" y="2992438"/>
                <a:ext cx="3602038" cy="2300287"/>
                <a:chOff x="381000" y="2992438"/>
                <a:chExt cx="3602038" cy="2300287"/>
              </a:xfrm>
            </p:grpSpPr>
            <p:sp>
              <p:nvSpPr>
                <p:cNvPr id="43176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381000" y="4449763"/>
                  <a:ext cx="1336675" cy="72390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77" name="Line 9"/>
                <p:cNvSpPr>
                  <a:spLocks noChangeShapeType="1"/>
                </p:cNvSpPr>
                <p:nvPr/>
              </p:nvSpPr>
              <p:spPr bwMode="auto">
                <a:xfrm>
                  <a:off x="3460750" y="3101975"/>
                  <a:ext cx="187325" cy="41275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78" name="Line 10"/>
                <p:cNvSpPr>
                  <a:spLocks noChangeShapeType="1"/>
                </p:cNvSpPr>
                <p:nvPr/>
              </p:nvSpPr>
              <p:spPr bwMode="auto">
                <a:xfrm>
                  <a:off x="517525" y="4252913"/>
                  <a:ext cx="158750" cy="26988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92" name="Rectangle 24"/>
                <p:cNvSpPr>
                  <a:spLocks noChangeArrowheads="1"/>
                </p:cNvSpPr>
                <p:nvPr/>
              </p:nvSpPr>
              <p:spPr bwMode="auto">
                <a:xfrm>
                  <a:off x="1412875" y="4987925"/>
                  <a:ext cx="1122363" cy="304800"/>
                </a:xfrm>
                <a:prstGeom prst="rect">
                  <a:avLst/>
                </a:prstGeom>
                <a:gradFill rotWithShape="0">
                  <a:gsLst>
                    <a:gs pos="0">
                      <a:srgbClr val="007600"/>
                    </a:gs>
                    <a:gs pos="100000">
                      <a:srgbClr val="00FF00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ja-JP" sz="1400">
                      <a:ea typeface="ＭＳ ゴシック" charset="-128"/>
                      <a:cs typeface="ＭＳ ゴシック" charset="-128"/>
                    </a:rPr>
                    <a:t>Pump pulse</a:t>
                  </a:r>
                </a:p>
              </p:txBody>
            </p:sp>
            <p:sp>
              <p:nvSpPr>
                <p:cNvPr id="43193" name="Line 25"/>
                <p:cNvSpPr>
                  <a:spLocks noChangeShapeType="1"/>
                </p:cNvSpPr>
                <p:nvPr/>
              </p:nvSpPr>
              <p:spPr bwMode="auto">
                <a:xfrm>
                  <a:off x="550863" y="4349750"/>
                  <a:ext cx="866775" cy="725488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94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492375" y="3098800"/>
                  <a:ext cx="977900" cy="390525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95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973263" y="3516313"/>
                  <a:ext cx="404813" cy="15875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96" name="Line 28"/>
                <p:cNvSpPr>
                  <a:spLocks noChangeShapeType="1"/>
                </p:cNvSpPr>
                <p:nvPr/>
              </p:nvSpPr>
              <p:spPr bwMode="auto">
                <a:xfrm>
                  <a:off x="1252538" y="4713288"/>
                  <a:ext cx="165100" cy="36195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98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417638" y="4513263"/>
                  <a:ext cx="173038" cy="96838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99" name="Line 31"/>
                <p:cNvSpPr>
                  <a:spLocks noChangeShapeType="1"/>
                </p:cNvSpPr>
                <p:nvPr/>
              </p:nvSpPr>
              <p:spPr bwMode="auto">
                <a:xfrm flipV="1">
                  <a:off x="468313" y="4287838"/>
                  <a:ext cx="173038" cy="98425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203" name="Line 35"/>
                <p:cNvSpPr>
                  <a:spLocks noChangeShapeType="1"/>
                </p:cNvSpPr>
                <p:nvPr/>
              </p:nvSpPr>
              <p:spPr bwMode="auto">
                <a:xfrm>
                  <a:off x="3771900" y="3162300"/>
                  <a:ext cx="211138" cy="46038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20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1973263" y="3419475"/>
                  <a:ext cx="1647825" cy="892175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205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3757613" y="3213100"/>
                  <a:ext cx="225425" cy="123825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206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519113" y="3779838"/>
                  <a:ext cx="1181100" cy="468313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209" name="Line 41"/>
                <p:cNvSpPr>
                  <a:spLocks noChangeShapeType="1"/>
                </p:cNvSpPr>
                <p:nvPr/>
              </p:nvSpPr>
              <p:spPr bwMode="auto">
                <a:xfrm flipV="1">
                  <a:off x="1968500" y="2992438"/>
                  <a:ext cx="1676400" cy="71278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43210" name="Line 42"/>
              <p:cNvSpPr>
                <a:spLocks noChangeShapeType="1"/>
              </p:cNvSpPr>
              <p:nvPr/>
            </p:nvSpPr>
            <p:spPr bwMode="auto">
              <a:xfrm flipV="1">
                <a:off x="1108075" y="3840163"/>
                <a:ext cx="592138" cy="290513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43211" name="Rectangle 43"/>
            <p:cNvSpPr>
              <a:spLocks noChangeArrowheads="1"/>
            </p:cNvSpPr>
            <p:nvPr/>
          </p:nvSpPr>
          <p:spPr bwMode="auto">
            <a:xfrm>
              <a:off x="228600" y="1828800"/>
              <a:ext cx="36845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✓ View of </a:t>
              </a:r>
              <a:r>
                <a:rPr lang="en-US" altLang="ja-JP" sz="1800" dirty="0" err="1"/>
                <a:t>Ti:sapphire</a:t>
              </a:r>
              <a:r>
                <a:rPr lang="en-US" altLang="ja-JP" sz="1800" dirty="0"/>
                <a:t> preamplifier</a:t>
              </a:r>
              <a:endParaRPr lang="en-US" altLang="ja-JP" sz="1800" dirty="0">
                <a:ea typeface="Osaka" charset="-128"/>
                <a:cs typeface="Osaka" charset="-128"/>
              </a:endParaRPr>
            </a:p>
          </p:txBody>
        </p:sp>
      </p:grpSp>
      <p:grpSp>
        <p:nvGrpSpPr>
          <p:cNvPr id="3" name="Group 44"/>
          <p:cNvGrpSpPr>
            <a:grpSpLocks/>
          </p:cNvGrpSpPr>
          <p:nvPr/>
        </p:nvGrpSpPr>
        <p:grpSpPr bwMode="auto">
          <a:xfrm>
            <a:off x="4876800" y="1811338"/>
            <a:ext cx="4044950" cy="4287837"/>
            <a:chOff x="3072" y="1141"/>
            <a:chExt cx="2548" cy="2701"/>
          </a:xfrm>
        </p:grpSpPr>
        <p:sp>
          <p:nvSpPr>
            <p:cNvPr id="43016" name="Rectangle 45"/>
            <p:cNvSpPr>
              <a:spLocks noChangeArrowheads="1"/>
            </p:cNvSpPr>
            <p:nvPr/>
          </p:nvSpPr>
          <p:spPr bwMode="auto">
            <a:xfrm>
              <a:off x="3240" y="1141"/>
              <a:ext cx="14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✓ Extraction energy</a:t>
              </a:r>
              <a:endParaRPr lang="en-US" altLang="ja-JP" sz="1800" dirty="0">
                <a:ea typeface="Osaka" charset="-128"/>
                <a:cs typeface="Osaka" charset="-128"/>
              </a:endParaRPr>
            </a:p>
          </p:txBody>
        </p:sp>
        <p:grpSp>
          <p:nvGrpSpPr>
            <p:cNvPr id="43017" name="Group 46"/>
            <p:cNvGrpSpPr>
              <a:grpSpLocks/>
            </p:cNvGrpSpPr>
            <p:nvPr/>
          </p:nvGrpSpPr>
          <p:grpSpPr bwMode="auto">
            <a:xfrm>
              <a:off x="3072" y="1297"/>
              <a:ext cx="2548" cy="2545"/>
              <a:chOff x="3072" y="1297"/>
              <a:chExt cx="2548" cy="2545"/>
            </a:xfrm>
          </p:grpSpPr>
          <p:grpSp>
            <p:nvGrpSpPr>
              <p:cNvPr id="43018" name="Group 47"/>
              <p:cNvGrpSpPr>
                <a:grpSpLocks/>
              </p:cNvGrpSpPr>
              <p:nvPr/>
            </p:nvGrpSpPr>
            <p:grpSpPr bwMode="auto">
              <a:xfrm>
                <a:off x="3696" y="1660"/>
                <a:ext cx="1789" cy="1805"/>
                <a:chOff x="1130" y="2153"/>
                <a:chExt cx="1500" cy="1342"/>
              </a:xfrm>
            </p:grpSpPr>
            <p:sp>
              <p:nvSpPr>
                <p:cNvPr id="43168" name="Line 48"/>
                <p:cNvSpPr>
                  <a:spLocks noChangeShapeType="1"/>
                </p:cNvSpPr>
                <p:nvPr/>
              </p:nvSpPr>
              <p:spPr bwMode="auto">
                <a:xfrm>
                  <a:off x="1130" y="3494"/>
                  <a:ext cx="1500" cy="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69" name="Line 49"/>
                <p:cNvSpPr>
                  <a:spLocks noChangeShapeType="1"/>
                </p:cNvSpPr>
                <p:nvPr/>
              </p:nvSpPr>
              <p:spPr bwMode="auto">
                <a:xfrm>
                  <a:off x="1130" y="3271"/>
                  <a:ext cx="1500" cy="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70" name="Line 50"/>
                <p:cNvSpPr>
                  <a:spLocks noChangeShapeType="1"/>
                </p:cNvSpPr>
                <p:nvPr/>
              </p:nvSpPr>
              <p:spPr bwMode="auto">
                <a:xfrm>
                  <a:off x="1130" y="3047"/>
                  <a:ext cx="1500" cy="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71" name="Line 51"/>
                <p:cNvSpPr>
                  <a:spLocks noChangeShapeType="1"/>
                </p:cNvSpPr>
                <p:nvPr/>
              </p:nvSpPr>
              <p:spPr bwMode="auto">
                <a:xfrm>
                  <a:off x="1130" y="2824"/>
                  <a:ext cx="1500" cy="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72" name="Line 52"/>
                <p:cNvSpPr>
                  <a:spLocks noChangeShapeType="1"/>
                </p:cNvSpPr>
                <p:nvPr/>
              </p:nvSpPr>
              <p:spPr bwMode="auto">
                <a:xfrm>
                  <a:off x="1130" y="2600"/>
                  <a:ext cx="1500" cy="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73" name="Line 53"/>
                <p:cNvSpPr>
                  <a:spLocks noChangeShapeType="1"/>
                </p:cNvSpPr>
                <p:nvPr/>
              </p:nvSpPr>
              <p:spPr bwMode="auto">
                <a:xfrm>
                  <a:off x="1130" y="2376"/>
                  <a:ext cx="1500" cy="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74" name="Line 54"/>
                <p:cNvSpPr>
                  <a:spLocks noChangeShapeType="1"/>
                </p:cNvSpPr>
                <p:nvPr/>
              </p:nvSpPr>
              <p:spPr bwMode="auto">
                <a:xfrm>
                  <a:off x="1130" y="2153"/>
                  <a:ext cx="1500" cy="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3019" name="Group 55"/>
              <p:cNvGrpSpPr>
                <a:grpSpLocks/>
              </p:cNvGrpSpPr>
              <p:nvPr/>
            </p:nvGrpSpPr>
            <p:grpSpPr bwMode="auto">
              <a:xfrm>
                <a:off x="3696" y="1660"/>
                <a:ext cx="1790" cy="1803"/>
                <a:chOff x="1130" y="2153"/>
                <a:chExt cx="1501" cy="1341"/>
              </a:xfrm>
            </p:grpSpPr>
            <p:sp>
              <p:nvSpPr>
                <p:cNvPr id="43162" name="Line 56"/>
                <p:cNvSpPr>
                  <a:spLocks noChangeShapeType="1"/>
                </p:cNvSpPr>
                <p:nvPr/>
              </p:nvSpPr>
              <p:spPr bwMode="auto">
                <a:xfrm>
                  <a:off x="1130" y="2153"/>
                  <a:ext cx="1" cy="134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63" name="Line 57"/>
                <p:cNvSpPr>
                  <a:spLocks noChangeShapeType="1"/>
                </p:cNvSpPr>
                <p:nvPr/>
              </p:nvSpPr>
              <p:spPr bwMode="auto">
                <a:xfrm>
                  <a:off x="1430" y="2153"/>
                  <a:ext cx="1" cy="134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64" name="Line 58"/>
                <p:cNvSpPr>
                  <a:spLocks noChangeShapeType="1"/>
                </p:cNvSpPr>
                <p:nvPr/>
              </p:nvSpPr>
              <p:spPr bwMode="auto">
                <a:xfrm>
                  <a:off x="1730" y="2153"/>
                  <a:ext cx="1" cy="134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65" name="Line 59"/>
                <p:cNvSpPr>
                  <a:spLocks noChangeShapeType="1"/>
                </p:cNvSpPr>
                <p:nvPr/>
              </p:nvSpPr>
              <p:spPr bwMode="auto">
                <a:xfrm>
                  <a:off x="2030" y="2153"/>
                  <a:ext cx="1" cy="134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66" name="Line 60"/>
                <p:cNvSpPr>
                  <a:spLocks noChangeShapeType="1"/>
                </p:cNvSpPr>
                <p:nvPr/>
              </p:nvSpPr>
              <p:spPr bwMode="auto">
                <a:xfrm>
                  <a:off x="2330" y="2153"/>
                  <a:ext cx="1" cy="134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67" name="Line 61"/>
                <p:cNvSpPr>
                  <a:spLocks noChangeShapeType="1"/>
                </p:cNvSpPr>
                <p:nvPr/>
              </p:nvSpPr>
              <p:spPr bwMode="auto">
                <a:xfrm>
                  <a:off x="2630" y="2153"/>
                  <a:ext cx="1" cy="1341"/>
                </a:xfrm>
                <a:prstGeom prst="line">
                  <a:avLst/>
                </a:prstGeom>
                <a:noFill/>
                <a:ln w="6350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43020" name="Freeform 62"/>
              <p:cNvSpPr>
                <a:spLocks/>
              </p:cNvSpPr>
              <p:nvPr/>
            </p:nvSpPr>
            <p:spPr bwMode="auto">
              <a:xfrm>
                <a:off x="3691" y="1800"/>
                <a:ext cx="1446" cy="1639"/>
              </a:xfrm>
              <a:custGeom>
                <a:avLst/>
                <a:gdLst>
                  <a:gd name="T0" fmla="*/ 14972549 w 1212"/>
                  <a:gd name="T1" fmla="*/ 2147483647 h 1219"/>
                  <a:gd name="T2" fmla="*/ 43180711 w 1212"/>
                  <a:gd name="T3" fmla="*/ 2147483647 h 1219"/>
                  <a:gd name="T4" fmla="*/ 70804285 w 1212"/>
                  <a:gd name="T5" fmla="*/ 2147483647 h 1219"/>
                  <a:gd name="T6" fmla="*/ 100026102 w 1212"/>
                  <a:gd name="T7" fmla="*/ 2147483647 h 1219"/>
                  <a:gd name="T8" fmla="*/ 124532822 w 1212"/>
                  <a:gd name="T9" fmla="*/ 2147483647 h 1219"/>
                  <a:gd name="T10" fmla="*/ 153283351 w 1212"/>
                  <a:gd name="T11" fmla="*/ 2147483647 h 1219"/>
                  <a:gd name="T12" fmla="*/ 180013854 w 1212"/>
                  <a:gd name="T13" fmla="*/ 2147483647 h 1219"/>
                  <a:gd name="T14" fmla="*/ 208020796 w 1212"/>
                  <a:gd name="T15" fmla="*/ 2147483647 h 1219"/>
                  <a:gd name="T16" fmla="*/ 236867377 w 1212"/>
                  <a:gd name="T17" fmla="*/ 2147483647 h 1219"/>
                  <a:gd name="T18" fmla="*/ 265608039 w 1212"/>
                  <a:gd name="T19" fmla="*/ 2147483647 h 1219"/>
                  <a:gd name="T20" fmla="*/ 293744766 w 1212"/>
                  <a:gd name="T21" fmla="*/ 2147483647 h 1219"/>
                  <a:gd name="T22" fmla="*/ 322910247 w 1212"/>
                  <a:gd name="T23" fmla="*/ 2147483647 h 1219"/>
                  <a:gd name="T24" fmla="*/ 346777253 w 1212"/>
                  <a:gd name="T25" fmla="*/ 2147483647 h 1219"/>
                  <a:gd name="T26" fmla="*/ 375779648 w 1212"/>
                  <a:gd name="T27" fmla="*/ 2147483647 h 1219"/>
                  <a:gd name="T28" fmla="*/ 402673950 w 1212"/>
                  <a:gd name="T29" fmla="*/ 2147483647 h 1219"/>
                  <a:gd name="T30" fmla="*/ 431476897 w 1212"/>
                  <a:gd name="T31" fmla="*/ 2147483647 h 1219"/>
                  <a:gd name="T32" fmla="*/ 459683772 w 1212"/>
                  <a:gd name="T33" fmla="*/ 2147483647 h 1219"/>
                  <a:gd name="T34" fmla="*/ 488857382 w 1212"/>
                  <a:gd name="T35" fmla="*/ 2147483647 h 1219"/>
                  <a:gd name="T36" fmla="*/ 517864467 w 1212"/>
                  <a:gd name="T37" fmla="*/ 2147483647 h 1219"/>
                  <a:gd name="T38" fmla="*/ 544725902 w 1212"/>
                  <a:gd name="T39" fmla="*/ 2147483647 h 1219"/>
                  <a:gd name="T40" fmla="*/ 569520433 w 1212"/>
                  <a:gd name="T41" fmla="*/ 2147483647 h 1219"/>
                  <a:gd name="T42" fmla="*/ 597514003 w 1212"/>
                  <a:gd name="T43" fmla="*/ 2147483647 h 1219"/>
                  <a:gd name="T44" fmla="*/ 626290364 w 1212"/>
                  <a:gd name="T45" fmla="*/ 2147483647 h 1219"/>
                  <a:gd name="T46" fmla="*/ 654320487 w 1212"/>
                  <a:gd name="T47" fmla="*/ 2147483647 h 1219"/>
                  <a:gd name="T48" fmla="*/ 683833786 w 1212"/>
                  <a:gd name="T49" fmla="*/ 2147483647 h 1219"/>
                  <a:gd name="T50" fmla="*/ 712283391 w 1212"/>
                  <a:gd name="T51" fmla="*/ 2147483647 h 1219"/>
                  <a:gd name="T52" fmla="*/ 740464209 w 1212"/>
                  <a:gd name="T53" fmla="*/ 2147483647 h 1219"/>
                  <a:gd name="T54" fmla="*/ 768468718 w 1212"/>
                  <a:gd name="T55" fmla="*/ 2147483647 h 1219"/>
                  <a:gd name="T56" fmla="*/ 792361585 w 1212"/>
                  <a:gd name="T57" fmla="*/ 2147483647 h 1219"/>
                  <a:gd name="T58" fmla="*/ 820794297 w 1212"/>
                  <a:gd name="T59" fmla="*/ 2147483647 h 1219"/>
                  <a:gd name="T60" fmla="*/ 849803452 w 1212"/>
                  <a:gd name="T61" fmla="*/ 2147483647 h 1219"/>
                  <a:gd name="T62" fmla="*/ 879306514 w 1212"/>
                  <a:gd name="T63" fmla="*/ 2147483647 h 1219"/>
                  <a:gd name="T64" fmla="*/ 906580172 w 1212"/>
                  <a:gd name="T65" fmla="*/ 2147483647 h 1219"/>
                  <a:gd name="T66" fmla="*/ 935198055 w 1212"/>
                  <a:gd name="T67" fmla="*/ 2147483647 h 1219"/>
                  <a:gd name="T68" fmla="*/ 963310847 w 1212"/>
                  <a:gd name="T69" fmla="*/ 2147483647 h 1219"/>
                  <a:gd name="T70" fmla="*/ 992583601 w 1212"/>
                  <a:gd name="T71" fmla="*/ 2147483647 h 1219"/>
                  <a:gd name="T72" fmla="*/ 1015392043 w 1212"/>
                  <a:gd name="T73" fmla="*/ 2147483647 h 1219"/>
                  <a:gd name="T74" fmla="*/ 1044729474 w 1212"/>
                  <a:gd name="T75" fmla="*/ 2147483647 h 1219"/>
                  <a:gd name="T76" fmla="*/ 1073462948 w 1212"/>
                  <a:gd name="T77" fmla="*/ 2147483647 h 1219"/>
                  <a:gd name="T78" fmla="*/ 1101200956 w 1212"/>
                  <a:gd name="T79" fmla="*/ 2147483647 h 1219"/>
                  <a:gd name="T80" fmla="*/ 1130925393 w 1212"/>
                  <a:gd name="T81" fmla="*/ 2147483647 h 1219"/>
                  <a:gd name="T82" fmla="*/ 1157601696 w 1212"/>
                  <a:gd name="T83" fmla="*/ 2147483647 h 1219"/>
                  <a:gd name="T84" fmla="*/ 1186802325 w 1212"/>
                  <a:gd name="T85" fmla="*/ 2147483647 h 1219"/>
                  <a:gd name="T86" fmla="*/ 1215523852 w 1212"/>
                  <a:gd name="T87" fmla="*/ 2147483647 h 1219"/>
                  <a:gd name="T88" fmla="*/ 1238005842 w 1212"/>
                  <a:gd name="T89" fmla="*/ 2147483647 h 1219"/>
                  <a:gd name="T90" fmla="*/ 1267187784 w 1212"/>
                  <a:gd name="T91" fmla="*/ 2147483647 h 1219"/>
                  <a:gd name="T92" fmla="*/ 1296166419 w 1212"/>
                  <a:gd name="T93" fmla="*/ 2147483647 h 1219"/>
                  <a:gd name="T94" fmla="*/ 1323576967 w 1212"/>
                  <a:gd name="T95" fmla="*/ 2147483647 h 1219"/>
                  <a:gd name="T96" fmla="*/ 1351653050 w 1212"/>
                  <a:gd name="T97" fmla="*/ 2147483647 h 1219"/>
                  <a:gd name="T98" fmla="*/ 1380562086 w 1212"/>
                  <a:gd name="T99" fmla="*/ 0 h 121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212"/>
                  <a:gd name="T151" fmla="*/ 0 h 1219"/>
                  <a:gd name="T152" fmla="*/ 1212 w 1212"/>
                  <a:gd name="T153" fmla="*/ 1219 h 1219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212" h="1219">
                    <a:moveTo>
                      <a:pt x="0" y="1219"/>
                    </a:moveTo>
                    <a:lnTo>
                      <a:pt x="13" y="1219"/>
                    </a:lnTo>
                    <a:lnTo>
                      <a:pt x="25" y="1219"/>
                    </a:lnTo>
                    <a:lnTo>
                      <a:pt x="38" y="1219"/>
                    </a:lnTo>
                    <a:lnTo>
                      <a:pt x="50" y="1219"/>
                    </a:lnTo>
                    <a:lnTo>
                      <a:pt x="63" y="1219"/>
                    </a:lnTo>
                    <a:lnTo>
                      <a:pt x="75" y="1219"/>
                    </a:lnTo>
                    <a:lnTo>
                      <a:pt x="88" y="1215"/>
                    </a:lnTo>
                    <a:lnTo>
                      <a:pt x="96" y="1215"/>
                    </a:lnTo>
                    <a:lnTo>
                      <a:pt x="109" y="1215"/>
                    </a:lnTo>
                    <a:lnTo>
                      <a:pt x="121" y="1211"/>
                    </a:lnTo>
                    <a:lnTo>
                      <a:pt x="134" y="1211"/>
                    </a:lnTo>
                    <a:lnTo>
                      <a:pt x="146" y="1211"/>
                    </a:lnTo>
                    <a:lnTo>
                      <a:pt x="158" y="1208"/>
                    </a:lnTo>
                    <a:lnTo>
                      <a:pt x="171" y="1208"/>
                    </a:lnTo>
                    <a:lnTo>
                      <a:pt x="183" y="1204"/>
                    </a:lnTo>
                    <a:lnTo>
                      <a:pt x="196" y="1204"/>
                    </a:lnTo>
                    <a:lnTo>
                      <a:pt x="208" y="1200"/>
                    </a:lnTo>
                    <a:lnTo>
                      <a:pt x="221" y="1200"/>
                    </a:lnTo>
                    <a:lnTo>
                      <a:pt x="233" y="1196"/>
                    </a:lnTo>
                    <a:lnTo>
                      <a:pt x="246" y="1196"/>
                    </a:lnTo>
                    <a:lnTo>
                      <a:pt x="258" y="1193"/>
                    </a:lnTo>
                    <a:lnTo>
                      <a:pt x="271" y="1193"/>
                    </a:lnTo>
                    <a:lnTo>
                      <a:pt x="283" y="1189"/>
                    </a:lnTo>
                    <a:lnTo>
                      <a:pt x="292" y="1185"/>
                    </a:lnTo>
                    <a:lnTo>
                      <a:pt x="304" y="1181"/>
                    </a:lnTo>
                    <a:lnTo>
                      <a:pt x="317" y="1178"/>
                    </a:lnTo>
                    <a:lnTo>
                      <a:pt x="329" y="1174"/>
                    </a:lnTo>
                    <a:lnTo>
                      <a:pt x="342" y="1170"/>
                    </a:lnTo>
                    <a:lnTo>
                      <a:pt x="354" y="1167"/>
                    </a:lnTo>
                    <a:lnTo>
                      <a:pt x="367" y="1163"/>
                    </a:lnTo>
                    <a:lnTo>
                      <a:pt x="379" y="1155"/>
                    </a:lnTo>
                    <a:lnTo>
                      <a:pt x="392" y="1152"/>
                    </a:lnTo>
                    <a:lnTo>
                      <a:pt x="404" y="1144"/>
                    </a:lnTo>
                    <a:lnTo>
                      <a:pt x="417" y="1137"/>
                    </a:lnTo>
                    <a:lnTo>
                      <a:pt x="429" y="1129"/>
                    </a:lnTo>
                    <a:lnTo>
                      <a:pt x="442" y="1122"/>
                    </a:lnTo>
                    <a:lnTo>
                      <a:pt x="454" y="1114"/>
                    </a:lnTo>
                    <a:lnTo>
                      <a:pt x="467" y="1107"/>
                    </a:lnTo>
                    <a:lnTo>
                      <a:pt x="479" y="1096"/>
                    </a:lnTo>
                    <a:lnTo>
                      <a:pt x="488" y="1088"/>
                    </a:lnTo>
                    <a:lnTo>
                      <a:pt x="500" y="1077"/>
                    </a:lnTo>
                    <a:lnTo>
                      <a:pt x="513" y="1070"/>
                    </a:lnTo>
                    <a:lnTo>
                      <a:pt x="525" y="1058"/>
                    </a:lnTo>
                    <a:lnTo>
                      <a:pt x="538" y="1051"/>
                    </a:lnTo>
                    <a:lnTo>
                      <a:pt x="550" y="1040"/>
                    </a:lnTo>
                    <a:lnTo>
                      <a:pt x="563" y="1029"/>
                    </a:lnTo>
                    <a:lnTo>
                      <a:pt x="575" y="1017"/>
                    </a:lnTo>
                    <a:lnTo>
                      <a:pt x="588" y="1006"/>
                    </a:lnTo>
                    <a:lnTo>
                      <a:pt x="600" y="995"/>
                    </a:lnTo>
                    <a:lnTo>
                      <a:pt x="613" y="984"/>
                    </a:lnTo>
                    <a:lnTo>
                      <a:pt x="625" y="973"/>
                    </a:lnTo>
                    <a:lnTo>
                      <a:pt x="638" y="962"/>
                    </a:lnTo>
                    <a:lnTo>
                      <a:pt x="650" y="950"/>
                    </a:lnTo>
                    <a:lnTo>
                      <a:pt x="662" y="935"/>
                    </a:lnTo>
                    <a:lnTo>
                      <a:pt x="675" y="924"/>
                    </a:lnTo>
                    <a:lnTo>
                      <a:pt x="683" y="909"/>
                    </a:lnTo>
                    <a:lnTo>
                      <a:pt x="696" y="898"/>
                    </a:lnTo>
                    <a:lnTo>
                      <a:pt x="708" y="883"/>
                    </a:lnTo>
                    <a:lnTo>
                      <a:pt x="721" y="868"/>
                    </a:lnTo>
                    <a:lnTo>
                      <a:pt x="733" y="854"/>
                    </a:lnTo>
                    <a:lnTo>
                      <a:pt x="746" y="839"/>
                    </a:lnTo>
                    <a:lnTo>
                      <a:pt x="758" y="824"/>
                    </a:lnTo>
                    <a:lnTo>
                      <a:pt x="771" y="809"/>
                    </a:lnTo>
                    <a:lnTo>
                      <a:pt x="783" y="790"/>
                    </a:lnTo>
                    <a:lnTo>
                      <a:pt x="796" y="775"/>
                    </a:lnTo>
                    <a:lnTo>
                      <a:pt x="808" y="757"/>
                    </a:lnTo>
                    <a:lnTo>
                      <a:pt x="821" y="738"/>
                    </a:lnTo>
                    <a:lnTo>
                      <a:pt x="833" y="723"/>
                    </a:lnTo>
                    <a:lnTo>
                      <a:pt x="846" y="704"/>
                    </a:lnTo>
                    <a:lnTo>
                      <a:pt x="858" y="686"/>
                    </a:lnTo>
                    <a:lnTo>
                      <a:pt x="871" y="667"/>
                    </a:lnTo>
                    <a:lnTo>
                      <a:pt x="883" y="645"/>
                    </a:lnTo>
                    <a:lnTo>
                      <a:pt x="892" y="626"/>
                    </a:lnTo>
                    <a:lnTo>
                      <a:pt x="904" y="608"/>
                    </a:lnTo>
                    <a:lnTo>
                      <a:pt x="917" y="585"/>
                    </a:lnTo>
                    <a:lnTo>
                      <a:pt x="929" y="567"/>
                    </a:lnTo>
                    <a:lnTo>
                      <a:pt x="942" y="544"/>
                    </a:lnTo>
                    <a:lnTo>
                      <a:pt x="954" y="522"/>
                    </a:lnTo>
                    <a:lnTo>
                      <a:pt x="967" y="499"/>
                    </a:lnTo>
                    <a:lnTo>
                      <a:pt x="979" y="477"/>
                    </a:lnTo>
                    <a:lnTo>
                      <a:pt x="992" y="459"/>
                    </a:lnTo>
                    <a:lnTo>
                      <a:pt x="1004" y="432"/>
                    </a:lnTo>
                    <a:lnTo>
                      <a:pt x="1017" y="410"/>
                    </a:lnTo>
                    <a:lnTo>
                      <a:pt x="1029" y="388"/>
                    </a:lnTo>
                    <a:lnTo>
                      <a:pt x="1042" y="365"/>
                    </a:lnTo>
                    <a:lnTo>
                      <a:pt x="1054" y="343"/>
                    </a:lnTo>
                    <a:lnTo>
                      <a:pt x="1067" y="317"/>
                    </a:lnTo>
                    <a:lnTo>
                      <a:pt x="1079" y="295"/>
                    </a:lnTo>
                    <a:lnTo>
                      <a:pt x="1087" y="268"/>
                    </a:lnTo>
                    <a:lnTo>
                      <a:pt x="1100" y="242"/>
                    </a:lnTo>
                    <a:lnTo>
                      <a:pt x="1112" y="220"/>
                    </a:lnTo>
                    <a:lnTo>
                      <a:pt x="1125" y="194"/>
                    </a:lnTo>
                    <a:lnTo>
                      <a:pt x="1137" y="168"/>
                    </a:lnTo>
                    <a:lnTo>
                      <a:pt x="1150" y="142"/>
                    </a:lnTo>
                    <a:lnTo>
                      <a:pt x="1162" y="112"/>
                    </a:lnTo>
                    <a:lnTo>
                      <a:pt x="1175" y="86"/>
                    </a:lnTo>
                    <a:lnTo>
                      <a:pt x="1187" y="56"/>
                    </a:lnTo>
                    <a:lnTo>
                      <a:pt x="1200" y="30"/>
                    </a:lnTo>
                    <a:lnTo>
                      <a:pt x="1212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43021" name="Group 63"/>
              <p:cNvGrpSpPr>
                <a:grpSpLocks/>
              </p:cNvGrpSpPr>
              <p:nvPr/>
            </p:nvGrpSpPr>
            <p:grpSpPr bwMode="auto">
              <a:xfrm>
                <a:off x="3696" y="1660"/>
                <a:ext cx="30" cy="1805"/>
                <a:chOff x="1130" y="2153"/>
                <a:chExt cx="25" cy="1342"/>
              </a:xfrm>
            </p:grpSpPr>
            <p:sp>
              <p:nvSpPr>
                <p:cNvPr id="43131" name="Line 64"/>
                <p:cNvSpPr>
                  <a:spLocks noChangeShapeType="1"/>
                </p:cNvSpPr>
                <p:nvPr/>
              </p:nvSpPr>
              <p:spPr bwMode="auto">
                <a:xfrm>
                  <a:off x="1130" y="3494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32" name="Line 65"/>
                <p:cNvSpPr>
                  <a:spLocks noChangeShapeType="1"/>
                </p:cNvSpPr>
                <p:nvPr/>
              </p:nvSpPr>
              <p:spPr bwMode="auto">
                <a:xfrm>
                  <a:off x="1130" y="3271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33" name="Line 66"/>
                <p:cNvSpPr>
                  <a:spLocks noChangeShapeType="1"/>
                </p:cNvSpPr>
                <p:nvPr/>
              </p:nvSpPr>
              <p:spPr bwMode="auto">
                <a:xfrm>
                  <a:off x="1130" y="3047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34" name="Line 67"/>
                <p:cNvSpPr>
                  <a:spLocks noChangeShapeType="1"/>
                </p:cNvSpPr>
                <p:nvPr/>
              </p:nvSpPr>
              <p:spPr bwMode="auto">
                <a:xfrm>
                  <a:off x="1130" y="2824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35" name="Line 68"/>
                <p:cNvSpPr>
                  <a:spLocks noChangeShapeType="1"/>
                </p:cNvSpPr>
                <p:nvPr/>
              </p:nvSpPr>
              <p:spPr bwMode="auto">
                <a:xfrm>
                  <a:off x="1130" y="2600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36" name="Line 69"/>
                <p:cNvSpPr>
                  <a:spLocks noChangeShapeType="1"/>
                </p:cNvSpPr>
                <p:nvPr/>
              </p:nvSpPr>
              <p:spPr bwMode="auto">
                <a:xfrm>
                  <a:off x="1130" y="2376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37" name="Line 70"/>
                <p:cNvSpPr>
                  <a:spLocks noChangeShapeType="1"/>
                </p:cNvSpPr>
                <p:nvPr/>
              </p:nvSpPr>
              <p:spPr bwMode="auto">
                <a:xfrm>
                  <a:off x="1130" y="2153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38" name="Line 71"/>
                <p:cNvSpPr>
                  <a:spLocks noChangeShapeType="1"/>
                </p:cNvSpPr>
                <p:nvPr/>
              </p:nvSpPr>
              <p:spPr bwMode="auto">
                <a:xfrm>
                  <a:off x="1130" y="3450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39" name="Line 72"/>
                <p:cNvSpPr>
                  <a:spLocks noChangeShapeType="1"/>
                </p:cNvSpPr>
                <p:nvPr/>
              </p:nvSpPr>
              <p:spPr bwMode="auto">
                <a:xfrm>
                  <a:off x="1130" y="340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0" name="Line 73"/>
                <p:cNvSpPr>
                  <a:spLocks noChangeShapeType="1"/>
                </p:cNvSpPr>
                <p:nvPr/>
              </p:nvSpPr>
              <p:spPr bwMode="auto">
                <a:xfrm>
                  <a:off x="1130" y="3360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1" name="Line 74"/>
                <p:cNvSpPr>
                  <a:spLocks noChangeShapeType="1"/>
                </p:cNvSpPr>
                <p:nvPr/>
              </p:nvSpPr>
              <p:spPr bwMode="auto">
                <a:xfrm>
                  <a:off x="1130" y="331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2" name="Line 75"/>
                <p:cNvSpPr>
                  <a:spLocks noChangeShapeType="1"/>
                </p:cNvSpPr>
                <p:nvPr/>
              </p:nvSpPr>
              <p:spPr bwMode="auto">
                <a:xfrm>
                  <a:off x="1130" y="322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3" name="Line 76"/>
                <p:cNvSpPr>
                  <a:spLocks noChangeShapeType="1"/>
                </p:cNvSpPr>
                <p:nvPr/>
              </p:nvSpPr>
              <p:spPr bwMode="auto">
                <a:xfrm>
                  <a:off x="1130" y="3181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4" name="Line 77"/>
                <p:cNvSpPr>
                  <a:spLocks noChangeShapeType="1"/>
                </p:cNvSpPr>
                <p:nvPr/>
              </p:nvSpPr>
              <p:spPr bwMode="auto">
                <a:xfrm>
                  <a:off x="1130" y="313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5" name="Line 78"/>
                <p:cNvSpPr>
                  <a:spLocks noChangeShapeType="1"/>
                </p:cNvSpPr>
                <p:nvPr/>
              </p:nvSpPr>
              <p:spPr bwMode="auto">
                <a:xfrm>
                  <a:off x="1130" y="3092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6" name="Line 79"/>
                <p:cNvSpPr>
                  <a:spLocks noChangeShapeType="1"/>
                </p:cNvSpPr>
                <p:nvPr/>
              </p:nvSpPr>
              <p:spPr bwMode="auto">
                <a:xfrm>
                  <a:off x="1130" y="3002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7" name="Line 80"/>
                <p:cNvSpPr>
                  <a:spLocks noChangeShapeType="1"/>
                </p:cNvSpPr>
                <p:nvPr/>
              </p:nvSpPr>
              <p:spPr bwMode="auto">
                <a:xfrm>
                  <a:off x="1130" y="2958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8" name="Line 81"/>
                <p:cNvSpPr>
                  <a:spLocks noChangeShapeType="1"/>
                </p:cNvSpPr>
                <p:nvPr/>
              </p:nvSpPr>
              <p:spPr bwMode="auto">
                <a:xfrm>
                  <a:off x="1130" y="2913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49" name="Line 82"/>
                <p:cNvSpPr>
                  <a:spLocks noChangeShapeType="1"/>
                </p:cNvSpPr>
                <p:nvPr/>
              </p:nvSpPr>
              <p:spPr bwMode="auto">
                <a:xfrm>
                  <a:off x="1130" y="2868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0" name="Line 83"/>
                <p:cNvSpPr>
                  <a:spLocks noChangeShapeType="1"/>
                </p:cNvSpPr>
                <p:nvPr/>
              </p:nvSpPr>
              <p:spPr bwMode="auto">
                <a:xfrm>
                  <a:off x="1130" y="277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1" name="Line 84"/>
                <p:cNvSpPr>
                  <a:spLocks noChangeShapeType="1"/>
                </p:cNvSpPr>
                <p:nvPr/>
              </p:nvSpPr>
              <p:spPr bwMode="auto">
                <a:xfrm>
                  <a:off x="1130" y="273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2" name="Line 85"/>
                <p:cNvSpPr>
                  <a:spLocks noChangeShapeType="1"/>
                </p:cNvSpPr>
                <p:nvPr/>
              </p:nvSpPr>
              <p:spPr bwMode="auto">
                <a:xfrm>
                  <a:off x="1130" y="268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3" name="Line 86"/>
                <p:cNvSpPr>
                  <a:spLocks noChangeShapeType="1"/>
                </p:cNvSpPr>
                <p:nvPr/>
              </p:nvSpPr>
              <p:spPr bwMode="auto">
                <a:xfrm>
                  <a:off x="1130" y="264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4" name="Line 87"/>
                <p:cNvSpPr>
                  <a:spLocks noChangeShapeType="1"/>
                </p:cNvSpPr>
                <p:nvPr/>
              </p:nvSpPr>
              <p:spPr bwMode="auto">
                <a:xfrm>
                  <a:off x="1130" y="255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5" name="Line 88"/>
                <p:cNvSpPr>
                  <a:spLocks noChangeShapeType="1"/>
                </p:cNvSpPr>
                <p:nvPr/>
              </p:nvSpPr>
              <p:spPr bwMode="auto">
                <a:xfrm>
                  <a:off x="1130" y="2511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6" name="Line 89"/>
                <p:cNvSpPr>
                  <a:spLocks noChangeShapeType="1"/>
                </p:cNvSpPr>
                <p:nvPr/>
              </p:nvSpPr>
              <p:spPr bwMode="auto">
                <a:xfrm>
                  <a:off x="1130" y="246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7" name="Line 90"/>
                <p:cNvSpPr>
                  <a:spLocks noChangeShapeType="1"/>
                </p:cNvSpPr>
                <p:nvPr/>
              </p:nvSpPr>
              <p:spPr bwMode="auto">
                <a:xfrm>
                  <a:off x="1130" y="2421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8" name="Line 91"/>
                <p:cNvSpPr>
                  <a:spLocks noChangeShapeType="1"/>
                </p:cNvSpPr>
                <p:nvPr/>
              </p:nvSpPr>
              <p:spPr bwMode="auto">
                <a:xfrm>
                  <a:off x="1130" y="2332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59" name="Line 92"/>
                <p:cNvSpPr>
                  <a:spLocks noChangeShapeType="1"/>
                </p:cNvSpPr>
                <p:nvPr/>
              </p:nvSpPr>
              <p:spPr bwMode="auto">
                <a:xfrm>
                  <a:off x="1130" y="228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60" name="Line 93"/>
                <p:cNvSpPr>
                  <a:spLocks noChangeShapeType="1"/>
                </p:cNvSpPr>
                <p:nvPr/>
              </p:nvSpPr>
              <p:spPr bwMode="auto">
                <a:xfrm>
                  <a:off x="1130" y="2242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61" name="Line 94"/>
                <p:cNvSpPr>
                  <a:spLocks noChangeShapeType="1"/>
                </p:cNvSpPr>
                <p:nvPr/>
              </p:nvSpPr>
              <p:spPr bwMode="auto">
                <a:xfrm>
                  <a:off x="1130" y="2198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3022" name="Group 95"/>
              <p:cNvGrpSpPr>
                <a:grpSpLocks/>
              </p:cNvGrpSpPr>
              <p:nvPr/>
            </p:nvGrpSpPr>
            <p:grpSpPr bwMode="auto">
              <a:xfrm>
                <a:off x="5455" y="1660"/>
                <a:ext cx="30" cy="1805"/>
                <a:chOff x="2605" y="2153"/>
                <a:chExt cx="25" cy="1342"/>
              </a:xfrm>
            </p:grpSpPr>
            <p:sp>
              <p:nvSpPr>
                <p:cNvPr id="43100" name="Line 96"/>
                <p:cNvSpPr>
                  <a:spLocks noChangeShapeType="1"/>
                </p:cNvSpPr>
                <p:nvPr/>
              </p:nvSpPr>
              <p:spPr bwMode="auto">
                <a:xfrm flipH="1">
                  <a:off x="2605" y="3494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01" name="Line 97"/>
                <p:cNvSpPr>
                  <a:spLocks noChangeShapeType="1"/>
                </p:cNvSpPr>
                <p:nvPr/>
              </p:nvSpPr>
              <p:spPr bwMode="auto">
                <a:xfrm flipH="1">
                  <a:off x="2605" y="3271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02" name="Line 98"/>
                <p:cNvSpPr>
                  <a:spLocks noChangeShapeType="1"/>
                </p:cNvSpPr>
                <p:nvPr/>
              </p:nvSpPr>
              <p:spPr bwMode="auto">
                <a:xfrm flipH="1">
                  <a:off x="2605" y="3047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03" name="Line 99"/>
                <p:cNvSpPr>
                  <a:spLocks noChangeShapeType="1"/>
                </p:cNvSpPr>
                <p:nvPr/>
              </p:nvSpPr>
              <p:spPr bwMode="auto">
                <a:xfrm flipH="1">
                  <a:off x="2605" y="2824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04" name="Line 100"/>
                <p:cNvSpPr>
                  <a:spLocks noChangeShapeType="1"/>
                </p:cNvSpPr>
                <p:nvPr/>
              </p:nvSpPr>
              <p:spPr bwMode="auto">
                <a:xfrm flipH="1">
                  <a:off x="2605" y="2600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05" name="Line 101"/>
                <p:cNvSpPr>
                  <a:spLocks noChangeShapeType="1"/>
                </p:cNvSpPr>
                <p:nvPr/>
              </p:nvSpPr>
              <p:spPr bwMode="auto">
                <a:xfrm flipH="1">
                  <a:off x="2605" y="2376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06" name="Line 102"/>
                <p:cNvSpPr>
                  <a:spLocks noChangeShapeType="1"/>
                </p:cNvSpPr>
                <p:nvPr/>
              </p:nvSpPr>
              <p:spPr bwMode="auto">
                <a:xfrm flipH="1">
                  <a:off x="2605" y="2153"/>
                  <a:ext cx="25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07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2617" y="3450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08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2617" y="340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09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2617" y="3360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0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2617" y="331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1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2617" y="322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2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2617" y="3181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3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2617" y="313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4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2617" y="3092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5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2617" y="3002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6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2617" y="2958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7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2617" y="2913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8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2617" y="2868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19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2617" y="277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0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2617" y="2734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1" name="Line 117"/>
                <p:cNvSpPr>
                  <a:spLocks noChangeShapeType="1"/>
                </p:cNvSpPr>
                <p:nvPr/>
              </p:nvSpPr>
              <p:spPr bwMode="auto">
                <a:xfrm flipH="1">
                  <a:off x="2617" y="2689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2" name="Line 118"/>
                <p:cNvSpPr>
                  <a:spLocks noChangeShapeType="1"/>
                </p:cNvSpPr>
                <p:nvPr/>
              </p:nvSpPr>
              <p:spPr bwMode="auto">
                <a:xfrm flipH="1">
                  <a:off x="2617" y="264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3" name="Line 119"/>
                <p:cNvSpPr>
                  <a:spLocks noChangeShapeType="1"/>
                </p:cNvSpPr>
                <p:nvPr/>
              </p:nvSpPr>
              <p:spPr bwMode="auto">
                <a:xfrm flipH="1">
                  <a:off x="2617" y="2555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4" name="Line 120"/>
                <p:cNvSpPr>
                  <a:spLocks noChangeShapeType="1"/>
                </p:cNvSpPr>
                <p:nvPr/>
              </p:nvSpPr>
              <p:spPr bwMode="auto">
                <a:xfrm flipH="1">
                  <a:off x="2617" y="2511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5" name="Line 121"/>
                <p:cNvSpPr>
                  <a:spLocks noChangeShapeType="1"/>
                </p:cNvSpPr>
                <p:nvPr/>
              </p:nvSpPr>
              <p:spPr bwMode="auto">
                <a:xfrm flipH="1">
                  <a:off x="2617" y="2466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6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2617" y="2421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7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2617" y="2332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8" name="Line 124"/>
                <p:cNvSpPr>
                  <a:spLocks noChangeShapeType="1"/>
                </p:cNvSpPr>
                <p:nvPr/>
              </p:nvSpPr>
              <p:spPr bwMode="auto">
                <a:xfrm flipH="1">
                  <a:off x="2617" y="2287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29" name="Line 125"/>
                <p:cNvSpPr>
                  <a:spLocks noChangeShapeType="1"/>
                </p:cNvSpPr>
                <p:nvPr/>
              </p:nvSpPr>
              <p:spPr bwMode="auto">
                <a:xfrm flipH="1">
                  <a:off x="2617" y="2242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130" name="Line 126"/>
                <p:cNvSpPr>
                  <a:spLocks noChangeShapeType="1"/>
                </p:cNvSpPr>
                <p:nvPr/>
              </p:nvSpPr>
              <p:spPr bwMode="auto">
                <a:xfrm flipH="1">
                  <a:off x="2617" y="2198"/>
                  <a:ext cx="13" cy="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3023" name="Group 127"/>
              <p:cNvGrpSpPr>
                <a:grpSpLocks/>
              </p:cNvGrpSpPr>
              <p:nvPr/>
            </p:nvGrpSpPr>
            <p:grpSpPr bwMode="auto">
              <a:xfrm>
                <a:off x="3696" y="3434"/>
                <a:ext cx="1790" cy="29"/>
                <a:chOff x="1130" y="3472"/>
                <a:chExt cx="1501" cy="22"/>
              </a:xfrm>
            </p:grpSpPr>
            <p:sp>
              <p:nvSpPr>
                <p:cNvPr id="43079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1130" y="347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0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1430" y="347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1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1730" y="347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2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2030" y="347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3" name="Line 132"/>
                <p:cNvSpPr>
                  <a:spLocks noChangeShapeType="1"/>
                </p:cNvSpPr>
                <p:nvPr/>
              </p:nvSpPr>
              <p:spPr bwMode="auto">
                <a:xfrm flipV="1">
                  <a:off x="2330" y="347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4" name="Line 133"/>
                <p:cNvSpPr>
                  <a:spLocks noChangeShapeType="1"/>
                </p:cNvSpPr>
                <p:nvPr/>
              </p:nvSpPr>
              <p:spPr bwMode="auto">
                <a:xfrm flipV="1">
                  <a:off x="2630" y="3472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5" name="Line 134"/>
                <p:cNvSpPr>
                  <a:spLocks noChangeShapeType="1"/>
                </p:cNvSpPr>
                <p:nvPr/>
              </p:nvSpPr>
              <p:spPr bwMode="auto">
                <a:xfrm flipV="1">
                  <a:off x="120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6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1280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7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35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8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150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89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1580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0" name="Line 139"/>
                <p:cNvSpPr>
                  <a:spLocks noChangeShapeType="1"/>
                </p:cNvSpPr>
                <p:nvPr/>
              </p:nvSpPr>
              <p:spPr bwMode="auto">
                <a:xfrm flipV="1">
                  <a:off x="165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1" name="Line 140"/>
                <p:cNvSpPr>
                  <a:spLocks noChangeShapeType="1"/>
                </p:cNvSpPr>
                <p:nvPr/>
              </p:nvSpPr>
              <p:spPr bwMode="auto">
                <a:xfrm flipV="1">
                  <a:off x="180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2" name="Line 141"/>
                <p:cNvSpPr>
                  <a:spLocks noChangeShapeType="1"/>
                </p:cNvSpPr>
                <p:nvPr/>
              </p:nvSpPr>
              <p:spPr bwMode="auto">
                <a:xfrm flipV="1">
                  <a:off x="1880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3" name="Line 142"/>
                <p:cNvSpPr>
                  <a:spLocks noChangeShapeType="1"/>
                </p:cNvSpPr>
                <p:nvPr/>
              </p:nvSpPr>
              <p:spPr bwMode="auto">
                <a:xfrm flipV="1">
                  <a:off x="195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4" name="Line 143"/>
                <p:cNvSpPr>
                  <a:spLocks noChangeShapeType="1"/>
                </p:cNvSpPr>
                <p:nvPr/>
              </p:nvSpPr>
              <p:spPr bwMode="auto">
                <a:xfrm flipV="1">
                  <a:off x="210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5" name="Line 144"/>
                <p:cNvSpPr>
                  <a:spLocks noChangeShapeType="1"/>
                </p:cNvSpPr>
                <p:nvPr/>
              </p:nvSpPr>
              <p:spPr bwMode="auto">
                <a:xfrm flipV="1">
                  <a:off x="2180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6" name="Line 145"/>
                <p:cNvSpPr>
                  <a:spLocks noChangeShapeType="1"/>
                </p:cNvSpPr>
                <p:nvPr/>
              </p:nvSpPr>
              <p:spPr bwMode="auto">
                <a:xfrm flipV="1">
                  <a:off x="225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7" name="Line 146"/>
                <p:cNvSpPr>
                  <a:spLocks noChangeShapeType="1"/>
                </p:cNvSpPr>
                <p:nvPr/>
              </p:nvSpPr>
              <p:spPr bwMode="auto">
                <a:xfrm flipV="1">
                  <a:off x="240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8" name="Line 147"/>
                <p:cNvSpPr>
                  <a:spLocks noChangeShapeType="1"/>
                </p:cNvSpPr>
                <p:nvPr/>
              </p:nvSpPr>
              <p:spPr bwMode="auto">
                <a:xfrm flipV="1">
                  <a:off x="2480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99" name="Line 148"/>
                <p:cNvSpPr>
                  <a:spLocks noChangeShapeType="1"/>
                </p:cNvSpPr>
                <p:nvPr/>
              </p:nvSpPr>
              <p:spPr bwMode="auto">
                <a:xfrm flipV="1">
                  <a:off x="2555" y="348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3024" name="Group 149"/>
              <p:cNvGrpSpPr>
                <a:grpSpLocks/>
              </p:cNvGrpSpPr>
              <p:nvPr/>
            </p:nvGrpSpPr>
            <p:grpSpPr bwMode="auto">
              <a:xfrm>
                <a:off x="3696" y="1660"/>
                <a:ext cx="1790" cy="30"/>
                <a:chOff x="1130" y="2153"/>
                <a:chExt cx="1501" cy="22"/>
              </a:xfrm>
            </p:grpSpPr>
            <p:sp>
              <p:nvSpPr>
                <p:cNvPr id="43058" name="Line 150"/>
                <p:cNvSpPr>
                  <a:spLocks noChangeShapeType="1"/>
                </p:cNvSpPr>
                <p:nvPr/>
              </p:nvSpPr>
              <p:spPr bwMode="auto">
                <a:xfrm>
                  <a:off x="1130" y="2153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59" name="Line 151"/>
                <p:cNvSpPr>
                  <a:spLocks noChangeShapeType="1"/>
                </p:cNvSpPr>
                <p:nvPr/>
              </p:nvSpPr>
              <p:spPr bwMode="auto">
                <a:xfrm>
                  <a:off x="1430" y="2153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0" name="Line 152"/>
                <p:cNvSpPr>
                  <a:spLocks noChangeShapeType="1"/>
                </p:cNvSpPr>
                <p:nvPr/>
              </p:nvSpPr>
              <p:spPr bwMode="auto">
                <a:xfrm>
                  <a:off x="1730" y="2153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1" name="Line 153"/>
                <p:cNvSpPr>
                  <a:spLocks noChangeShapeType="1"/>
                </p:cNvSpPr>
                <p:nvPr/>
              </p:nvSpPr>
              <p:spPr bwMode="auto">
                <a:xfrm>
                  <a:off x="2030" y="2153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2" name="Line 154"/>
                <p:cNvSpPr>
                  <a:spLocks noChangeShapeType="1"/>
                </p:cNvSpPr>
                <p:nvPr/>
              </p:nvSpPr>
              <p:spPr bwMode="auto">
                <a:xfrm>
                  <a:off x="2330" y="2153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3" name="Line 155"/>
                <p:cNvSpPr>
                  <a:spLocks noChangeShapeType="1"/>
                </p:cNvSpPr>
                <p:nvPr/>
              </p:nvSpPr>
              <p:spPr bwMode="auto">
                <a:xfrm>
                  <a:off x="2630" y="2153"/>
                  <a:ext cx="1" cy="22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4" name="Line 156"/>
                <p:cNvSpPr>
                  <a:spLocks noChangeShapeType="1"/>
                </p:cNvSpPr>
                <p:nvPr/>
              </p:nvSpPr>
              <p:spPr bwMode="auto">
                <a:xfrm>
                  <a:off x="120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5" name="Line 157"/>
                <p:cNvSpPr>
                  <a:spLocks noChangeShapeType="1"/>
                </p:cNvSpPr>
                <p:nvPr/>
              </p:nvSpPr>
              <p:spPr bwMode="auto">
                <a:xfrm>
                  <a:off x="1280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6" name="Line 158"/>
                <p:cNvSpPr>
                  <a:spLocks noChangeShapeType="1"/>
                </p:cNvSpPr>
                <p:nvPr/>
              </p:nvSpPr>
              <p:spPr bwMode="auto">
                <a:xfrm>
                  <a:off x="135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7" name="Line 159"/>
                <p:cNvSpPr>
                  <a:spLocks noChangeShapeType="1"/>
                </p:cNvSpPr>
                <p:nvPr/>
              </p:nvSpPr>
              <p:spPr bwMode="auto">
                <a:xfrm>
                  <a:off x="150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8" name="Line 160"/>
                <p:cNvSpPr>
                  <a:spLocks noChangeShapeType="1"/>
                </p:cNvSpPr>
                <p:nvPr/>
              </p:nvSpPr>
              <p:spPr bwMode="auto">
                <a:xfrm>
                  <a:off x="1580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69" name="Line 161"/>
                <p:cNvSpPr>
                  <a:spLocks noChangeShapeType="1"/>
                </p:cNvSpPr>
                <p:nvPr/>
              </p:nvSpPr>
              <p:spPr bwMode="auto">
                <a:xfrm>
                  <a:off x="165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70" name="Line 162"/>
                <p:cNvSpPr>
                  <a:spLocks noChangeShapeType="1"/>
                </p:cNvSpPr>
                <p:nvPr/>
              </p:nvSpPr>
              <p:spPr bwMode="auto">
                <a:xfrm>
                  <a:off x="180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71" name="Line 163"/>
                <p:cNvSpPr>
                  <a:spLocks noChangeShapeType="1"/>
                </p:cNvSpPr>
                <p:nvPr/>
              </p:nvSpPr>
              <p:spPr bwMode="auto">
                <a:xfrm>
                  <a:off x="1880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72" name="Line 164"/>
                <p:cNvSpPr>
                  <a:spLocks noChangeShapeType="1"/>
                </p:cNvSpPr>
                <p:nvPr/>
              </p:nvSpPr>
              <p:spPr bwMode="auto">
                <a:xfrm>
                  <a:off x="195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73" name="Line 165"/>
                <p:cNvSpPr>
                  <a:spLocks noChangeShapeType="1"/>
                </p:cNvSpPr>
                <p:nvPr/>
              </p:nvSpPr>
              <p:spPr bwMode="auto">
                <a:xfrm>
                  <a:off x="210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74" name="Line 166"/>
                <p:cNvSpPr>
                  <a:spLocks noChangeShapeType="1"/>
                </p:cNvSpPr>
                <p:nvPr/>
              </p:nvSpPr>
              <p:spPr bwMode="auto">
                <a:xfrm>
                  <a:off x="2180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75" name="Line 167"/>
                <p:cNvSpPr>
                  <a:spLocks noChangeShapeType="1"/>
                </p:cNvSpPr>
                <p:nvPr/>
              </p:nvSpPr>
              <p:spPr bwMode="auto">
                <a:xfrm>
                  <a:off x="225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76" name="Line 168"/>
                <p:cNvSpPr>
                  <a:spLocks noChangeShapeType="1"/>
                </p:cNvSpPr>
                <p:nvPr/>
              </p:nvSpPr>
              <p:spPr bwMode="auto">
                <a:xfrm>
                  <a:off x="240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77" name="Line 169"/>
                <p:cNvSpPr>
                  <a:spLocks noChangeShapeType="1"/>
                </p:cNvSpPr>
                <p:nvPr/>
              </p:nvSpPr>
              <p:spPr bwMode="auto">
                <a:xfrm>
                  <a:off x="2480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78" name="Line 170"/>
                <p:cNvSpPr>
                  <a:spLocks noChangeShapeType="1"/>
                </p:cNvSpPr>
                <p:nvPr/>
              </p:nvSpPr>
              <p:spPr bwMode="auto">
                <a:xfrm>
                  <a:off x="2555" y="2153"/>
                  <a:ext cx="1" cy="11"/>
                </a:xfrm>
                <a:prstGeom prst="line">
                  <a:avLst/>
                </a:prstGeom>
                <a:noFill/>
                <a:ln w="63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43025" name="Line 171"/>
              <p:cNvSpPr>
                <a:spLocks noChangeShapeType="1"/>
              </p:cNvSpPr>
              <p:nvPr/>
            </p:nvSpPr>
            <p:spPr bwMode="auto">
              <a:xfrm flipV="1">
                <a:off x="3696" y="1660"/>
                <a:ext cx="1" cy="180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26" name="Line 172"/>
              <p:cNvSpPr>
                <a:spLocks noChangeShapeType="1"/>
              </p:cNvSpPr>
              <p:nvPr/>
            </p:nvSpPr>
            <p:spPr bwMode="auto">
              <a:xfrm flipV="1">
                <a:off x="5485" y="1660"/>
                <a:ext cx="1" cy="180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27" name="Line 173"/>
              <p:cNvSpPr>
                <a:spLocks noChangeShapeType="1"/>
              </p:cNvSpPr>
              <p:nvPr/>
            </p:nvSpPr>
            <p:spPr bwMode="auto">
              <a:xfrm>
                <a:off x="3696" y="3463"/>
                <a:ext cx="1789" cy="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28" name="Line 174"/>
              <p:cNvSpPr>
                <a:spLocks noChangeShapeType="1"/>
              </p:cNvSpPr>
              <p:nvPr/>
            </p:nvSpPr>
            <p:spPr bwMode="auto">
              <a:xfrm>
                <a:off x="3696" y="1660"/>
                <a:ext cx="1789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29" name="Oval 175"/>
              <p:cNvSpPr>
                <a:spLocks noChangeArrowheads="1"/>
              </p:cNvSpPr>
              <p:nvPr/>
            </p:nvSpPr>
            <p:spPr bwMode="auto">
              <a:xfrm>
                <a:off x="3672" y="3419"/>
                <a:ext cx="54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0" name="Oval 176"/>
              <p:cNvSpPr>
                <a:spLocks noChangeArrowheads="1"/>
              </p:cNvSpPr>
              <p:nvPr/>
            </p:nvSpPr>
            <p:spPr bwMode="auto">
              <a:xfrm>
                <a:off x="3716" y="3419"/>
                <a:ext cx="55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1" name="Oval 177"/>
              <p:cNvSpPr>
                <a:spLocks noChangeArrowheads="1"/>
              </p:cNvSpPr>
              <p:nvPr/>
            </p:nvSpPr>
            <p:spPr bwMode="auto">
              <a:xfrm>
                <a:off x="3732" y="3419"/>
                <a:ext cx="53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2" name="Oval 178"/>
              <p:cNvSpPr>
                <a:spLocks noChangeArrowheads="1"/>
              </p:cNvSpPr>
              <p:nvPr/>
            </p:nvSpPr>
            <p:spPr bwMode="auto">
              <a:xfrm>
                <a:off x="3791" y="3413"/>
                <a:ext cx="54" cy="56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3" name="Oval 179"/>
              <p:cNvSpPr>
                <a:spLocks noChangeArrowheads="1"/>
              </p:cNvSpPr>
              <p:nvPr/>
            </p:nvSpPr>
            <p:spPr bwMode="auto">
              <a:xfrm>
                <a:off x="3934" y="3393"/>
                <a:ext cx="55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4" name="Oval 180"/>
              <p:cNvSpPr>
                <a:spLocks noChangeArrowheads="1"/>
              </p:cNvSpPr>
              <p:nvPr/>
            </p:nvSpPr>
            <p:spPr bwMode="auto">
              <a:xfrm>
                <a:off x="4129" y="3338"/>
                <a:ext cx="55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5" name="Oval 181"/>
              <p:cNvSpPr>
                <a:spLocks noChangeArrowheads="1"/>
              </p:cNvSpPr>
              <p:nvPr/>
            </p:nvSpPr>
            <p:spPr bwMode="auto">
              <a:xfrm>
                <a:off x="4207" y="3283"/>
                <a:ext cx="55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6" name="Oval 182"/>
              <p:cNvSpPr>
                <a:spLocks noChangeArrowheads="1"/>
              </p:cNvSpPr>
              <p:nvPr/>
            </p:nvSpPr>
            <p:spPr bwMode="auto">
              <a:xfrm>
                <a:off x="4586" y="2877"/>
                <a:ext cx="54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7" name="Oval 183"/>
              <p:cNvSpPr>
                <a:spLocks noChangeArrowheads="1"/>
              </p:cNvSpPr>
              <p:nvPr/>
            </p:nvSpPr>
            <p:spPr bwMode="auto">
              <a:xfrm>
                <a:off x="4909" y="2281"/>
                <a:ext cx="55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8" name="Oval 184"/>
              <p:cNvSpPr>
                <a:spLocks noChangeArrowheads="1"/>
              </p:cNvSpPr>
              <p:nvPr/>
            </p:nvSpPr>
            <p:spPr bwMode="auto">
              <a:xfrm>
                <a:off x="5017" y="2031"/>
                <a:ext cx="55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39" name="Oval 185"/>
              <p:cNvSpPr>
                <a:spLocks noChangeArrowheads="1"/>
              </p:cNvSpPr>
              <p:nvPr/>
            </p:nvSpPr>
            <p:spPr bwMode="auto">
              <a:xfrm>
                <a:off x="5117" y="1780"/>
                <a:ext cx="54" cy="55"/>
              </a:xfrm>
              <a:prstGeom prst="ellipse">
                <a:avLst/>
              </a:prstGeom>
              <a:solidFill>
                <a:schemeClr val="tx1"/>
              </a:solidFill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40" name="Rectangle 186"/>
              <p:cNvSpPr>
                <a:spLocks noChangeArrowheads="1"/>
              </p:cNvSpPr>
              <p:nvPr/>
            </p:nvSpPr>
            <p:spPr bwMode="auto">
              <a:xfrm>
                <a:off x="3577" y="3402"/>
                <a:ext cx="6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0</a:t>
                </a:r>
              </a:p>
            </p:txBody>
          </p:sp>
          <p:sp>
            <p:nvSpPr>
              <p:cNvPr id="43041" name="Rectangle 187"/>
              <p:cNvSpPr>
                <a:spLocks noChangeArrowheads="1"/>
              </p:cNvSpPr>
              <p:nvPr/>
            </p:nvSpPr>
            <p:spPr bwMode="auto">
              <a:xfrm>
                <a:off x="3452" y="2799"/>
                <a:ext cx="18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100</a:t>
                </a:r>
              </a:p>
            </p:txBody>
          </p:sp>
          <p:sp>
            <p:nvSpPr>
              <p:cNvPr id="43042" name="Rectangle 188"/>
              <p:cNvSpPr>
                <a:spLocks noChangeArrowheads="1"/>
              </p:cNvSpPr>
              <p:nvPr/>
            </p:nvSpPr>
            <p:spPr bwMode="auto">
              <a:xfrm>
                <a:off x="3452" y="2497"/>
                <a:ext cx="18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150</a:t>
                </a:r>
              </a:p>
            </p:txBody>
          </p:sp>
          <p:sp>
            <p:nvSpPr>
              <p:cNvPr id="43043" name="Rectangle 189"/>
              <p:cNvSpPr>
                <a:spLocks noChangeArrowheads="1"/>
              </p:cNvSpPr>
              <p:nvPr/>
            </p:nvSpPr>
            <p:spPr bwMode="auto">
              <a:xfrm>
                <a:off x="3452" y="2196"/>
                <a:ext cx="18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200</a:t>
                </a:r>
              </a:p>
            </p:txBody>
          </p:sp>
          <p:sp>
            <p:nvSpPr>
              <p:cNvPr id="43044" name="Rectangle 190"/>
              <p:cNvSpPr>
                <a:spLocks noChangeArrowheads="1"/>
              </p:cNvSpPr>
              <p:nvPr/>
            </p:nvSpPr>
            <p:spPr bwMode="auto">
              <a:xfrm>
                <a:off x="3452" y="1894"/>
                <a:ext cx="18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250</a:t>
                </a:r>
              </a:p>
            </p:txBody>
          </p:sp>
          <p:sp>
            <p:nvSpPr>
              <p:cNvPr id="43045" name="Rectangle 191"/>
              <p:cNvSpPr>
                <a:spLocks noChangeArrowheads="1"/>
              </p:cNvSpPr>
              <p:nvPr/>
            </p:nvSpPr>
            <p:spPr bwMode="auto">
              <a:xfrm>
                <a:off x="3452" y="1593"/>
                <a:ext cx="18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300</a:t>
                </a:r>
              </a:p>
            </p:txBody>
          </p:sp>
          <p:sp>
            <p:nvSpPr>
              <p:cNvPr id="43046" name="Rectangle 192"/>
              <p:cNvSpPr>
                <a:spLocks noChangeArrowheads="1"/>
              </p:cNvSpPr>
              <p:nvPr/>
            </p:nvSpPr>
            <p:spPr bwMode="auto">
              <a:xfrm>
                <a:off x="3666" y="3505"/>
                <a:ext cx="6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0</a:t>
                </a:r>
              </a:p>
            </p:txBody>
          </p:sp>
          <p:sp>
            <p:nvSpPr>
              <p:cNvPr id="43047" name="Rectangle 193"/>
              <p:cNvSpPr>
                <a:spLocks noChangeArrowheads="1"/>
              </p:cNvSpPr>
              <p:nvPr/>
            </p:nvSpPr>
            <p:spPr bwMode="auto">
              <a:xfrm>
                <a:off x="3958" y="3505"/>
                <a:ext cx="18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200</a:t>
                </a:r>
              </a:p>
            </p:txBody>
          </p:sp>
          <p:sp>
            <p:nvSpPr>
              <p:cNvPr id="43048" name="Rectangle 194"/>
              <p:cNvSpPr>
                <a:spLocks noChangeArrowheads="1"/>
              </p:cNvSpPr>
              <p:nvPr/>
            </p:nvSpPr>
            <p:spPr bwMode="auto">
              <a:xfrm>
                <a:off x="4316" y="3505"/>
                <a:ext cx="18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400</a:t>
                </a:r>
              </a:p>
            </p:txBody>
          </p:sp>
          <p:sp>
            <p:nvSpPr>
              <p:cNvPr id="43049" name="Rectangle 195"/>
              <p:cNvSpPr>
                <a:spLocks noChangeArrowheads="1"/>
              </p:cNvSpPr>
              <p:nvPr/>
            </p:nvSpPr>
            <p:spPr bwMode="auto">
              <a:xfrm>
                <a:off x="4672" y="3505"/>
                <a:ext cx="18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600</a:t>
                </a:r>
              </a:p>
            </p:txBody>
          </p:sp>
          <p:sp>
            <p:nvSpPr>
              <p:cNvPr id="43050" name="Rectangle 196"/>
              <p:cNvSpPr>
                <a:spLocks noChangeArrowheads="1"/>
              </p:cNvSpPr>
              <p:nvPr/>
            </p:nvSpPr>
            <p:spPr bwMode="auto">
              <a:xfrm>
                <a:off x="5371" y="3505"/>
                <a:ext cx="249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1000</a:t>
                </a:r>
              </a:p>
            </p:txBody>
          </p:sp>
          <p:sp>
            <p:nvSpPr>
              <p:cNvPr id="43051" name="Rectangle 197"/>
              <p:cNvSpPr>
                <a:spLocks noChangeArrowheads="1"/>
              </p:cNvSpPr>
              <p:nvPr/>
            </p:nvSpPr>
            <p:spPr bwMode="auto">
              <a:xfrm rot="-5400000">
                <a:off x="2663" y="2491"/>
                <a:ext cx="952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Output energy [mJ]</a:t>
                </a:r>
                <a:endParaRPr lang="en-US" altLang="ja-JP"/>
              </a:p>
            </p:txBody>
          </p:sp>
          <p:sp>
            <p:nvSpPr>
              <p:cNvPr id="43052" name="Rectangle 198"/>
              <p:cNvSpPr>
                <a:spLocks noChangeArrowheads="1"/>
              </p:cNvSpPr>
              <p:nvPr/>
            </p:nvSpPr>
            <p:spPr bwMode="auto">
              <a:xfrm>
                <a:off x="3944" y="3706"/>
                <a:ext cx="1333" cy="1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dirty="0" smtClean="0"/>
                  <a:t>Incident pump </a:t>
                </a:r>
                <a:r>
                  <a:rPr lang="en-US" altLang="ja-JP" sz="1400" dirty="0"/>
                  <a:t>energy [</a:t>
                </a:r>
                <a:r>
                  <a:rPr lang="en-US" altLang="ja-JP" sz="1400" dirty="0" err="1"/>
                  <a:t>mJ</a:t>
                </a:r>
                <a:r>
                  <a:rPr lang="en-US" altLang="ja-JP" sz="1400" dirty="0"/>
                  <a:t>]</a:t>
                </a:r>
              </a:p>
            </p:txBody>
          </p:sp>
          <p:sp>
            <p:nvSpPr>
              <p:cNvPr id="43053" name="Rectangle 199"/>
              <p:cNvSpPr>
                <a:spLocks noChangeArrowheads="1"/>
              </p:cNvSpPr>
              <p:nvPr/>
            </p:nvSpPr>
            <p:spPr bwMode="auto">
              <a:xfrm>
                <a:off x="3514" y="3100"/>
                <a:ext cx="125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50</a:t>
                </a:r>
              </a:p>
            </p:txBody>
          </p:sp>
          <p:sp>
            <p:nvSpPr>
              <p:cNvPr id="43054" name="Rectangle 200"/>
              <p:cNvSpPr>
                <a:spLocks noChangeArrowheads="1"/>
              </p:cNvSpPr>
              <p:nvPr/>
            </p:nvSpPr>
            <p:spPr bwMode="auto">
              <a:xfrm>
                <a:off x="5035" y="3505"/>
                <a:ext cx="187" cy="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/>
                  <a:t>800</a:t>
                </a:r>
              </a:p>
            </p:txBody>
          </p:sp>
          <p:sp>
            <p:nvSpPr>
              <p:cNvPr id="43055" name="Rectangle 201"/>
              <p:cNvSpPr>
                <a:spLocks noChangeArrowheads="1"/>
              </p:cNvSpPr>
              <p:nvPr/>
            </p:nvSpPr>
            <p:spPr bwMode="auto">
              <a:xfrm>
                <a:off x="4433" y="2388"/>
                <a:ext cx="11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43056" name="Line 202"/>
              <p:cNvSpPr>
                <a:spLocks noChangeShapeType="1"/>
              </p:cNvSpPr>
              <p:nvPr/>
            </p:nvSpPr>
            <p:spPr bwMode="auto">
              <a:xfrm flipV="1">
                <a:off x="5148" y="1519"/>
                <a:ext cx="41" cy="246"/>
              </a:xfrm>
              <a:prstGeom prst="line">
                <a:avLst/>
              </a:prstGeom>
              <a:noFill/>
              <a:ln w="12700">
                <a:solidFill>
                  <a:srgbClr val="54DC59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57" name="Rectangle 203"/>
              <p:cNvSpPr>
                <a:spLocks noChangeArrowheads="1"/>
              </p:cNvSpPr>
              <p:nvPr/>
            </p:nvSpPr>
            <p:spPr bwMode="auto">
              <a:xfrm>
                <a:off x="4911" y="1297"/>
                <a:ext cx="544" cy="220"/>
              </a:xfrm>
              <a:prstGeom prst="rect">
                <a:avLst/>
              </a:prstGeom>
              <a:noFill/>
              <a:ln w="12700">
                <a:solidFill>
                  <a:srgbClr val="54DC59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600">
                    <a:solidFill>
                      <a:srgbClr val="54DC59"/>
                    </a:solidFill>
                    <a:ea typeface="Osaka" charset="-128"/>
                    <a:cs typeface="Osaka" charset="-128"/>
                  </a:rPr>
                  <a:t>280 mJ</a:t>
                </a:r>
              </a:p>
            </p:txBody>
          </p:sp>
        </p:grpSp>
      </p:grpSp>
      <p:pic>
        <p:nvPicPr>
          <p:cNvPr id="43013" name="Picture 5" descr="虹棒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1552575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973138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1" name="図形グループ 210"/>
          <p:cNvGrpSpPr/>
          <p:nvPr/>
        </p:nvGrpSpPr>
        <p:grpSpPr>
          <a:xfrm>
            <a:off x="2895600" y="3234268"/>
            <a:ext cx="1684338" cy="2091268"/>
            <a:chOff x="3268133" y="4114800"/>
            <a:chExt cx="1684338" cy="2091268"/>
          </a:xfrm>
        </p:grpSpPr>
        <p:grpSp>
          <p:nvGrpSpPr>
            <p:cNvPr id="205" name="図形グループ 204"/>
            <p:cNvGrpSpPr/>
            <p:nvPr/>
          </p:nvGrpSpPr>
          <p:grpSpPr>
            <a:xfrm>
              <a:off x="3276600" y="4114800"/>
              <a:ext cx="1467630" cy="2074403"/>
              <a:chOff x="2847195" y="3177047"/>
              <a:chExt cx="1467630" cy="2074403"/>
            </a:xfrm>
          </p:grpSpPr>
          <p:pic>
            <p:nvPicPr>
              <p:cNvPr id="43189" name="Picture 21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3048000" y="4114800"/>
                <a:ext cx="1266825" cy="113665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203" name="左カーブ矢印 202"/>
              <p:cNvSpPr/>
              <p:nvPr/>
            </p:nvSpPr>
            <p:spPr bwMode="auto">
              <a:xfrm rot="18920947">
                <a:off x="2847195" y="3177047"/>
                <a:ext cx="349858" cy="1028479"/>
              </a:xfrm>
              <a:prstGeom prst="curvedLeftArrow">
                <a:avLst>
                  <a:gd name="adj1" fmla="val 37126"/>
                  <a:gd name="adj2" fmla="val 50000"/>
                  <a:gd name="adj3" fmla="val 70368"/>
                </a:avLst>
              </a:prstGeom>
              <a:gradFill flip="none" rotWithShape="1">
                <a:gsLst>
                  <a:gs pos="99000">
                    <a:schemeClr val="accent3"/>
                  </a:gs>
                  <a:gs pos="100000">
                    <a:srgbClr val="FFFFFF"/>
                  </a:gs>
                  <a:gs pos="18000">
                    <a:schemeClr val="bg1">
                      <a:lumMod val="65000"/>
                      <a:lumOff val="35000"/>
                    </a:schemeClr>
                  </a:gs>
                </a:gsLst>
                <a:path path="circle">
                  <a:fillToRect t="100000" r="100000"/>
                </a:path>
                <a:tileRect l="-100000" b="-100000"/>
              </a:gra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ja-JP" altLang="en-US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</p:grpSp>
        <p:sp>
          <p:nvSpPr>
            <p:cNvPr id="43190" name="Rectangle 22"/>
            <p:cNvSpPr>
              <a:spLocks noChangeArrowheads="1"/>
            </p:cNvSpPr>
            <p:nvPr/>
          </p:nvSpPr>
          <p:spPr bwMode="auto">
            <a:xfrm>
              <a:off x="3268133" y="5748868"/>
              <a:ext cx="1684338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kumimoji="0" lang="en-US" altLang="ja-JP" sz="1200" dirty="0">
                  <a:solidFill>
                    <a:schemeClr val="bg1"/>
                  </a:solidFill>
                </a:rPr>
                <a:t>20 mm diameter </a:t>
              </a:r>
              <a:r>
                <a:rPr kumimoji="0" lang="en-US" altLang="ja-JP" sz="1200" dirty="0" err="1">
                  <a:solidFill>
                    <a:schemeClr val="bg1"/>
                  </a:solidFill>
                </a:rPr>
                <a:t>Ti:sapphire</a:t>
              </a:r>
              <a:r>
                <a:rPr kumimoji="0" lang="en-US" altLang="ja-JP" sz="1200" dirty="0">
                  <a:solidFill>
                    <a:schemeClr val="bg1"/>
                  </a:solidFill>
                </a:rPr>
                <a:t> crystal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60350" y="76200"/>
            <a:ext cx="8426450" cy="1143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just">
              <a:defRPr/>
            </a:pPr>
            <a:r>
              <a:rPr lang="en-US" altLang="ja-JP" sz="2500" dirty="0">
                <a:solidFill>
                  <a:srgbClr val="E0B80D"/>
                </a:solidFill>
              </a:rPr>
              <a:t>Using a 4-pass cryogenic-cooled </a:t>
            </a:r>
            <a:r>
              <a:rPr lang="en-US" altLang="ja-JP" sz="2500" dirty="0" err="1">
                <a:solidFill>
                  <a:srgbClr val="E0B80D"/>
                </a:solidFill>
              </a:rPr>
              <a:t>Ti:sapphire</a:t>
            </a:r>
            <a:r>
              <a:rPr lang="en-US" altLang="ja-JP" sz="2500" dirty="0">
                <a:solidFill>
                  <a:srgbClr val="E0B80D"/>
                </a:solidFill>
              </a:rPr>
              <a:t> power amplifier, we amplify further to 3.2 </a:t>
            </a:r>
            <a:r>
              <a:rPr lang="en-US" altLang="ja-JP" sz="2500" dirty="0" smtClean="0">
                <a:solidFill>
                  <a:srgbClr val="E0B80D"/>
                </a:solidFill>
              </a:rPr>
              <a:t>J</a:t>
            </a:r>
            <a:endParaRPr lang="en-US" altLang="ja-JP" sz="2500" dirty="0">
              <a:solidFill>
                <a:srgbClr val="E0B80D"/>
              </a:solidFill>
            </a:endParaRP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/>
              <a:stretch>
                <a:fillRect/>
              </a:stretch>
            </p:blipFill>
          </mc:Choice>
          <mc:Fallback>
            <p:blipFill>
              <a:blip r:embed="rId5"/>
              <a:srcRect/>
              <a:stretch>
                <a:fillRect/>
              </a:stretch>
            </p:blipFill>
          </mc:Fallback>
        </mc:AlternateContent>
        <p:spPr bwMode="auto">
          <a:xfrm>
            <a:off x="9067800" y="34671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68"/>
          <p:cNvGrpSpPr>
            <a:grpSpLocks/>
          </p:cNvGrpSpPr>
          <p:nvPr/>
        </p:nvGrpSpPr>
        <p:grpSpPr bwMode="auto">
          <a:xfrm>
            <a:off x="4837112" y="1814513"/>
            <a:ext cx="3849688" cy="4513262"/>
            <a:chOff x="216" y="1225"/>
            <a:chExt cx="2425" cy="2843"/>
          </a:xfrm>
        </p:grpSpPr>
        <p:sp>
          <p:nvSpPr>
            <p:cNvPr id="49161" name="Rectangle 169"/>
            <p:cNvSpPr>
              <a:spLocks noChangeArrowheads="1"/>
            </p:cNvSpPr>
            <p:nvPr/>
          </p:nvSpPr>
          <p:spPr bwMode="auto">
            <a:xfrm>
              <a:off x="216" y="1225"/>
              <a:ext cx="14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✓ Extraction energy</a:t>
              </a:r>
              <a:endParaRPr lang="en-US" altLang="ja-JP" sz="1800" dirty="0">
                <a:ea typeface="ＭＳ ゴシック" charset="-128"/>
                <a:cs typeface="ＭＳ ゴシック" charset="-128"/>
              </a:endParaRPr>
            </a:p>
          </p:txBody>
        </p:sp>
        <p:grpSp>
          <p:nvGrpSpPr>
            <p:cNvPr id="12" name="Group 170"/>
            <p:cNvGrpSpPr>
              <a:grpSpLocks/>
            </p:cNvGrpSpPr>
            <p:nvPr/>
          </p:nvGrpSpPr>
          <p:grpSpPr bwMode="auto">
            <a:xfrm>
              <a:off x="727" y="1834"/>
              <a:ext cx="1789" cy="1814"/>
              <a:chOff x="725" y="1357"/>
              <a:chExt cx="1611" cy="1406"/>
            </a:xfrm>
          </p:grpSpPr>
          <p:sp>
            <p:nvSpPr>
              <p:cNvPr id="49352" name="Line 171"/>
              <p:cNvSpPr>
                <a:spLocks noChangeShapeType="1"/>
              </p:cNvSpPr>
              <p:nvPr/>
            </p:nvSpPr>
            <p:spPr bwMode="auto">
              <a:xfrm>
                <a:off x="725" y="2762"/>
                <a:ext cx="1611" cy="1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53" name="Line 172"/>
              <p:cNvSpPr>
                <a:spLocks noChangeShapeType="1"/>
              </p:cNvSpPr>
              <p:nvPr/>
            </p:nvSpPr>
            <p:spPr bwMode="auto">
              <a:xfrm>
                <a:off x="725" y="2563"/>
                <a:ext cx="1611" cy="1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54" name="Line 173"/>
              <p:cNvSpPr>
                <a:spLocks noChangeShapeType="1"/>
              </p:cNvSpPr>
              <p:nvPr/>
            </p:nvSpPr>
            <p:spPr bwMode="auto">
              <a:xfrm>
                <a:off x="725" y="2360"/>
                <a:ext cx="1611" cy="1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55" name="Line 174"/>
              <p:cNvSpPr>
                <a:spLocks noChangeShapeType="1"/>
              </p:cNvSpPr>
              <p:nvPr/>
            </p:nvSpPr>
            <p:spPr bwMode="auto">
              <a:xfrm>
                <a:off x="725" y="2161"/>
                <a:ext cx="1611" cy="1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56" name="Line 175"/>
              <p:cNvSpPr>
                <a:spLocks noChangeShapeType="1"/>
              </p:cNvSpPr>
              <p:nvPr/>
            </p:nvSpPr>
            <p:spPr bwMode="auto">
              <a:xfrm>
                <a:off x="725" y="1958"/>
                <a:ext cx="1611" cy="1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57" name="Line 176"/>
              <p:cNvSpPr>
                <a:spLocks noChangeShapeType="1"/>
              </p:cNvSpPr>
              <p:nvPr/>
            </p:nvSpPr>
            <p:spPr bwMode="auto">
              <a:xfrm>
                <a:off x="725" y="1759"/>
                <a:ext cx="1611" cy="1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58" name="Line 177"/>
              <p:cNvSpPr>
                <a:spLocks noChangeShapeType="1"/>
              </p:cNvSpPr>
              <p:nvPr/>
            </p:nvSpPr>
            <p:spPr bwMode="auto">
              <a:xfrm>
                <a:off x="725" y="1556"/>
                <a:ext cx="1611" cy="1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59" name="Line 178"/>
              <p:cNvSpPr>
                <a:spLocks noChangeShapeType="1"/>
              </p:cNvSpPr>
              <p:nvPr/>
            </p:nvSpPr>
            <p:spPr bwMode="auto">
              <a:xfrm>
                <a:off x="725" y="1357"/>
                <a:ext cx="1611" cy="1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3" name="Group 179"/>
            <p:cNvGrpSpPr>
              <a:grpSpLocks/>
            </p:cNvGrpSpPr>
            <p:nvPr/>
          </p:nvGrpSpPr>
          <p:grpSpPr bwMode="auto">
            <a:xfrm>
              <a:off x="727" y="1834"/>
              <a:ext cx="1790" cy="1813"/>
              <a:chOff x="725" y="1357"/>
              <a:chExt cx="1612" cy="1405"/>
            </a:xfrm>
          </p:grpSpPr>
          <p:sp>
            <p:nvSpPr>
              <p:cNvPr id="49344" name="Line 180"/>
              <p:cNvSpPr>
                <a:spLocks noChangeShapeType="1"/>
              </p:cNvSpPr>
              <p:nvPr/>
            </p:nvSpPr>
            <p:spPr bwMode="auto">
              <a:xfrm>
                <a:off x="725" y="1357"/>
                <a:ext cx="1" cy="1405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45" name="Line 181"/>
              <p:cNvSpPr>
                <a:spLocks noChangeShapeType="1"/>
              </p:cNvSpPr>
              <p:nvPr/>
            </p:nvSpPr>
            <p:spPr bwMode="auto">
              <a:xfrm>
                <a:off x="953" y="1357"/>
                <a:ext cx="1" cy="1405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46" name="Line 182"/>
              <p:cNvSpPr>
                <a:spLocks noChangeShapeType="1"/>
              </p:cNvSpPr>
              <p:nvPr/>
            </p:nvSpPr>
            <p:spPr bwMode="auto">
              <a:xfrm>
                <a:off x="1186" y="1357"/>
                <a:ext cx="1" cy="1405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47" name="Line 183"/>
              <p:cNvSpPr>
                <a:spLocks noChangeShapeType="1"/>
              </p:cNvSpPr>
              <p:nvPr/>
            </p:nvSpPr>
            <p:spPr bwMode="auto">
              <a:xfrm>
                <a:off x="1414" y="1357"/>
                <a:ext cx="1" cy="1405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48" name="Line 184"/>
              <p:cNvSpPr>
                <a:spLocks noChangeShapeType="1"/>
              </p:cNvSpPr>
              <p:nvPr/>
            </p:nvSpPr>
            <p:spPr bwMode="auto">
              <a:xfrm>
                <a:off x="1647" y="1357"/>
                <a:ext cx="1" cy="1405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49" name="Line 185"/>
              <p:cNvSpPr>
                <a:spLocks noChangeShapeType="1"/>
              </p:cNvSpPr>
              <p:nvPr/>
            </p:nvSpPr>
            <p:spPr bwMode="auto">
              <a:xfrm>
                <a:off x="1875" y="1357"/>
                <a:ext cx="1" cy="1405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50" name="Line 186"/>
              <p:cNvSpPr>
                <a:spLocks noChangeShapeType="1"/>
              </p:cNvSpPr>
              <p:nvPr/>
            </p:nvSpPr>
            <p:spPr bwMode="auto">
              <a:xfrm>
                <a:off x="2108" y="1357"/>
                <a:ext cx="1" cy="1405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51" name="Line 187"/>
              <p:cNvSpPr>
                <a:spLocks noChangeShapeType="1"/>
              </p:cNvSpPr>
              <p:nvPr/>
            </p:nvSpPr>
            <p:spPr bwMode="auto">
              <a:xfrm>
                <a:off x="2336" y="1357"/>
                <a:ext cx="1" cy="1405"/>
              </a:xfrm>
              <a:prstGeom prst="line">
                <a:avLst/>
              </a:prstGeom>
              <a:noFill/>
              <a:ln w="6350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4" name="Group 188"/>
            <p:cNvGrpSpPr>
              <a:grpSpLocks/>
            </p:cNvGrpSpPr>
            <p:nvPr/>
          </p:nvGrpSpPr>
          <p:grpSpPr bwMode="auto">
            <a:xfrm>
              <a:off x="727" y="1834"/>
              <a:ext cx="30" cy="1814"/>
              <a:chOff x="725" y="1357"/>
              <a:chExt cx="27" cy="1406"/>
            </a:xfrm>
          </p:grpSpPr>
          <p:sp>
            <p:nvSpPr>
              <p:cNvPr id="49308" name="Line 189"/>
              <p:cNvSpPr>
                <a:spLocks noChangeShapeType="1"/>
              </p:cNvSpPr>
              <p:nvPr/>
            </p:nvSpPr>
            <p:spPr bwMode="auto">
              <a:xfrm>
                <a:off x="725" y="2762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09" name="Line 190"/>
              <p:cNvSpPr>
                <a:spLocks noChangeShapeType="1"/>
              </p:cNvSpPr>
              <p:nvPr/>
            </p:nvSpPr>
            <p:spPr bwMode="auto">
              <a:xfrm>
                <a:off x="725" y="2563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0" name="Line 191"/>
              <p:cNvSpPr>
                <a:spLocks noChangeShapeType="1"/>
              </p:cNvSpPr>
              <p:nvPr/>
            </p:nvSpPr>
            <p:spPr bwMode="auto">
              <a:xfrm>
                <a:off x="725" y="2360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1" name="Line 192"/>
              <p:cNvSpPr>
                <a:spLocks noChangeShapeType="1"/>
              </p:cNvSpPr>
              <p:nvPr/>
            </p:nvSpPr>
            <p:spPr bwMode="auto">
              <a:xfrm>
                <a:off x="725" y="2161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2" name="Line 193"/>
              <p:cNvSpPr>
                <a:spLocks noChangeShapeType="1"/>
              </p:cNvSpPr>
              <p:nvPr/>
            </p:nvSpPr>
            <p:spPr bwMode="auto">
              <a:xfrm>
                <a:off x="725" y="1958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3" name="Line 194"/>
              <p:cNvSpPr>
                <a:spLocks noChangeShapeType="1"/>
              </p:cNvSpPr>
              <p:nvPr/>
            </p:nvSpPr>
            <p:spPr bwMode="auto">
              <a:xfrm>
                <a:off x="725" y="1759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4" name="Line 195"/>
              <p:cNvSpPr>
                <a:spLocks noChangeShapeType="1"/>
              </p:cNvSpPr>
              <p:nvPr/>
            </p:nvSpPr>
            <p:spPr bwMode="auto">
              <a:xfrm>
                <a:off x="725" y="1556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5" name="Line 196"/>
              <p:cNvSpPr>
                <a:spLocks noChangeShapeType="1"/>
              </p:cNvSpPr>
              <p:nvPr/>
            </p:nvSpPr>
            <p:spPr bwMode="auto">
              <a:xfrm>
                <a:off x="725" y="1357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6" name="Line 197"/>
              <p:cNvSpPr>
                <a:spLocks noChangeShapeType="1"/>
              </p:cNvSpPr>
              <p:nvPr/>
            </p:nvSpPr>
            <p:spPr bwMode="auto">
              <a:xfrm>
                <a:off x="725" y="2723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7" name="Line 198"/>
              <p:cNvSpPr>
                <a:spLocks noChangeShapeType="1"/>
              </p:cNvSpPr>
              <p:nvPr/>
            </p:nvSpPr>
            <p:spPr bwMode="auto">
              <a:xfrm>
                <a:off x="725" y="2680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8" name="Line 199"/>
              <p:cNvSpPr>
                <a:spLocks noChangeShapeType="1"/>
              </p:cNvSpPr>
              <p:nvPr/>
            </p:nvSpPr>
            <p:spPr bwMode="auto">
              <a:xfrm>
                <a:off x="725" y="2641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19" name="Line 200"/>
              <p:cNvSpPr>
                <a:spLocks noChangeShapeType="1"/>
              </p:cNvSpPr>
              <p:nvPr/>
            </p:nvSpPr>
            <p:spPr bwMode="auto">
              <a:xfrm>
                <a:off x="725" y="2602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0" name="Line 201"/>
              <p:cNvSpPr>
                <a:spLocks noChangeShapeType="1"/>
              </p:cNvSpPr>
              <p:nvPr/>
            </p:nvSpPr>
            <p:spPr bwMode="auto">
              <a:xfrm>
                <a:off x="725" y="2520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1" name="Line 202"/>
              <p:cNvSpPr>
                <a:spLocks noChangeShapeType="1"/>
              </p:cNvSpPr>
              <p:nvPr/>
            </p:nvSpPr>
            <p:spPr bwMode="auto">
              <a:xfrm>
                <a:off x="725" y="2481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2" name="Line 203"/>
              <p:cNvSpPr>
                <a:spLocks noChangeShapeType="1"/>
              </p:cNvSpPr>
              <p:nvPr/>
            </p:nvSpPr>
            <p:spPr bwMode="auto">
              <a:xfrm>
                <a:off x="725" y="2442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3" name="Line 204"/>
              <p:cNvSpPr>
                <a:spLocks noChangeShapeType="1"/>
              </p:cNvSpPr>
              <p:nvPr/>
            </p:nvSpPr>
            <p:spPr bwMode="auto">
              <a:xfrm>
                <a:off x="725" y="2399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4" name="Line 205"/>
              <p:cNvSpPr>
                <a:spLocks noChangeShapeType="1"/>
              </p:cNvSpPr>
              <p:nvPr/>
            </p:nvSpPr>
            <p:spPr bwMode="auto">
              <a:xfrm>
                <a:off x="725" y="2321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5" name="Line 206"/>
              <p:cNvSpPr>
                <a:spLocks noChangeShapeType="1"/>
              </p:cNvSpPr>
              <p:nvPr/>
            </p:nvSpPr>
            <p:spPr bwMode="auto">
              <a:xfrm>
                <a:off x="725" y="2282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6" name="Line 207"/>
              <p:cNvSpPr>
                <a:spLocks noChangeShapeType="1"/>
              </p:cNvSpPr>
              <p:nvPr/>
            </p:nvSpPr>
            <p:spPr bwMode="auto">
              <a:xfrm>
                <a:off x="725" y="2239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7" name="Line 208"/>
              <p:cNvSpPr>
                <a:spLocks noChangeShapeType="1"/>
              </p:cNvSpPr>
              <p:nvPr/>
            </p:nvSpPr>
            <p:spPr bwMode="auto">
              <a:xfrm>
                <a:off x="725" y="2200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8" name="Line 209"/>
              <p:cNvSpPr>
                <a:spLocks noChangeShapeType="1"/>
              </p:cNvSpPr>
              <p:nvPr/>
            </p:nvSpPr>
            <p:spPr bwMode="auto">
              <a:xfrm>
                <a:off x="725" y="2118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29" name="Line 210"/>
              <p:cNvSpPr>
                <a:spLocks noChangeShapeType="1"/>
              </p:cNvSpPr>
              <p:nvPr/>
            </p:nvSpPr>
            <p:spPr bwMode="auto">
              <a:xfrm>
                <a:off x="725" y="2079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0" name="Line 211"/>
              <p:cNvSpPr>
                <a:spLocks noChangeShapeType="1"/>
              </p:cNvSpPr>
              <p:nvPr/>
            </p:nvSpPr>
            <p:spPr bwMode="auto">
              <a:xfrm>
                <a:off x="725" y="2040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1" name="Line 212"/>
              <p:cNvSpPr>
                <a:spLocks noChangeShapeType="1"/>
              </p:cNvSpPr>
              <p:nvPr/>
            </p:nvSpPr>
            <p:spPr bwMode="auto">
              <a:xfrm>
                <a:off x="725" y="2001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2" name="Line 213"/>
              <p:cNvSpPr>
                <a:spLocks noChangeShapeType="1"/>
              </p:cNvSpPr>
              <p:nvPr/>
            </p:nvSpPr>
            <p:spPr bwMode="auto">
              <a:xfrm>
                <a:off x="725" y="1919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3" name="Line 214"/>
              <p:cNvSpPr>
                <a:spLocks noChangeShapeType="1"/>
              </p:cNvSpPr>
              <p:nvPr/>
            </p:nvSpPr>
            <p:spPr bwMode="auto">
              <a:xfrm>
                <a:off x="725" y="1880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4" name="Line 215"/>
              <p:cNvSpPr>
                <a:spLocks noChangeShapeType="1"/>
              </p:cNvSpPr>
              <p:nvPr/>
            </p:nvSpPr>
            <p:spPr bwMode="auto">
              <a:xfrm>
                <a:off x="725" y="1837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5" name="Line 216"/>
              <p:cNvSpPr>
                <a:spLocks noChangeShapeType="1"/>
              </p:cNvSpPr>
              <p:nvPr/>
            </p:nvSpPr>
            <p:spPr bwMode="auto">
              <a:xfrm>
                <a:off x="725" y="1798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6" name="Line 217"/>
              <p:cNvSpPr>
                <a:spLocks noChangeShapeType="1"/>
              </p:cNvSpPr>
              <p:nvPr/>
            </p:nvSpPr>
            <p:spPr bwMode="auto">
              <a:xfrm>
                <a:off x="725" y="1720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7" name="Line 218"/>
              <p:cNvSpPr>
                <a:spLocks noChangeShapeType="1"/>
              </p:cNvSpPr>
              <p:nvPr/>
            </p:nvSpPr>
            <p:spPr bwMode="auto">
              <a:xfrm>
                <a:off x="725" y="1677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8" name="Line 219"/>
              <p:cNvSpPr>
                <a:spLocks noChangeShapeType="1"/>
              </p:cNvSpPr>
              <p:nvPr/>
            </p:nvSpPr>
            <p:spPr bwMode="auto">
              <a:xfrm>
                <a:off x="725" y="1638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39" name="Line 220"/>
              <p:cNvSpPr>
                <a:spLocks noChangeShapeType="1"/>
              </p:cNvSpPr>
              <p:nvPr/>
            </p:nvSpPr>
            <p:spPr bwMode="auto">
              <a:xfrm>
                <a:off x="725" y="1599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40" name="Line 221"/>
              <p:cNvSpPr>
                <a:spLocks noChangeShapeType="1"/>
              </p:cNvSpPr>
              <p:nvPr/>
            </p:nvSpPr>
            <p:spPr bwMode="auto">
              <a:xfrm>
                <a:off x="725" y="1517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41" name="Line 222"/>
              <p:cNvSpPr>
                <a:spLocks noChangeShapeType="1"/>
              </p:cNvSpPr>
              <p:nvPr/>
            </p:nvSpPr>
            <p:spPr bwMode="auto">
              <a:xfrm>
                <a:off x="725" y="1478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42" name="Line 223"/>
              <p:cNvSpPr>
                <a:spLocks noChangeShapeType="1"/>
              </p:cNvSpPr>
              <p:nvPr/>
            </p:nvSpPr>
            <p:spPr bwMode="auto">
              <a:xfrm>
                <a:off x="725" y="1439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43" name="Line 224"/>
              <p:cNvSpPr>
                <a:spLocks noChangeShapeType="1"/>
              </p:cNvSpPr>
              <p:nvPr/>
            </p:nvSpPr>
            <p:spPr bwMode="auto">
              <a:xfrm>
                <a:off x="725" y="1396"/>
                <a:ext cx="14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5" name="Group 225"/>
            <p:cNvGrpSpPr>
              <a:grpSpLocks/>
            </p:cNvGrpSpPr>
            <p:nvPr/>
          </p:nvGrpSpPr>
          <p:grpSpPr bwMode="auto">
            <a:xfrm>
              <a:off x="2486" y="1834"/>
              <a:ext cx="30" cy="1814"/>
              <a:chOff x="2309" y="1357"/>
              <a:chExt cx="27" cy="1406"/>
            </a:xfrm>
          </p:grpSpPr>
          <p:sp>
            <p:nvSpPr>
              <p:cNvPr id="49272" name="Line 226"/>
              <p:cNvSpPr>
                <a:spLocks noChangeShapeType="1"/>
              </p:cNvSpPr>
              <p:nvPr/>
            </p:nvSpPr>
            <p:spPr bwMode="auto">
              <a:xfrm flipH="1">
                <a:off x="2309" y="2762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73" name="Line 227"/>
              <p:cNvSpPr>
                <a:spLocks noChangeShapeType="1"/>
              </p:cNvSpPr>
              <p:nvPr/>
            </p:nvSpPr>
            <p:spPr bwMode="auto">
              <a:xfrm flipH="1">
                <a:off x="2309" y="2563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74" name="Line 228"/>
              <p:cNvSpPr>
                <a:spLocks noChangeShapeType="1"/>
              </p:cNvSpPr>
              <p:nvPr/>
            </p:nvSpPr>
            <p:spPr bwMode="auto">
              <a:xfrm flipH="1">
                <a:off x="2309" y="2360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75" name="Line 229"/>
              <p:cNvSpPr>
                <a:spLocks noChangeShapeType="1"/>
              </p:cNvSpPr>
              <p:nvPr/>
            </p:nvSpPr>
            <p:spPr bwMode="auto">
              <a:xfrm flipH="1">
                <a:off x="2309" y="2161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76" name="Line 230"/>
              <p:cNvSpPr>
                <a:spLocks noChangeShapeType="1"/>
              </p:cNvSpPr>
              <p:nvPr/>
            </p:nvSpPr>
            <p:spPr bwMode="auto">
              <a:xfrm flipH="1">
                <a:off x="2309" y="1958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77" name="Line 231"/>
              <p:cNvSpPr>
                <a:spLocks noChangeShapeType="1"/>
              </p:cNvSpPr>
              <p:nvPr/>
            </p:nvSpPr>
            <p:spPr bwMode="auto">
              <a:xfrm flipH="1">
                <a:off x="2309" y="1759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78" name="Line 232"/>
              <p:cNvSpPr>
                <a:spLocks noChangeShapeType="1"/>
              </p:cNvSpPr>
              <p:nvPr/>
            </p:nvSpPr>
            <p:spPr bwMode="auto">
              <a:xfrm flipH="1">
                <a:off x="2309" y="1556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79" name="Line 233"/>
              <p:cNvSpPr>
                <a:spLocks noChangeShapeType="1"/>
              </p:cNvSpPr>
              <p:nvPr/>
            </p:nvSpPr>
            <p:spPr bwMode="auto">
              <a:xfrm flipH="1">
                <a:off x="2309" y="1357"/>
                <a:ext cx="27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0" name="Line 234"/>
              <p:cNvSpPr>
                <a:spLocks noChangeShapeType="1"/>
              </p:cNvSpPr>
              <p:nvPr/>
            </p:nvSpPr>
            <p:spPr bwMode="auto">
              <a:xfrm flipH="1">
                <a:off x="2323" y="2723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1" name="Line 235"/>
              <p:cNvSpPr>
                <a:spLocks noChangeShapeType="1"/>
              </p:cNvSpPr>
              <p:nvPr/>
            </p:nvSpPr>
            <p:spPr bwMode="auto">
              <a:xfrm flipH="1">
                <a:off x="2323" y="2680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2" name="Line 236"/>
              <p:cNvSpPr>
                <a:spLocks noChangeShapeType="1"/>
              </p:cNvSpPr>
              <p:nvPr/>
            </p:nvSpPr>
            <p:spPr bwMode="auto">
              <a:xfrm flipH="1">
                <a:off x="2323" y="2641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3" name="Line 237"/>
              <p:cNvSpPr>
                <a:spLocks noChangeShapeType="1"/>
              </p:cNvSpPr>
              <p:nvPr/>
            </p:nvSpPr>
            <p:spPr bwMode="auto">
              <a:xfrm flipH="1">
                <a:off x="2323" y="2602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4" name="Line 238"/>
              <p:cNvSpPr>
                <a:spLocks noChangeShapeType="1"/>
              </p:cNvSpPr>
              <p:nvPr/>
            </p:nvSpPr>
            <p:spPr bwMode="auto">
              <a:xfrm flipH="1">
                <a:off x="2323" y="2520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5" name="Line 239"/>
              <p:cNvSpPr>
                <a:spLocks noChangeShapeType="1"/>
              </p:cNvSpPr>
              <p:nvPr/>
            </p:nvSpPr>
            <p:spPr bwMode="auto">
              <a:xfrm flipH="1">
                <a:off x="2323" y="2481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6" name="Line 240"/>
              <p:cNvSpPr>
                <a:spLocks noChangeShapeType="1"/>
              </p:cNvSpPr>
              <p:nvPr/>
            </p:nvSpPr>
            <p:spPr bwMode="auto">
              <a:xfrm flipH="1">
                <a:off x="2323" y="2442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7" name="Line 241"/>
              <p:cNvSpPr>
                <a:spLocks noChangeShapeType="1"/>
              </p:cNvSpPr>
              <p:nvPr/>
            </p:nvSpPr>
            <p:spPr bwMode="auto">
              <a:xfrm flipH="1">
                <a:off x="2323" y="2399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8" name="Line 242"/>
              <p:cNvSpPr>
                <a:spLocks noChangeShapeType="1"/>
              </p:cNvSpPr>
              <p:nvPr/>
            </p:nvSpPr>
            <p:spPr bwMode="auto">
              <a:xfrm flipH="1">
                <a:off x="2323" y="2321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89" name="Line 243"/>
              <p:cNvSpPr>
                <a:spLocks noChangeShapeType="1"/>
              </p:cNvSpPr>
              <p:nvPr/>
            </p:nvSpPr>
            <p:spPr bwMode="auto">
              <a:xfrm flipH="1">
                <a:off x="2323" y="2282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0" name="Line 244"/>
              <p:cNvSpPr>
                <a:spLocks noChangeShapeType="1"/>
              </p:cNvSpPr>
              <p:nvPr/>
            </p:nvSpPr>
            <p:spPr bwMode="auto">
              <a:xfrm flipH="1">
                <a:off x="2323" y="2239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1" name="Line 245"/>
              <p:cNvSpPr>
                <a:spLocks noChangeShapeType="1"/>
              </p:cNvSpPr>
              <p:nvPr/>
            </p:nvSpPr>
            <p:spPr bwMode="auto">
              <a:xfrm flipH="1">
                <a:off x="2323" y="2200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2" name="Line 246"/>
              <p:cNvSpPr>
                <a:spLocks noChangeShapeType="1"/>
              </p:cNvSpPr>
              <p:nvPr/>
            </p:nvSpPr>
            <p:spPr bwMode="auto">
              <a:xfrm flipH="1">
                <a:off x="2323" y="2118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3" name="Line 247"/>
              <p:cNvSpPr>
                <a:spLocks noChangeShapeType="1"/>
              </p:cNvSpPr>
              <p:nvPr/>
            </p:nvSpPr>
            <p:spPr bwMode="auto">
              <a:xfrm flipH="1">
                <a:off x="2323" y="2079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4" name="Line 248"/>
              <p:cNvSpPr>
                <a:spLocks noChangeShapeType="1"/>
              </p:cNvSpPr>
              <p:nvPr/>
            </p:nvSpPr>
            <p:spPr bwMode="auto">
              <a:xfrm flipH="1">
                <a:off x="2323" y="2040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5" name="Line 249"/>
              <p:cNvSpPr>
                <a:spLocks noChangeShapeType="1"/>
              </p:cNvSpPr>
              <p:nvPr/>
            </p:nvSpPr>
            <p:spPr bwMode="auto">
              <a:xfrm flipH="1">
                <a:off x="2323" y="2001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6" name="Line 250"/>
              <p:cNvSpPr>
                <a:spLocks noChangeShapeType="1"/>
              </p:cNvSpPr>
              <p:nvPr/>
            </p:nvSpPr>
            <p:spPr bwMode="auto">
              <a:xfrm flipH="1">
                <a:off x="2323" y="1919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7" name="Line 251"/>
              <p:cNvSpPr>
                <a:spLocks noChangeShapeType="1"/>
              </p:cNvSpPr>
              <p:nvPr/>
            </p:nvSpPr>
            <p:spPr bwMode="auto">
              <a:xfrm flipH="1">
                <a:off x="2323" y="1880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8" name="Line 252"/>
              <p:cNvSpPr>
                <a:spLocks noChangeShapeType="1"/>
              </p:cNvSpPr>
              <p:nvPr/>
            </p:nvSpPr>
            <p:spPr bwMode="auto">
              <a:xfrm flipH="1">
                <a:off x="2323" y="1837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99" name="Line 253"/>
              <p:cNvSpPr>
                <a:spLocks noChangeShapeType="1"/>
              </p:cNvSpPr>
              <p:nvPr/>
            </p:nvSpPr>
            <p:spPr bwMode="auto">
              <a:xfrm flipH="1">
                <a:off x="2323" y="1798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00" name="Line 254"/>
              <p:cNvSpPr>
                <a:spLocks noChangeShapeType="1"/>
              </p:cNvSpPr>
              <p:nvPr/>
            </p:nvSpPr>
            <p:spPr bwMode="auto">
              <a:xfrm flipH="1">
                <a:off x="2323" y="1720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01" name="Line 255"/>
              <p:cNvSpPr>
                <a:spLocks noChangeShapeType="1"/>
              </p:cNvSpPr>
              <p:nvPr/>
            </p:nvSpPr>
            <p:spPr bwMode="auto">
              <a:xfrm flipH="1">
                <a:off x="2323" y="1677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02" name="Line 256"/>
              <p:cNvSpPr>
                <a:spLocks noChangeShapeType="1"/>
              </p:cNvSpPr>
              <p:nvPr/>
            </p:nvSpPr>
            <p:spPr bwMode="auto">
              <a:xfrm flipH="1">
                <a:off x="2323" y="1638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03" name="Line 257"/>
              <p:cNvSpPr>
                <a:spLocks noChangeShapeType="1"/>
              </p:cNvSpPr>
              <p:nvPr/>
            </p:nvSpPr>
            <p:spPr bwMode="auto">
              <a:xfrm flipH="1">
                <a:off x="2323" y="1599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04" name="Line 258"/>
              <p:cNvSpPr>
                <a:spLocks noChangeShapeType="1"/>
              </p:cNvSpPr>
              <p:nvPr/>
            </p:nvSpPr>
            <p:spPr bwMode="auto">
              <a:xfrm flipH="1">
                <a:off x="2323" y="1517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05" name="Line 259"/>
              <p:cNvSpPr>
                <a:spLocks noChangeShapeType="1"/>
              </p:cNvSpPr>
              <p:nvPr/>
            </p:nvSpPr>
            <p:spPr bwMode="auto">
              <a:xfrm flipH="1">
                <a:off x="2323" y="1478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06" name="Line 260"/>
              <p:cNvSpPr>
                <a:spLocks noChangeShapeType="1"/>
              </p:cNvSpPr>
              <p:nvPr/>
            </p:nvSpPr>
            <p:spPr bwMode="auto">
              <a:xfrm flipH="1">
                <a:off x="2323" y="1439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307" name="Line 261"/>
              <p:cNvSpPr>
                <a:spLocks noChangeShapeType="1"/>
              </p:cNvSpPr>
              <p:nvPr/>
            </p:nvSpPr>
            <p:spPr bwMode="auto">
              <a:xfrm flipH="1">
                <a:off x="2323" y="1396"/>
                <a:ext cx="13" cy="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6" name="Group 262"/>
            <p:cNvGrpSpPr>
              <a:grpSpLocks/>
            </p:cNvGrpSpPr>
            <p:nvPr/>
          </p:nvGrpSpPr>
          <p:grpSpPr bwMode="auto">
            <a:xfrm>
              <a:off x="727" y="3617"/>
              <a:ext cx="1790" cy="30"/>
              <a:chOff x="725" y="2739"/>
              <a:chExt cx="1612" cy="23"/>
            </a:xfrm>
          </p:grpSpPr>
          <p:sp>
            <p:nvSpPr>
              <p:cNvPr id="49236" name="Line 263"/>
              <p:cNvSpPr>
                <a:spLocks noChangeShapeType="1"/>
              </p:cNvSpPr>
              <p:nvPr/>
            </p:nvSpPr>
            <p:spPr bwMode="auto">
              <a:xfrm flipV="1">
                <a:off x="725" y="2739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37" name="Line 264"/>
              <p:cNvSpPr>
                <a:spLocks noChangeShapeType="1"/>
              </p:cNvSpPr>
              <p:nvPr/>
            </p:nvSpPr>
            <p:spPr bwMode="auto">
              <a:xfrm flipV="1">
                <a:off x="953" y="2739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38" name="Line 265"/>
              <p:cNvSpPr>
                <a:spLocks noChangeShapeType="1"/>
              </p:cNvSpPr>
              <p:nvPr/>
            </p:nvSpPr>
            <p:spPr bwMode="auto">
              <a:xfrm flipV="1">
                <a:off x="1186" y="2739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39" name="Line 266"/>
              <p:cNvSpPr>
                <a:spLocks noChangeShapeType="1"/>
              </p:cNvSpPr>
              <p:nvPr/>
            </p:nvSpPr>
            <p:spPr bwMode="auto">
              <a:xfrm flipV="1">
                <a:off x="1414" y="2739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0" name="Line 267"/>
              <p:cNvSpPr>
                <a:spLocks noChangeShapeType="1"/>
              </p:cNvSpPr>
              <p:nvPr/>
            </p:nvSpPr>
            <p:spPr bwMode="auto">
              <a:xfrm flipV="1">
                <a:off x="1647" y="2739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1" name="Line 268"/>
              <p:cNvSpPr>
                <a:spLocks noChangeShapeType="1"/>
              </p:cNvSpPr>
              <p:nvPr/>
            </p:nvSpPr>
            <p:spPr bwMode="auto">
              <a:xfrm flipV="1">
                <a:off x="1875" y="2739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2" name="Line 269"/>
              <p:cNvSpPr>
                <a:spLocks noChangeShapeType="1"/>
              </p:cNvSpPr>
              <p:nvPr/>
            </p:nvSpPr>
            <p:spPr bwMode="auto">
              <a:xfrm flipV="1">
                <a:off x="2108" y="2739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3" name="Line 270"/>
              <p:cNvSpPr>
                <a:spLocks noChangeShapeType="1"/>
              </p:cNvSpPr>
              <p:nvPr/>
            </p:nvSpPr>
            <p:spPr bwMode="auto">
              <a:xfrm flipV="1">
                <a:off x="2336" y="2739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4" name="Line 271"/>
              <p:cNvSpPr>
                <a:spLocks noChangeShapeType="1"/>
              </p:cNvSpPr>
              <p:nvPr/>
            </p:nvSpPr>
            <p:spPr bwMode="auto">
              <a:xfrm flipV="1">
                <a:off x="770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5" name="Line 272"/>
              <p:cNvSpPr>
                <a:spLocks noChangeShapeType="1"/>
              </p:cNvSpPr>
              <p:nvPr/>
            </p:nvSpPr>
            <p:spPr bwMode="auto">
              <a:xfrm flipV="1">
                <a:off x="819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6" name="Line 273"/>
              <p:cNvSpPr>
                <a:spLocks noChangeShapeType="1"/>
              </p:cNvSpPr>
              <p:nvPr/>
            </p:nvSpPr>
            <p:spPr bwMode="auto">
              <a:xfrm flipV="1">
                <a:off x="864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7" name="Line 274"/>
              <p:cNvSpPr>
                <a:spLocks noChangeShapeType="1"/>
              </p:cNvSpPr>
              <p:nvPr/>
            </p:nvSpPr>
            <p:spPr bwMode="auto">
              <a:xfrm flipV="1">
                <a:off x="909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8" name="Line 275"/>
              <p:cNvSpPr>
                <a:spLocks noChangeShapeType="1"/>
              </p:cNvSpPr>
              <p:nvPr/>
            </p:nvSpPr>
            <p:spPr bwMode="auto">
              <a:xfrm flipV="1">
                <a:off x="1003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49" name="Line 276"/>
              <p:cNvSpPr>
                <a:spLocks noChangeShapeType="1"/>
              </p:cNvSpPr>
              <p:nvPr/>
            </p:nvSpPr>
            <p:spPr bwMode="auto">
              <a:xfrm flipV="1">
                <a:off x="1047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0" name="Line 277"/>
              <p:cNvSpPr>
                <a:spLocks noChangeShapeType="1"/>
              </p:cNvSpPr>
              <p:nvPr/>
            </p:nvSpPr>
            <p:spPr bwMode="auto">
              <a:xfrm flipV="1">
                <a:off x="1092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1" name="Line 278"/>
              <p:cNvSpPr>
                <a:spLocks noChangeShapeType="1"/>
              </p:cNvSpPr>
              <p:nvPr/>
            </p:nvSpPr>
            <p:spPr bwMode="auto">
              <a:xfrm flipV="1">
                <a:off x="1141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2" name="Line 279"/>
              <p:cNvSpPr>
                <a:spLocks noChangeShapeType="1"/>
              </p:cNvSpPr>
              <p:nvPr/>
            </p:nvSpPr>
            <p:spPr bwMode="auto">
              <a:xfrm flipV="1">
                <a:off x="1231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3" name="Line 280"/>
              <p:cNvSpPr>
                <a:spLocks noChangeShapeType="1"/>
              </p:cNvSpPr>
              <p:nvPr/>
            </p:nvSpPr>
            <p:spPr bwMode="auto">
              <a:xfrm flipV="1">
                <a:off x="1276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4" name="Line 281"/>
              <p:cNvSpPr>
                <a:spLocks noChangeShapeType="1"/>
              </p:cNvSpPr>
              <p:nvPr/>
            </p:nvSpPr>
            <p:spPr bwMode="auto">
              <a:xfrm flipV="1">
                <a:off x="1325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5" name="Line 282"/>
              <p:cNvSpPr>
                <a:spLocks noChangeShapeType="1"/>
              </p:cNvSpPr>
              <p:nvPr/>
            </p:nvSpPr>
            <p:spPr bwMode="auto">
              <a:xfrm flipV="1">
                <a:off x="1370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6" name="Line 283"/>
              <p:cNvSpPr>
                <a:spLocks noChangeShapeType="1"/>
              </p:cNvSpPr>
              <p:nvPr/>
            </p:nvSpPr>
            <p:spPr bwMode="auto">
              <a:xfrm flipV="1">
                <a:off x="1464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7" name="Line 284"/>
              <p:cNvSpPr>
                <a:spLocks noChangeShapeType="1"/>
              </p:cNvSpPr>
              <p:nvPr/>
            </p:nvSpPr>
            <p:spPr bwMode="auto">
              <a:xfrm flipV="1">
                <a:off x="1508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8" name="Line 285"/>
              <p:cNvSpPr>
                <a:spLocks noChangeShapeType="1"/>
              </p:cNvSpPr>
              <p:nvPr/>
            </p:nvSpPr>
            <p:spPr bwMode="auto">
              <a:xfrm flipV="1">
                <a:off x="1553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59" name="Line 286"/>
              <p:cNvSpPr>
                <a:spLocks noChangeShapeType="1"/>
              </p:cNvSpPr>
              <p:nvPr/>
            </p:nvSpPr>
            <p:spPr bwMode="auto">
              <a:xfrm flipV="1">
                <a:off x="1598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0" name="Line 287"/>
              <p:cNvSpPr>
                <a:spLocks noChangeShapeType="1"/>
              </p:cNvSpPr>
              <p:nvPr/>
            </p:nvSpPr>
            <p:spPr bwMode="auto">
              <a:xfrm flipV="1">
                <a:off x="1692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1" name="Line 288"/>
              <p:cNvSpPr>
                <a:spLocks noChangeShapeType="1"/>
              </p:cNvSpPr>
              <p:nvPr/>
            </p:nvSpPr>
            <p:spPr bwMode="auto">
              <a:xfrm flipV="1">
                <a:off x="1737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2" name="Line 289"/>
              <p:cNvSpPr>
                <a:spLocks noChangeShapeType="1"/>
              </p:cNvSpPr>
              <p:nvPr/>
            </p:nvSpPr>
            <p:spPr bwMode="auto">
              <a:xfrm flipV="1">
                <a:off x="1786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3" name="Line 290"/>
              <p:cNvSpPr>
                <a:spLocks noChangeShapeType="1"/>
              </p:cNvSpPr>
              <p:nvPr/>
            </p:nvSpPr>
            <p:spPr bwMode="auto">
              <a:xfrm flipV="1">
                <a:off x="1831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4" name="Line 291"/>
              <p:cNvSpPr>
                <a:spLocks noChangeShapeType="1"/>
              </p:cNvSpPr>
              <p:nvPr/>
            </p:nvSpPr>
            <p:spPr bwMode="auto">
              <a:xfrm flipV="1">
                <a:off x="1920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5" name="Line 292"/>
              <p:cNvSpPr>
                <a:spLocks noChangeShapeType="1"/>
              </p:cNvSpPr>
              <p:nvPr/>
            </p:nvSpPr>
            <p:spPr bwMode="auto">
              <a:xfrm flipV="1">
                <a:off x="1969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6" name="Line 293"/>
              <p:cNvSpPr>
                <a:spLocks noChangeShapeType="1"/>
              </p:cNvSpPr>
              <p:nvPr/>
            </p:nvSpPr>
            <p:spPr bwMode="auto">
              <a:xfrm flipV="1">
                <a:off x="2014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7" name="Line 294"/>
              <p:cNvSpPr>
                <a:spLocks noChangeShapeType="1"/>
              </p:cNvSpPr>
              <p:nvPr/>
            </p:nvSpPr>
            <p:spPr bwMode="auto">
              <a:xfrm flipV="1">
                <a:off x="2059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8" name="Line 295"/>
              <p:cNvSpPr>
                <a:spLocks noChangeShapeType="1"/>
              </p:cNvSpPr>
              <p:nvPr/>
            </p:nvSpPr>
            <p:spPr bwMode="auto">
              <a:xfrm flipV="1">
                <a:off x="2153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69" name="Line 296"/>
              <p:cNvSpPr>
                <a:spLocks noChangeShapeType="1"/>
              </p:cNvSpPr>
              <p:nvPr/>
            </p:nvSpPr>
            <p:spPr bwMode="auto">
              <a:xfrm flipV="1">
                <a:off x="2197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70" name="Line 297"/>
              <p:cNvSpPr>
                <a:spLocks noChangeShapeType="1"/>
              </p:cNvSpPr>
              <p:nvPr/>
            </p:nvSpPr>
            <p:spPr bwMode="auto">
              <a:xfrm flipV="1">
                <a:off x="2242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71" name="Line 298"/>
              <p:cNvSpPr>
                <a:spLocks noChangeShapeType="1"/>
              </p:cNvSpPr>
              <p:nvPr/>
            </p:nvSpPr>
            <p:spPr bwMode="auto">
              <a:xfrm flipV="1">
                <a:off x="2291" y="2751"/>
                <a:ext cx="1" cy="11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7" name="Group 299"/>
            <p:cNvGrpSpPr>
              <a:grpSpLocks/>
            </p:cNvGrpSpPr>
            <p:nvPr/>
          </p:nvGrpSpPr>
          <p:grpSpPr bwMode="auto">
            <a:xfrm>
              <a:off x="727" y="1834"/>
              <a:ext cx="1790" cy="30"/>
              <a:chOff x="725" y="1357"/>
              <a:chExt cx="1612" cy="23"/>
            </a:xfrm>
          </p:grpSpPr>
          <p:sp>
            <p:nvSpPr>
              <p:cNvPr id="49200" name="Line 300"/>
              <p:cNvSpPr>
                <a:spLocks noChangeShapeType="1"/>
              </p:cNvSpPr>
              <p:nvPr/>
            </p:nvSpPr>
            <p:spPr bwMode="auto">
              <a:xfrm>
                <a:off x="725" y="1357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01" name="Line 301"/>
              <p:cNvSpPr>
                <a:spLocks noChangeShapeType="1"/>
              </p:cNvSpPr>
              <p:nvPr/>
            </p:nvSpPr>
            <p:spPr bwMode="auto">
              <a:xfrm>
                <a:off x="953" y="1357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02" name="Line 302"/>
              <p:cNvSpPr>
                <a:spLocks noChangeShapeType="1"/>
              </p:cNvSpPr>
              <p:nvPr/>
            </p:nvSpPr>
            <p:spPr bwMode="auto">
              <a:xfrm>
                <a:off x="1186" y="1357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03" name="Line 303"/>
              <p:cNvSpPr>
                <a:spLocks noChangeShapeType="1"/>
              </p:cNvSpPr>
              <p:nvPr/>
            </p:nvSpPr>
            <p:spPr bwMode="auto">
              <a:xfrm>
                <a:off x="1414" y="1357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04" name="Line 304"/>
              <p:cNvSpPr>
                <a:spLocks noChangeShapeType="1"/>
              </p:cNvSpPr>
              <p:nvPr/>
            </p:nvSpPr>
            <p:spPr bwMode="auto">
              <a:xfrm>
                <a:off x="1647" y="1357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05" name="Line 305"/>
              <p:cNvSpPr>
                <a:spLocks noChangeShapeType="1"/>
              </p:cNvSpPr>
              <p:nvPr/>
            </p:nvSpPr>
            <p:spPr bwMode="auto">
              <a:xfrm>
                <a:off x="1875" y="1357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06" name="Line 306"/>
              <p:cNvSpPr>
                <a:spLocks noChangeShapeType="1"/>
              </p:cNvSpPr>
              <p:nvPr/>
            </p:nvSpPr>
            <p:spPr bwMode="auto">
              <a:xfrm>
                <a:off x="2108" y="1357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07" name="Line 307"/>
              <p:cNvSpPr>
                <a:spLocks noChangeShapeType="1"/>
              </p:cNvSpPr>
              <p:nvPr/>
            </p:nvSpPr>
            <p:spPr bwMode="auto">
              <a:xfrm>
                <a:off x="2336" y="1357"/>
                <a:ext cx="1" cy="23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08" name="Line 308"/>
              <p:cNvSpPr>
                <a:spLocks noChangeShapeType="1"/>
              </p:cNvSpPr>
              <p:nvPr/>
            </p:nvSpPr>
            <p:spPr bwMode="auto">
              <a:xfrm>
                <a:off x="770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09" name="Line 309"/>
              <p:cNvSpPr>
                <a:spLocks noChangeShapeType="1"/>
              </p:cNvSpPr>
              <p:nvPr/>
            </p:nvSpPr>
            <p:spPr bwMode="auto">
              <a:xfrm>
                <a:off x="819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0" name="Line 310"/>
              <p:cNvSpPr>
                <a:spLocks noChangeShapeType="1"/>
              </p:cNvSpPr>
              <p:nvPr/>
            </p:nvSpPr>
            <p:spPr bwMode="auto">
              <a:xfrm>
                <a:off x="864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1" name="Line 311"/>
              <p:cNvSpPr>
                <a:spLocks noChangeShapeType="1"/>
              </p:cNvSpPr>
              <p:nvPr/>
            </p:nvSpPr>
            <p:spPr bwMode="auto">
              <a:xfrm>
                <a:off x="909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2" name="Line 312"/>
              <p:cNvSpPr>
                <a:spLocks noChangeShapeType="1"/>
              </p:cNvSpPr>
              <p:nvPr/>
            </p:nvSpPr>
            <p:spPr bwMode="auto">
              <a:xfrm>
                <a:off x="1003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3" name="Line 313"/>
              <p:cNvSpPr>
                <a:spLocks noChangeShapeType="1"/>
              </p:cNvSpPr>
              <p:nvPr/>
            </p:nvSpPr>
            <p:spPr bwMode="auto">
              <a:xfrm>
                <a:off x="1047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4" name="Line 314"/>
              <p:cNvSpPr>
                <a:spLocks noChangeShapeType="1"/>
              </p:cNvSpPr>
              <p:nvPr/>
            </p:nvSpPr>
            <p:spPr bwMode="auto">
              <a:xfrm>
                <a:off x="1092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5" name="Line 315"/>
              <p:cNvSpPr>
                <a:spLocks noChangeShapeType="1"/>
              </p:cNvSpPr>
              <p:nvPr/>
            </p:nvSpPr>
            <p:spPr bwMode="auto">
              <a:xfrm>
                <a:off x="1141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6" name="Line 316"/>
              <p:cNvSpPr>
                <a:spLocks noChangeShapeType="1"/>
              </p:cNvSpPr>
              <p:nvPr/>
            </p:nvSpPr>
            <p:spPr bwMode="auto">
              <a:xfrm>
                <a:off x="1231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7" name="Line 317"/>
              <p:cNvSpPr>
                <a:spLocks noChangeShapeType="1"/>
              </p:cNvSpPr>
              <p:nvPr/>
            </p:nvSpPr>
            <p:spPr bwMode="auto">
              <a:xfrm>
                <a:off x="1276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8" name="Line 318"/>
              <p:cNvSpPr>
                <a:spLocks noChangeShapeType="1"/>
              </p:cNvSpPr>
              <p:nvPr/>
            </p:nvSpPr>
            <p:spPr bwMode="auto">
              <a:xfrm>
                <a:off x="1325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19" name="Line 319"/>
              <p:cNvSpPr>
                <a:spLocks noChangeShapeType="1"/>
              </p:cNvSpPr>
              <p:nvPr/>
            </p:nvSpPr>
            <p:spPr bwMode="auto">
              <a:xfrm>
                <a:off x="1370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0" name="Line 320"/>
              <p:cNvSpPr>
                <a:spLocks noChangeShapeType="1"/>
              </p:cNvSpPr>
              <p:nvPr/>
            </p:nvSpPr>
            <p:spPr bwMode="auto">
              <a:xfrm>
                <a:off x="1464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1" name="Line 321"/>
              <p:cNvSpPr>
                <a:spLocks noChangeShapeType="1"/>
              </p:cNvSpPr>
              <p:nvPr/>
            </p:nvSpPr>
            <p:spPr bwMode="auto">
              <a:xfrm>
                <a:off x="1508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2" name="Line 322"/>
              <p:cNvSpPr>
                <a:spLocks noChangeShapeType="1"/>
              </p:cNvSpPr>
              <p:nvPr/>
            </p:nvSpPr>
            <p:spPr bwMode="auto">
              <a:xfrm>
                <a:off x="1553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3" name="Line 323"/>
              <p:cNvSpPr>
                <a:spLocks noChangeShapeType="1"/>
              </p:cNvSpPr>
              <p:nvPr/>
            </p:nvSpPr>
            <p:spPr bwMode="auto">
              <a:xfrm>
                <a:off x="1598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4" name="Line 324"/>
              <p:cNvSpPr>
                <a:spLocks noChangeShapeType="1"/>
              </p:cNvSpPr>
              <p:nvPr/>
            </p:nvSpPr>
            <p:spPr bwMode="auto">
              <a:xfrm>
                <a:off x="1692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5" name="Line 325"/>
              <p:cNvSpPr>
                <a:spLocks noChangeShapeType="1"/>
              </p:cNvSpPr>
              <p:nvPr/>
            </p:nvSpPr>
            <p:spPr bwMode="auto">
              <a:xfrm>
                <a:off x="1737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6" name="Line 326"/>
              <p:cNvSpPr>
                <a:spLocks noChangeShapeType="1"/>
              </p:cNvSpPr>
              <p:nvPr/>
            </p:nvSpPr>
            <p:spPr bwMode="auto">
              <a:xfrm>
                <a:off x="1786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7" name="Line 327"/>
              <p:cNvSpPr>
                <a:spLocks noChangeShapeType="1"/>
              </p:cNvSpPr>
              <p:nvPr/>
            </p:nvSpPr>
            <p:spPr bwMode="auto">
              <a:xfrm>
                <a:off x="1831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8" name="Line 328"/>
              <p:cNvSpPr>
                <a:spLocks noChangeShapeType="1"/>
              </p:cNvSpPr>
              <p:nvPr/>
            </p:nvSpPr>
            <p:spPr bwMode="auto">
              <a:xfrm>
                <a:off x="1920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29" name="Line 329"/>
              <p:cNvSpPr>
                <a:spLocks noChangeShapeType="1"/>
              </p:cNvSpPr>
              <p:nvPr/>
            </p:nvSpPr>
            <p:spPr bwMode="auto">
              <a:xfrm>
                <a:off x="1969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30" name="Line 330"/>
              <p:cNvSpPr>
                <a:spLocks noChangeShapeType="1"/>
              </p:cNvSpPr>
              <p:nvPr/>
            </p:nvSpPr>
            <p:spPr bwMode="auto">
              <a:xfrm>
                <a:off x="2014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31" name="Line 331"/>
              <p:cNvSpPr>
                <a:spLocks noChangeShapeType="1"/>
              </p:cNvSpPr>
              <p:nvPr/>
            </p:nvSpPr>
            <p:spPr bwMode="auto">
              <a:xfrm>
                <a:off x="2059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32" name="Line 332"/>
              <p:cNvSpPr>
                <a:spLocks noChangeShapeType="1"/>
              </p:cNvSpPr>
              <p:nvPr/>
            </p:nvSpPr>
            <p:spPr bwMode="auto">
              <a:xfrm>
                <a:off x="2153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33" name="Line 333"/>
              <p:cNvSpPr>
                <a:spLocks noChangeShapeType="1"/>
              </p:cNvSpPr>
              <p:nvPr/>
            </p:nvSpPr>
            <p:spPr bwMode="auto">
              <a:xfrm>
                <a:off x="2197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34" name="Line 334"/>
              <p:cNvSpPr>
                <a:spLocks noChangeShapeType="1"/>
              </p:cNvSpPr>
              <p:nvPr/>
            </p:nvSpPr>
            <p:spPr bwMode="auto">
              <a:xfrm>
                <a:off x="2242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9235" name="Line 335"/>
              <p:cNvSpPr>
                <a:spLocks noChangeShapeType="1"/>
              </p:cNvSpPr>
              <p:nvPr/>
            </p:nvSpPr>
            <p:spPr bwMode="auto">
              <a:xfrm>
                <a:off x="2291" y="1357"/>
                <a:ext cx="1" cy="12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49168" name="Line 336"/>
            <p:cNvSpPr>
              <a:spLocks noChangeShapeType="1"/>
            </p:cNvSpPr>
            <p:nvPr/>
          </p:nvSpPr>
          <p:spPr bwMode="auto">
            <a:xfrm flipV="1">
              <a:off x="727" y="1834"/>
              <a:ext cx="2" cy="181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69" name="Line 337"/>
            <p:cNvSpPr>
              <a:spLocks noChangeShapeType="1"/>
            </p:cNvSpPr>
            <p:nvPr/>
          </p:nvSpPr>
          <p:spPr bwMode="auto">
            <a:xfrm flipV="1">
              <a:off x="2516" y="1834"/>
              <a:ext cx="1" cy="1813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70" name="Line 338"/>
            <p:cNvSpPr>
              <a:spLocks noChangeShapeType="1"/>
            </p:cNvSpPr>
            <p:nvPr/>
          </p:nvSpPr>
          <p:spPr bwMode="auto">
            <a:xfrm>
              <a:off x="727" y="3647"/>
              <a:ext cx="178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71" name="Line 339"/>
            <p:cNvSpPr>
              <a:spLocks noChangeShapeType="1"/>
            </p:cNvSpPr>
            <p:nvPr/>
          </p:nvSpPr>
          <p:spPr bwMode="auto">
            <a:xfrm>
              <a:off x="727" y="1834"/>
              <a:ext cx="1789" cy="1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72" name="Oval 340"/>
            <p:cNvSpPr>
              <a:spLocks noChangeArrowheads="1"/>
            </p:cNvSpPr>
            <p:nvPr/>
          </p:nvSpPr>
          <p:spPr bwMode="auto">
            <a:xfrm>
              <a:off x="703" y="3527"/>
              <a:ext cx="54" cy="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73" name="Oval 341"/>
            <p:cNvSpPr>
              <a:spLocks noChangeArrowheads="1"/>
            </p:cNvSpPr>
            <p:nvPr/>
          </p:nvSpPr>
          <p:spPr bwMode="auto">
            <a:xfrm>
              <a:off x="996" y="3334"/>
              <a:ext cx="54" cy="56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74" name="Oval 342"/>
            <p:cNvSpPr>
              <a:spLocks noChangeArrowheads="1"/>
            </p:cNvSpPr>
            <p:nvPr/>
          </p:nvSpPr>
          <p:spPr bwMode="auto">
            <a:xfrm>
              <a:off x="1304" y="3104"/>
              <a:ext cx="55" cy="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75" name="Oval 343"/>
            <p:cNvSpPr>
              <a:spLocks noChangeArrowheads="1"/>
            </p:cNvSpPr>
            <p:nvPr/>
          </p:nvSpPr>
          <p:spPr bwMode="auto">
            <a:xfrm>
              <a:off x="1522" y="2842"/>
              <a:ext cx="55" cy="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76" name="Oval 344"/>
            <p:cNvSpPr>
              <a:spLocks noChangeArrowheads="1"/>
            </p:cNvSpPr>
            <p:nvPr/>
          </p:nvSpPr>
          <p:spPr bwMode="auto">
            <a:xfrm>
              <a:off x="1737" y="2585"/>
              <a:ext cx="54" cy="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77" name="Oval 345"/>
            <p:cNvSpPr>
              <a:spLocks noChangeArrowheads="1"/>
            </p:cNvSpPr>
            <p:nvPr/>
          </p:nvSpPr>
          <p:spPr bwMode="auto">
            <a:xfrm>
              <a:off x="2084" y="2228"/>
              <a:ext cx="54" cy="54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78" name="Oval 346"/>
            <p:cNvSpPr>
              <a:spLocks noChangeArrowheads="1"/>
            </p:cNvSpPr>
            <p:nvPr/>
          </p:nvSpPr>
          <p:spPr bwMode="auto">
            <a:xfrm>
              <a:off x="2362" y="1940"/>
              <a:ext cx="55" cy="55"/>
            </a:xfrm>
            <a:prstGeom prst="ellipse">
              <a:avLst/>
            </a:prstGeom>
            <a:solidFill>
              <a:schemeClr val="tx1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18" name="Group 347"/>
            <p:cNvGrpSpPr>
              <a:grpSpLocks/>
            </p:cNvGrpSpPr>
            <p:nvPr/>
          </p:nvGrpSpPr>
          <p:grpSpPr bwMode="auto">
            <a:xfrm>
              <a:off x="528" y="1808"/>
              <a:ext cx="133" cy="1883"/>
              <a:chOff x="597" y="1331"/>
              <a:chExt cx="99" cy="1499"/>
            </a:xfrm>
          </p:grpSpPr>
          <p:sp>
            <p:nvSpPr>
              <p:cNvPr id="49192" name="Rectangle 348"/>
              <p:cNvSpPr>
                <a:spLocks noChangeArrowheads="1"/>
              </p:cNvSpPr>
              <p:nvPr/>
            </p:nvSpPr>
            <p:spPr bwMode="auto">
              <a:xfrm>
                <a:off x="651" y="2738"/>
                <a:ext cx="40" cy="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0</a:t>
                </a:r>
              </a:p>
            </p:txBody>
          </p:sp>
          <p:sp>
            <p:nvSpPr>
              <p:cNvPr id="49193" name="Rectangle 349"/>
              <p:cNvSpPr>
                <a:spLocks noChangeArrowheads="1"/>
              </p:cNvSpPr>
              <p:nvPr/>
            </p:nvSpPr>
            <p:spPr bwMode="auto">
              <a:xfrm>
                <a:off x="597" y="2538"/>
                <a:ext cx="99" cy="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0.5</a:t>
                </a:r>
              </a:p>
            </p:txBody>
          </p:sp>
          <p:sp>
            <p:nvSpPr>
              <p:cNvPr id="49194" name="Rectangle 350"/>
              <p:cNvSpPr>
                <a:spLocks noChangeArrowheads="1"/>
              </p:cNvSpPr>
              <p:nvPr/>
            </p:nvSpPr>
            <p:spPr bwMode="auto">
              <a:xfrm>
                <a:off x="651" y="2334"/>
                <a:ext cx="40" cy="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1</a:t>
                </a:r>
              </a:p>
            </p:txBody>
          </p:sp>
          <p:sp>
            <p:nvSpPr>
              <p:cNvPr id="49195" name="Rectangle 351"/>
              <p:cNvSpPr>
                <a:spLocks noChangeArrowheads="1"/>
              </p:cNvSpPr>
              <p:nvPr/>
            </p:nvSpPr>
            <p:spPr bwMode="auto">
              <a:xfrm>
                <a:off x="597" y="2136"/>
                <a:ext cx="99" cy="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1.5</a:t>
                </a:r>
              </a:p>
            </p:txBody>
          </p:sp>
          <p:sp>
            <p:nvSpPr>
              <p:cNvPr id="49196" name="Rectangle 352"/>
              <p:cNvSpPr>
                <a:spLocks noChangeArrowheads="1"/>
              </p:cNvSpPr>
              <p:nvPr/>
            </p:nvSpPr>
            <p:spPr bwMode="auto">
              <a:xfrm>
                <a:off x="651" y="1932"/>
                <a:ext cx="40" cy="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2</a:t>
                </a:r>
              </a:p>
            </p:txBody>
          </p:sp>
          <p:sp>
            <p:nvSpPr>
              <p:cNvPr id="49197" name="Rectangle 353"/>
              <p:cNvSpPr>
                <a:spLocks noChangeArrowheads="1"/>
              </p:cNvSpPr>
              <p:nvPr/>
            </p:nvSpPr>
            <p:spPr bwMode="auto">
              <a:xfrm>
                <a:off x="597" y="1733"/>
                <a:ext cx="99" cy="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2.5</a:t>
                </a:r>
              </a:p>
            </p:txBody>
          </p:sp>
          <p:sp>
            <p:nvSpPr>
              <p:cNvPr id="49198" name="Rectangle 354"/>
              <p:cNvSpPr>
                <a:spLocks noChangeArrowheads="1"/>
              </p:cNvSpPr>
              <p:nvPr/>
            </p:nvSpPr>
            <p:spPr bwMode="auto">
              <a:xfrm>
                <a:off x="651" y="1531"/>
                <a:ext cx="40" cy="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3</a:t>
                </a:r>
              </a:p>
            </p:txBody>
          </p:sp>
          <p:sp>
            <p:nvSpPr>
              <p:cNvPr id="49199" name="Rectangle 355"/>
              <p:cNvSpPr>
                <a:spLocks noChangeArrowheads="1"/>
              </p:cNvSpPr>
              <p:nvPr/>
            </p:nvSpPr>
            <p:spPr bwMode="auto">
              <a:xfrm>
                <a:off x="597" y="1331"/>
                <a:ext cx="99" cy="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/>
                  <a:t>3.5</a:t>
                </a:r>
              </a:p>
            </p:txBody>
          </p:sp>
        </p:grpSp>
        <p:sp>
          <p:nvSpPr>
            <p:cNvPr id="49180" name="Rectangle 356"/>
            <p:cNvSpPr>
              <a:spLocks noChangeArrowheads="1"/>
            </p:cNvSpPr>
            <p:nvPr/>
          </p:nvSpPr>
          <p:spPr bwMode="auto">
            <a:xfrm>
              <a:off x="709" y="3712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0</a:t>
              </a:r>
            </a:p>
          </p:txBody>
        </p:sp>
        <p:sp>
          <p:nvSpPr>
            <p:cNvPr id="49181" name="Rectangle 357"/>
            <p:cNvSpPr>
              <a:spLocks noChangeArrowheads="1"/>
            </p:cNvSpPr>
            <p:nvPr/>
          </p:nvSpPr>
          <p:spPr bwMode="auto">
            <a:xfrm>
              <a:off x="959" y="3712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1</a:t>
              </a:r>
            </a:p>
          </p:txBody>
        </p:sp>
        <p:sp>
          <p:nvSpPr>
            <p:cNvPr id="49182" name="Rectangle 358"/>
            <p:cNvSpPr>
              <a:spLocks noChangeArrowheads="1"/>
            </p:cNvSpPr>
            <p:nvPr/>
          </p:nvSpPr>
          <p:spPr bwMode="auto">
            <a:xfrm>
              <a:off x="1215" y="3712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2</a:t>
              </a:r>
            </a:p>
          </p:txBody>
        </p:sp>
        <p:sp>
          <p:nvSpPr>
            <p:cNvPr id="49183" name="Rectangle 359"/>
            <p:cNvSpPr>
              <a:spLocks noChangeArrowheads="1"/>
            </p:cNvSpPr>
            <p:nvPr/>
          </p:nvSpPr>
          <p:spPr bwMode="auto">
            <a:xfrm>
              <a:off x="1465" y="3712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3</a:t>
              </a:r>
            </a:p>
          </p:txBody>
        </p:sp>
        <p:sp>
          <p:nvSpPr>
            <p:cNvPr id="49184" name="Rectangle 360"/>
            <p:cNvSpPr>
              <a:spLocks noChangeArrowheads="1"/>
            </p:cNvSpPr>
            <p:nvPr/>
          </p:nvSpPr>
          <p:spPr bwMode="auto">
            <a:xfrm>
              <a:off x="1729" y="3712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4</a:t>
              </a:r>
            </a:p>
          </p:txBody>
        </p:sp>
        <p:sp>
          <p:nvSpPr>
            <p:cNvPr id="49185" name="Rectangle 361"/>
            <p:cNvSpPr>
              <a:spLocks noChangeArrowheads="1"/>
            </p:cNvSpPr>
            <p:nvPr/>
          </p:nvSpPr>
          <p:spPr bwMode="auto">
            <a:xfrm>
              <a:off x="1979" y="3712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5</a:t>
              </a:r>
            </a:p>
          </p:txBody>
        </p:sp>
        <p:sp>
          <p:nvSpPr>
            <p:cNvPr id="49186" name="Rectangle 362"/>
            <p:cNvSpPr>
              <a:spLocks noChangeArrowheads="1"/>
            </p:cNvSpPr>
            <p:nvPr/>
          </p:nvSpPr>
          <p:spPr bwMode="auto">
            <a:xfrm>
              <a:off x="2240" y="3693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6</a:t>
              </a:r>
            </a:p>
          </p:txBody>
        </p:sp>
        <p:sp>
          <p:nvSpPr>
            <p:cNvPr id="49187" name="Rectangle 363"/>
            <p:cNvSpPr>
              <a:spLocks noChangeArrowheads="1"/>
            </p:cNvSpPr>
            <p:nvPr/>
          </p:nvSpPr>
          <p:spPr bwMode="auto">
            <a:xfrm>
              <a:off x="2476" y="3712"/>
              <a:ext cx="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7</a:t>
              </a:r>
            </a:p>
          </p:txBody>
        </p:sp>
        <p:sp>
          <p:nvSpPr>
            <p:cNvPr id="49188" name="Rectangle 364"/>
            <p:cNvSpPr>
              <a:spLocks noChangeArrowheads="1"/>
            </p:cNvSpPr>
            <p:nvPr/>
          </p:nvSpPr>
          <p:spPr bwMode="auto">
            <a:xfrm rot="-5400000">
              <a:off x="-123" y="2598"/>
              <a:ext cx="85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Output energy [J]</a:t>
              </a:r>
              <a:endParaRPr lang="en-US" altLang="ja-JP"/>
            </a:p>
          </p:txBody>
        </p:sp>
        <p:sp>
          <p:nvSpPr>
            <p:cNvPr id="49189" name="Rectangle 365"/>
            <p:cNvSpPr>
              <a:spLocks noChangeArrowheads="1"/>
            </p:cNvSpPr>
            <p:nvPr/>
          </p:nvSpPr>
          <p:spPr bwMode="auto">
            <a:xfrm>
              <a:off x="1009" y="3932"/>
              <a:ext cx="1238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dirty="0" smtClean="0"/>
                <a:t>Incident pump </a:t>
              </a:r>
              <a:r>
                <a:rPr lang="en-US" altLang="ja-JP" sz="1400" dirty="0"/>
                <a:t>energy [J]</a:t>
              </a:r>
            </a:p>
          </p:txBody>
        </p:sp>
        <p:sp>
          <p:nvSpPr>
            <p:cNvPr id="49190" name="Line 366"/>
            <p:cNvSpPr>
              <a:spLocks noChangeShapeType="1"/>
            </p:cNvSpPr>
            <p:nvPr/>
          </p:nvSpPr>
          <p:spPr bwMode="auto">
            <a:xfrm flipV="1">
              <a:off x="2401" y="1660"/>
              <a:ext cx="41" cy="246"/>
            </a:xfrm>
            <a:prstGeom prst="line">
              <a:avLst/>
            </a:prstGeom>
            <a:noFill/>
            <a:ln w="12700">
              <a:solidFill>
                <a:srgbClr val="54DC59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191" name="Rectangle 367"/>
            <p:cNvSpPr>
              <a:spLocks noChangeArrowheads="1"/>
            </p:cNvSpPr>
            <p:nvPr/>
          </p:nvSpPr>
          <p:spPr bwMode="auto">
            <a:xfrm>
              <a:off x="2239" y="1442"/>
              <a:ext cx="402" cy="220"/>
            </a:xfrm>
            <a:prstGeom prst="rect">
              <a:avLst/>
            </a:prstGeom>
            <a:noFill/>
            <a:ln w="12700">
              <a:solidFill>
                <a:srgbClr val="54DC59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>
                  <a:solidFill>
                    <a:srgbClr val="54DC59"/>
                  </a:solidFill>
                  <a:ea typeface="Osaka" charset="-128"/>
                  <a:cs typeface="Osaka" charset="-128"/>
                </a:rPr>
                <a:t>3.2 J</a:t>
              </a:r>
            </a:p>
          </p:txBody>
        </p:sp>
      </p:grpSp>
      <p:pic>
        <p:nvPicPr>
          <p:cNvPr id="49158" name="Picture 5" descr="虹棒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813" y="1316037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924800" y="762000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5" name="図形グループ 254"/>
          <p:cNvGrpSpPr/>
          <p:nvPr/>
        </p:nvGrpSpPr>
        <p:grpSpPr>
          <a:xfrm>
            <a:off x="304800" y="1828800"/>
            <a:ext cx="4114800" cy="3505200"/>
            <a:chOff x="304800" y="1828800"/>
            <a:chExt cx="4114800" cy="3505200"/>
          </a:xfrm>
        </p:grpSpPr>
        <p:pic>
          <p:nvPicPr>
            <p:cNvPr id="371" name="Picture 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57200" y="2360613"/>
              <a:ext cx="3962400" cy="29733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75" name="Rectangle 13"/>
            <p:cNvSpPr>
              <a:spLocks noChangeArrowheads="1"/>
            </p:cNvSpPr>
            <p:nvPr/>
          </p:nvSpPr>
          <p:spPr bwMode="auto">
            <a:xfrm>
              <a:off x="304800" y="1828800"/>
              <a:ext cx="404018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✓ View of Ti:sapphire power amplifier</a:t>
              </a:r>
              <a:endParaRPr lang="en-US" altLang="ja-JP" sz="1800">
                <a:ea typeface="Osaka" charset="-128"/>
                <a:cs typeface="Osaka" charset="-128"/>
              </a:endParaRPr>
            </a:p>
          </p:txBody>
        </p:sp>
        <p:sp>
          <p:nvSpPr>
            <p:cNvPr id="376" name="Rectangle 24"/>
            <p:cNvSpPr>
              <a:spLocks noChangeArrowheads="1"/>
            </p:cNvSpPr>
            <p:nvPr/>
          </p:nvSpPr>
          <p:spPr bwMode="auto">
            <a:xfrm>
              <a:off x="533400" y="3689349"/>
              <a:ext cx="1122363" cy="3048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100000">
                  <a:srgbClr val="00FF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 dirty="0">
                  <a:ea typeface="ＭＳ ゴシック" charset="-128"/>
                  <a:cs typeface="ＭＳ ゴシック" charset="-128"/>
                </a:rPr>
                <a:t>Pump pulse</a:t>
              </a:r>
            </a:p>
          </p:txBody>
        </p:sp>
        <p:sp>
          <p:nvSpPr>
            <p:cNvPr id="377" name="Line 28"/>
            <p:cNvSpPr>
              <a:spLocks noChangeShapeType="1"/>
            </p:cNvSpPr>
            <p:nvPr/>
          </p:nvSpPr>
          <p:spPr bwMode="auto">
            <a:xfrm flipH="1">
              <a:off x="863600" y="3978804"/>
              <a:ext cx="168805" cy="65881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8" name="Line 29"/>
            <p:cNvSpPr>
              <a:spLocks noChangeShapeType="1"/>
            </p:cNvSpPr>
            <p:nvPr/>
          </p:nvSpPr>
          <p:spPr bwMode="auto">
            <a:xfrm>
              <a:off x="1418165" y="4637616"/>
              <a:ext cx="414867" cy="1735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9" name="Line 32"/>
            <p:cNvSpPr>
              <a:spLocks noChangeShapeType="1"/>
            </p:cNvSpPr>
            <p:nvPr/>
          </p:nvSpPr>
          <p:spPr bwMode="auto">
            <a:xfrm>
              <a:off x="447146" y="4967287"/>
              <a:ext cx="107421" cy="1359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0" name="Line 38"/>
            <p:cNvSpPr>
              <a:spLocks noChangeShapeType="1"/>
            </p:cNvSpPr>
            <p:nvPr/>
          </p:nvSpPr>
          <p:spPr bwMode="auto">
            <a:xfrm flipV="1">
              <a:off x="446617" y="4269316"/>
              <a:ext cx="1657350" cy="507999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1" name="Line 38"/>
            <p:cNvSpPr>
              <a:spLocks noChangeShapeType="1"/>
            </p:cNvSpPr>
            <p:nvPr/>
          </p:nvSpPr>
          <p:spPr bwMode="auto">
            <a:xfrm flipV="1">
              <a:off x="457200" y="4305296"/>
              <a:ext cx="1655233" cy="715435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2" name="Line 38"/>
            <p:cNvSpPr>
              <a:spLocks noChangeShapeType="1"/>
            </p:cNvSpPr>
            <p:nvPr/>
          </p:nvSpPr>
          <p:spPr bwMode="auto">
            <a:xfrm flipV="1">
              <a:off x="455084" y="4282015"/>
              <a:ext cx="1665816" cy="620181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3" name="Line 38"/>
            <p:cNvSpPr>
              <a:spLocks noChangeShapeType="1"/>
            </p:cNvSpPr>
            <p:nvPr/>
          </p:nvSpPr>
          <p:spPr bwMode="auto">
            <a:xfrm flipH="1">
              <a:off x="2569631" y="3757082"/>
              <a:ext cx="800101" cy="355601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4" name="Line 38"/>
            <p:cNvSpPr>
              <a:spLocks noChangeShapeType="1"/>
            </p:cNvSpPr>
            <p:nvPr/>
          </p:nvSpPr>
          <p:spPr bwMode="auto">
            <a:xfrm flipH="1">
              <a:off x="2565397" y="3757082"/>
              <a:ext cx="905935" cy="43603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5" name="Line 38"/>
            <p:cNvSpPr>
              <a:spLocks noChangeShapeType="1"/>
            </p:cNvSpPr>
            <p:nvPr/>
          </p:nvSpPr>
          <p:spPr bwMode="auto">
            <a:xfrm flipH="1">
              <a:off x="2565399" y="3503083"/>
              <a:ext cx="1024466" cy="664634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6" name="Line 38"/>
            <p:cNvSpPr>
              <a:spLocks noChangeShapeType="1"/>
            </p:cNvSpPr>
            <p:nvPr/>
          </p:nvSpPr>
          <p:spPr bwMode="auto">
            <a:xfrm flipH="1" flipV="1">
              <a:off x="3365500" y="3752848"/>
              <a:ext cx="677332" cy="46567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7" name="Line 38"/>
            <p:cNvSpPr>
              <a:spLocks noChangeShapeType="1"/>
            </p:cNvSpPr>
            <p:nvPr/>
          </p:nvSpPr>
          <p:spPr bwMode="auto">
            <a:xfrm flipH="1">
              <a:off x="1888067" y="3803650"/>
              <a:ext cx="2154766" cy="152823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89" name="Line 38"/>
            <p:cNvSpPr>
              <a:spLocks noChangeShapeType="1"/>
            </p:cNvSpPr>
            <p:nvPr/>
          </p:nvSpPr>
          <p:spPr bwMode="auto">
            <a:xfrm flipH="1">
              <a:off x="3517905" y="3994149"/>
              <a:ext cx="249766" cy="182033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0" name="Line 38"/>
            <p:cNvSpPr>
              <a:spLocks noChangeShapeType="1"/>
            </p:cNvSpPr>
            <p:nvPr/>
          </p:nvSpPr>
          <p:spPr bwMode="auto">
            <a:xfrm flipH="1" flipV="1">
              <a:off x="3585633" y="3769779"/>
              <a:ext cx="215900" cy="1270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1" name="Line 13"/>
            <p:cNvSpPr>
              <a:spLocks noChangeShapeType="1"/>
            </p:cNvSpPr>
            <p:nvPr/>
          </p:nvSpPr>
          <p:spPr bwMode="auto">
            <a:xfrm flipV="1">
              <a:off x="546100" y="4265081"/>
              <a:ext cx="1570568" cy="82973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2" name="Line 13"/>
            <p:cNvSpPr>
              <a:spLocks noChangeShapeType="1"/>
            </p:cNvSpPr>
            <p:nvPr/>
          </p:nvSpPr>
          <p:spPr bwMode="auto">
            <a:xfrm flipV="1">
              <a:off x="2573867" y="3803649"/>
              <a:ext cx="575733" cy="27093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3" name="Line 13"/>
            <p:cNvSpPr>
              <a:spLocks noChangeShapeType="1"/>
            </p:cNvSpPr>
            <p:nvPr/>
          </p:nvSpPr>
          <p:spPr bwMode="auto">
            <a:xfrm flipV="1">
              <a:off x="2565400" y="3858681"/>
              <a:ext cx="347133" cy="19049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4" name="Line 13"/>
            <p:cNvSpPr>
              <a:spLocks noChangeShapeType="1"/>
            </p:cNvSpPr>
            <p:nvPr/>
          </p:nvSpPr>
          <p:spPr bwMode="auto">
            <a:xfrm flipH="1" flipV="1">
              <a:off x="2891365" y="3858681"/>
              <a:ext cx="436034" cy="7196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5" name="Line 13"/>
            <p:cNvSpPr>
              <a:spLocks noChangeShapeType="1"/>
            </p:cNvSpPr>
            <p:nvPr/>
          </p:nvSpPr>
          <p:spPr bwMode="auto">
            <a:xfrm flipH="1">
              <a:off x="452967" y="4294716"/>
              <a:ext cx="1663700" cy="51646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6" name="Line 13"/>
            <p:cNvSpPr>
              <a:spLocks noChangeShapeType="1"/>
            </p:cNvSpPr>
            <p:nvPr/>
          </p:nvSpPr>
          <p:spPr bwMode="auto">
            <a:xfrm flipH="1">
              <a:off x="2565399" y="3930650"/>
              <a:ext cx="745065" cy="22013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7" name="Line 13"/>
            <p:cNvSpPr>
              <a:spLocks noChangeShapeType="1"/>
            </p:cNvSpPr>
            <p:nvPr/>
          </p:nvSpPr>
          <p:spPr bwMode="auto">
            <a:xfrm flipV="1">
              <a:off x="457200" y="4265081"/>
              <a:ext cx="1646767" cy="79586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8" name="Line 13"/>
            <p:cNvSpPr>
              <a:spLocks noChangeShapeType="1"/>
            </p:cNvSpPr>
            <p:nvPr/>
          </p:nvSpPr>
          <p:spPr bwMode="auto">
            <a:xfrm flipH="1" flipV="1">
              <a:off x="3132665" y="3807881"/>
              <a:ext cx="266702" cy="5080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99" name="Line 13"/>
            <p:cNvSpPr>
              <a:spLocks noChangeShapeType="1"/>
            </p:cNvSpPr>
            <p:nvPr/>
          </p:nvSpPr>
          <p:spPr bwMode="auto">
            <a:xfrm flipH="1">
              <a:off x="452967" y="4279510"/>
              <a:ext cx="1653553" cy="58247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0" name="Line 32"/>
            <p:cNvSpPr>
              <a:spLocks noChangeShapeType="1"/>
            </p:cNvSpPr>
            <p:nvPr/>
          </p:nvSpPr>
          <p:spPr bwMode="auto">
            <a:xfrm flipV="1">
              <a:off x="698500" y="4942415"/>
              <a:ext cx="139700" cy="71967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1" name="Line 32"/>
            <p:cNvSpPr>
              <a:spLocks noChangeShapeType="1"/>
            </p:cNvSpPr>
            <p:nvPr/>
          </p:nvSpPr>
          <p:spPr bwMode="auto">
            <a:xfrm flipV="1">
              <a:off x="461433" y="4802715"/>
              <a:ext cx="165100" cy="5927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2" name="Rectangle 23"/>
            <p:cNvSpPr>
              <a:spLocks noChangeArrowheads="1"/>
            </p:cNvSpPr>
            <p:nvPr/>
          </p:nvSpPr>
          <p:spPr bwMode="auto">
            <a:xfrm>
              <a:off x="1676400" y="4756149"/>
              <a:ext cx="1162823" cy="307777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>
                  <a:ea typeface="ＭＳ ゴシック" charset="-128"/>
                  <a:cs typeface="ＭＳ ゴシック" charset="-128"/>
                </a:rPr>
                <a:t>Signal pulse</a:t>
              </a:r>
            </a:p>
          </p:txBody>
        </p:sp>
        <p:sp>
          <p:nvSpPr>
            <p:cNvPr id="403" name="Line 28"/>
            <p:cNvSpPr>
              <a:spLocks noChangeShapeType="1"/>
            </p:cNvSpPr>
            <p:nvPr/>
          </p:nvSpPr>
          <p:spPr bwMode="auto">
            <a:xfrm>
              <a:off x="1032404" y="3978803"/>
              <a:ext cx="17463" cy="68844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4" name="Line 28"/>
            <p:cNvSpPr>
              <a:spLocks noChangeShapeType="1"/>
            </p:cNvSpPr>
            <p:nvPr/>
          </p:nvSpPr>
          <p:spPr bwMode="auto">
            <a:xfrm>
              <a:off x="1036637" y="3974570"/>
              <a:ext cx="110596" cy="722312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5" name="Line 28"/>
            <p:cNvSpPr>
              <a:spLocks noChangeShapeType="1"/>
            </p:cNvSpPr>
            <p:nvPr/>
          </p:nvSpPr>
          <p:spPr bwMode="auto">
            <a:xfrm>
              <a:off x="1646236" y="3792537"/>
              <a:ext cx="1401764" cy="57679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6" name="Line 28"/>
            <p:cNvSpPr>
              <a:spLocks noChangeShapeType="1"/>
            </p:cNvSpPr>
            <p:nvPr/>
          </p:nvSpPr>
          <p:spPr bwMode="auto">
            <a:xfrm>
              <a:off x="1655234" y="3807884"/>
              <a:ext cx="1341966" cy="110066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7" name="Line 28"/>
            <p:cNvSpPr>
              <a:spLocks noChangeShapeType="1"/>
            </p:cNvSpPr>
            <p:nvPr/>
          </p:nvSpPr>
          <p:spPr bwMode="auto">
            <a:xfrm>
              <a:off x="1663169" y="3813704"/>
              <a:ext cx="1367897" cy="155045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370" name="Line 13"/>
            <p:cNvSpPr>
              <a:spLocks noChangeShapeType="1"/>
            </p:cNvSpPr>
            <p:nvPr/>
          </p:nvSpPr>
          <p:spPr bwMode="auto">
            <a:xfrm flipH="1">
              <a:off x="2564421" y="3859456"/>
              <a:ext cx="822527" cy="28181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52" name="図形グループ 251"/>
          <p:cNvGrpSpPr/>
          <p:nvPr/>
        </p:nvGrpSpPr>
        <p:grpSpPr>
          <a:xfrm>
            <a:off x="76200" y="5029200"/>
            <a:ext cx="4953000" cy="1600200"/>
            <a:chOff x="76200" y="5029200"/>
            <a:chExt cx="4953000" cy="1600200"/>
          </a:xfrm>
        </p:grpSpPr>
        <p:sp>
          <p:nvSpPr>
            <p:cNvPr id="410" name="正方形/長方形 409"/>
            <p:cNvSpPr/>
            <p:nvPr/>
          </p:nvSpPr>
          <p:spPr>
            <a:xfrm>
              <a:off x="457200" y="5552182"/>
              <a:ext cx="4572000" cy="107721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>
              <a:spAutoFit/>
            </a:bodyPr>
            <a:lstStyle/>
            <a:p>
              <a:pPr algn="just"/>
              <a:r>
                <a:rPr lang="en-US" altLang="ja-JP" sz="1600" dirty="0" smtClean="0">
                  <a:solidFill>
                    <a:srgbClr val="FF0000"/>
                  </a:solidFill>
                </a:rPr>
                <a:t>We cool the </a:t>
              </a:r>
              <a:r>
                <a:rPr lang="en-US" altLang="ja-JP" sz="1600" dirty="0" err="1" smtClean="0">
                  <a:solidFill>
                    <a:srgbClr val="FF0000"/>
                  </a:solidFill>
                </a:rPr>
                <a:t>Ti:sapphire</a:t>
              </a:r>
              <a:r>
                <a:rPr lang="en-US" altLang="ja-JP" sz="1600" dirty="0" smtClean="0">
                  <a:solidFill>
                    <a:srgbClr val="FF0000"/>
                  </a:solidFill>
                </a:rPr>
                <a:t> crystal in power amplifier down to below 100 K, in order to increase its thermal conductivity while reducing the </a:t>
              </a:r>
              <a:r>
                <a:rPr lang="en-US" altLang="ja-JP" sz="1600" dirty="0" err="1" smtClean="0">
                  <a:solidFill>
                    <a:srgbClr val="FF0000"/>
                  </a:solidFill>
                </a:rPr>
                <a:t>dn/dt</a:t>
              </a:r>
              <a:r>
                <a:rPr lang="en-US" altLang="ja-JP" sz="1600" dirty="0" smtClean="0">
                  <a:solidFill>
                    <a:srgbClr val="FF0000"/>
                  </a:solidFill>
                </a:rPr>
                <a:t>, for negligible thermal focusing</a:t>
              </a:r>
              <a:endParaRPr lang="ja-JP" altLang="en-US" sz="1600" dirty="0">
                <a:solidFill>
                  <a:srgbClr val="FF0000"/>
                </a:solidFill>
              </a:endParaRPr>
            </a:p>
          </p:txBody>
        </p:sp>
        <p:sp>
          <p:nvSpPr>
            <p:cNvPr id="251" name="AutoShape 332"/>
            <p:cNvSpPr>
              <a:spLocks noChangeArrowheads="1"/>
            </p:cNvSpPr>
            <p:nvPr/>
          </p:nvSpPr>
          <p:spPr bwMode="auto">
            <a:xfrm>
              <a:off x="76200" y="5029200"/>
              <a:ext cx="304800" cy="762000"/>
            </a:xfrm>
            <a:prstGeom prst="curvedRightArrow">
              <a:avLst>
                <a:gd name="adj1" fmla="val 50000"/>
                <a:gd name="adj2" fmla="val 100000"/>
                <a:gd name="adj3" fmla="val 33333"/>
              </a:avLst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257" name="図形グループ 256"/>
          <p:cNvGrpSpPr/>
          <p:nvPr/>
        </p:nvGrpSpPr>
        <p:grpSpPr>
          <a:xfrm>
            <a:off x="2362200" y="3955885"/>
            <a:ext cx="2108768" cy="1225715"/>
            <a:chOff x="2362200" y="3955885"/>
            <a:chExt cx="2108768" cy="1225715"/>
          </a:xfrm>
        </p:grpSpPr>
        <p:grpSp>
          <p:nvGrpSpPr>
            <p:cNvPr id="388" name="図形グループ 168"/>
            <p:cNvGrpSpPr>
              <a:grpSpLocks/>
            </p:cNvGrpSpPr>
            <p:nvPr/>
          </p:nvGrpSpPr>
          <p:grpSpPr bwMode="auto">
            <a:xfrm>
              <a:off x="2897755" y="4165600"/>
              <a:ext cx="1573213" cy="1016000"/>
              <a:chOff x="2716213" y="4068763"/>
              <a:chExt cx="1573213" cy="1016000"/>
            </a:xfrm>
          </p:grpSpPr>
          <p:pic>
            <p:nvPicPr>
              <p:cNvPr id="408" name="Picture 10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 rot="146205">
                <a:off x="2903538" y="4068763"/>
                <a:ext cx="1250950" cy="96361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sp>
            <p:nvSpPr>
              <p:cNvPr id="409" name="Rectangle 11"/>
              <p:cNvSpPr>
                <a:spLocks noChangeArrowheads="1"/>
              </p:cNvSpPr>
              <p:nvPr/>
            </p:nvSpPr>
            <p:spPr bwMode="auto">
              <a:xfrm>
                <a:off x="2716213" y="4627563"/>
                <a:ext cx="1573213" cy="457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200" dirty="0">
                    <a:solidFill>
                      <a:schemeClr val="bg1"/>
                    </a:solidFill>
                  </a:rPr>
                  <a:t>40 mm diameter </a:t>
                </a:r>
                <a:r>
                  <a:rPr kumimoji="0" lang="en-US" altLang="ja-JP" sz="1200" dirty="0" err="1">
                    <a:solidFill>
                      <a:schemeClr val="bg1"/>
                    </a:solidFill>
                  </a:rPr>
                  <a:t>Ti:sapphire</a:t>
                </a:r>
                <a:r>
                  <a:rPr kumimoji="0" lang="en-US" altLang="ja-JP" sz="1200" dirty="0">
                    <a:solidFill>
                      <a:schemeClr val="bg1"/>
                    </a:solidFill>
                  </a:rPr>
                  <a:t> crystal</a:t>
                </a:r>
              </a:p>
            </p:txBody>
          </p:sp>
        </p:grpSp>
        <p:sp>
          <p:nvSpPr>
            <p:cNvPr id="253" name="左カーブ矢印 252"/>
            <p:cNvSpPr/>
            <p:nvPr/>
          </p:nvSpPr>
          <p:spPr bwMode="auto">
            <a:xfrm rot="17763860">
              <a:off x="2735187" y="3582898"/>
              <a:ext cx="410544" cy="1156517"/>
            </a:xfrm>
            <a:prstGeom prst="curvedLeftArrow">
              <a:avLst>
                <a:gd name="adj1" fmla="val 37126"/>
                <a:gd name="adj2" fmla="val 50000"/>
                <a:gd name="adj3" fmla="val 70368"/>
              </a:avLst>
            </a:prstGeom>
            <a:gradFill flip="none" rotWithShape="1">
              <a:gsLst>
                <a:gs pos="99000">
                  <a:schemeClr val="accent3"/>
                </a:gs>
                <a:gs pos="100000">
                  <a:srgbClr val="FFFFFF"/>
                </a:gs>
                <a:gs pos="18000">
                  <a:schemeClr val="bg1">
                    <a:lumMod val="65000"/>
                    <a:lumOff val="3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52400"/>
            <a:ext cx="8763000" cy="9144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t"/>
          <a:lstStyle/>
          <a:p>
            <a:pPr algn="just">
              <a:defRPr/>
            </a:pPr>
            <a:r>
              <a:rPr lang="en-US" altLang="ja-JP" sz="2500" dirty="0" smtClean="0">
                <a:solidFill>
                  <a:srgbClr val="E0B80D"/>
                </a:solidFill>
              </a:rPr>
              <a:t>Our frequency-doubled glass pump laser generates green pulse energy of 96 J  </a:t>
            </a:r>
          </a:p>
        </p:txBody>
      </p:sp>
      <p:grpSp>
        <p:nvGrpSpPr>
          <p:cNvPr id="2" name="図形グループ 584"/>
          <p:cNvGrpSpPr>
            <a:grpSpLocks/>
          </p:cNvGrpSpPr>
          <p:nvPr/>
        </p:nvGrpSpPr>
        <p:grpSpPr bwMode="auto">
          <a:xfrm>
            <a:off x="4830763" y="1828800"/>
            <a:ext cx="4040187" cy="4495800"/>
            <a:chOff x="4830763" y="1431925"/>
            <a:chExt cx="4040188" cy="4495800"/>
          </a:xfrm>
        </p:grpSpPr>
        <p:sp>
          <p:nvSpPr>
            <p:cNvPr id="57362" name="Rectangle 177"/>
            <p:cNvSpPr>
              <a:spLocks noChangeArrowheads="1"/>
            </p:cNvSpPr>
            <p:nvPr/>
          </p:nvSpPr>
          <p:spPr bwMode="auto">
            <a:xfrm>
              <a:off x="6470651" y="5137150"/>
              <a:ext cx="18415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  <p:sp>
          <p:nvSpPr>
            <p:cNvPr id="57363" name="Rectangle 344"/>
            <p:cNvSpPr>
              <a:spLocks noChangeArrowheads="1"/>
            </p:cNvSpPr>
            <p:nvPr/>
          </p:nvSpPr>
          <p:spPr bwMode="auto">
            <a:xfrm>
              <a:off x="6381751" y="5715000"/>
              <a:ext cx="186848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Fundamental energy [J]</a:t>
              </a:r>
            </a:p>
          </p:txBody>
        </p:sp>
        <p:sp>
          <p:nvSpPr>
            <p:cNvPr id="57364" name="Rectangle 451"/>
            <p:cNvSpPr>
              <a:spLocks noChangeArrowheads="1"/>
            </p:cNvSpPr>
            <p:nvPr/>
          </p:nvSpPr>
          <p:spPr bwMode="auto">
            <a:xfrm>
              <a:off x="5813426" y="5410200"/>
              <a:ext cx="984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0</a:t>
              </a:r>
            </a:p>
          </p:txBody>
        </p:sp>
        <p:sp>
          <p:nvSpPr>
            <p:cNvPr id="57365" name="Rectangle 455"/>
            <p:cNvSpPr>
              <a:spLocks noChangeArrowheads="1"/>
            </p:cNvSpPr>
            <p:nvPr/>
          </p:nvSpPr>
          <p:spPr bwMode="auto">
            <a:xfrm>
              <a:off x="6457951" y="5410200"/>
              <a:ext cx="1984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50</a:t>
              </a:r>
            </a:p>
          </p:txBody>
        </p:sp>
        <p:sp>
          <p:nvSpPr>
            <p:cNvPr id="57366" name="Rectangle 456"/>
            <p:cNvSpPr>
              <a:spLocks noChangeArrowheads="1"/>
            </p:cNvSpPr>
            <p:nvPr/>
          </p:nvSpPr>
          <p:spPr bwMode="auto">
            <a:xfrm>
              <a:off x="7143751" y="5410200"/>
              <a:ext cx="29686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100</a:t>
              </a:r>
            </a:p>
          </p:txBody>
        </p:sp>
        <p:sp>
          <p:nvSpPr>
            <p:cNvPr id="57367" name="Rectangle 457"/>
            <p:cNvSpPr>
              <a:spLocks noChangeArrowheads="1"/>
            </p:cNvSpPr>
            <p:nvPr/>
          </p:nvSpPr>
          <p:spPr bwMode="auto">
            <a:xfrm>
              <a:off x="7880351" y="5410200"/>
              <a:ext cx="29686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150</a:t>
              </a:r>
            </a:p>
          </p:txBody>
        </p:sp>
        <p:sp>
          <p:nvSpPr>
            <p:cNvPr id="57368" name="Rectangle 457"/>
            <p:cNvSpPr>
              <a:spLocks noChangeArrowheads="1"/>
            </p:cNvSpPr>
            <p:nvPr/>
          </p:nvSpPr>
          <p:spPr bwMode="auto">
            <a:xfrm>
              <a:off x="8574088" y="5410200"/>
              <a:ext cx="29686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200</a:t>
              </a:r>
            </a:p>
          </p:txBody>
        </p:sp>
        <p:sp>
          <p:nvSpPr>
            <p:cNvPr id="57369" name="Rectangle 343"/>
            <p:cNvSpPr>
              <a:spLocks noChangeArrowheads="1"/>
            </p:cNvSpPr>
            <p:nvPr/>
          </p:nvSpPr>
          <p:spPr bwMode="auto">
            <a:xfrm rot="-5400000">
              <a:off x="3736975" y="3661568"/>
              <a:ext cx="276701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Second-harmonic output energy [J]</a:t>
              </a:r>
              <a:endParaRPr lang="en-US" altLang="ja-JP"/>
            </a:p>
          </p:txBody>
        </p:sp>
        <p:sp>
          <p:nvSpPr>
            <p:cNvPr id="57370" name="Rectangle 444"/>
            <p:cNvSpPr>
              <a:spLocks noChangeArrowheads="1"/>
            </p:cNvSpPr>
            <p:nvPr/>
          </p:nvSpPr>
          <p:spPr bwMode="auto">
            <a:xfrm>
              <a:off x="5595938" y="5121275"/>
              <a:ext cx="984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0</a:t>
              </a:r>
            </a:p>
          </p:txBody>
        </p:sp>
        <p:sp>
          <p:nvSpPr>
            <p:cNvPr id="57371" name="Rectangle 445"/>
            <p:cNvSpPr>
              <a:spLocks noChangeArrowheads="1"/>
            </p:cNvSpPr>
            <p:nvPr/>
          </p:nvSpPr>
          <p:spPr bwMode="auto">
            <a:xfrm>
              <a:off x="5495926" y="4562475"/>
              <a:ext cx="1984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20</a:t>
              </a:r>
            </a:p>
          </p:txBody>
        </p:sp>
        <p:sp>
          <p:nvSpPr>
            <p:cNvPr id="57372" name="Rectangle 446"/>
            <p:cNvSpPr>
              <a:spLocks noChangeArrowheads="1"/>
            </p:cNvSpPr>
            <p:nvPr/>
          </p:nvSpPr>
          <p:spPr bwMode="auto">
            <a:xfrm>
              <a:off x="5495926" y="3970338"/>
              <a:ext cx="1984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40</a:t>
              </a:r>
            </a:p>
          </p:txBody>
        </p:sp>
        <p:sp>
          <p:nvSpPr>
            <p:cNvPr id="57373" name="Rectangle 447"/>
            <p:cNvSpPr>
              <a:spLocks noChangeArrowheads="1"/>
            </p:cNvSpPr>
            <p:nvPr/>
          </p:nvSpPr>
          <p:spPr bwMode="auto">
            <a:xfrm>
              <a:off x="5495926" y="3441700"/>
              <a:ext cx="1984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60</a:t>
              </a:r>
            </a:p>
          </p:txBody>
        </p:sp>
        <p:sp>
          <p:nvSpPr>
            <p:cNvPr id="57374" name="Rectangle 448"/>
            <p:cNvSpPr>
              <a:spLocks noChangeArrowheads="1"/>
            </p:cNvSpPr>
            <p:nvPr/>
          </p:nvSpPr>
          <p:spPr bwMode="auto">
            <a:xfrm>
              <a:off x="5495926" y="2819400"/>
              <a:ext cx="198438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80</a:t>
              </a:r>
            </a:p>
          </p:txBody>
        </p:sp>
        <p:sp>
          <p:nvSpPr>
            <p:cNvPr id="57375" name="Rectangle 449"/>
            <p:cNvSpPr>
              <a:spLocks noChangeArrowheads="1"/>
            </p:cNvSpPr>
            <p:nvPr/>
          </p:nvSpPr>
          <p:spPr bwMode="auto">
            <a:xfrm>
              <a:off x="5397501" y="2286000"/>
              <a:ext cx="296863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100</a:t>
              </a:r>
            </a:p>
          </p:txBody>
        </p:sp>
        <p:grpSp>
          <p:nvGrpSpPr>
            <p:cNvPr id="57376" name="Group 440"/>
            <p:cNvGrpSpPr>
              <a:grpSpLocks/>
            </p:cNvGrpSpPr>
            <p:nvPr/>
          </p:nvGrpSpPr>
          <p:grpSpPr bwMode="auto">
            <a:xfrm>
              <a:off x="5854820" y="2378075"/>
              <a:ext cx="2879725" cy="2879725"/>
              <a:chOff x="1650" y="1604"/>
              <a:chExt cx="2359" cy="2036"/>
            </a:xfrm>
          </p:grpSpPr>
          <p:grpSp>
            <p:nvGrpSpPr>
              <p:cNvPr id="57381" name="Group 441"/>
              <p:cNvGrpSpPr>
                <a:grpSpLocks/>
              </p:cNvGrpSpPr>
              <p:nvPr/>
            </p:nvGrpSpPr>
            <p:grpSpPr bwMode="auto">
              <a:xfrm>
                <a:off x="1650" y="1604"/>
                <a:ext cx="2358" cy="2036"/>
                <a:chOff x="1650" y="1604"/>
                <a:chExt cx="2358" cy="2036"/>
              </a:xfrm>
            </p:grpSpPr>
            <p:sp>
              <p:nvSpPr>
                <p:cNvPr id="57508" name="Line 442"/>
                <p:cNvSpPr>
                  <a:spLocks noChangeShapeType="1"/>
                </p:cNvSpPr>
                <p:nvPr/>
              </p:nvSpPr>
              <p:spPr bwMode="auto">
                <a:xfrm>
                  <a:off x="1650" y="3639"/>
                  <a:ext cx="2358" cy="1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09" name="Line 443"/>
                <p:cNvSpPr>
                  <a:spLocks noChangeShapeType="1"/>
                </p:cNvSpPr>
                <p:nvPr/>
              </p:nvSpPr>
              <p:spPr bwMode="auto">
                <a:xfrm>
                  <a:off x="1650" y="3232"/>
                  <a:ext cx="2358" cy="1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10" name="Line 444"/>
                <p:cNvSpPr>
                  <a:spLocks noChangeShapeType="1"/>
                </p:cNvSpPr>
                <p:nvPr/>
              </p:nvSpPr>
              <p:spPr bwMode="auto">
                <a:xfrm>
                  <a:off x="1650" y="2825"/>
                  <a:ext cx="2358" cy="1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11" name="Line 445"/>
                <p:cNvSpPr>
                  <a:spLocks noChangeShapeType="1"/>
                </p:cNvSpPr>
                <p:nvPr/>
              </p:nvSpPr>
              <p:spPr bwMode="auto">
                <a:xfrm>
                  <a:off x="1650" y="2418"/>
                  <a:ext cx="2358" cy="1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12" name="Line 446"/>
                <p:cNvSpPr>
                  <a:spLocks noChangeShapeType="1"/>
                </p:cNvSpPr>
                <p:nvPr/>
              </p:nvSpPr>
              <p:spPr bwMode="auto">
                <a:xfrm>
                  <a:off x="1650" y="2011"/>
                  <a:ext cx="2358" cy="1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13" name="Line 447"/>
                <p:cNvSpPr>
                  <a:spLocks noChangeShapeType="1"/>
                </p:cNvSpPr>
                <p:nvPr/>
              </p:nvSpPr>
              <p:spPr bwMode="auto">
                <a:xfrm>
                  <a:off x="1650" y="1604"/>
                  <a:ext cx="2358" cy="1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7382" name="Group 448"/>
              <p:cNvGrpSpPr>
                <a:grpSpLocks/>
              </p:cNvGrpSpPr>
              <p:nvPr/>
            </p:nvGrpSpPr>
            <p:grpSpPr bwMode="auto">
              <a:xfrm>
                <a:off x="1650" y="1604"/>
                <a:ext cx="2359" cy="2035"/>
                <a:chOff x="1650" y="1604"/>
                <a:chExt cx="2359" cy="2035"/>
              </a:xfrm>
            </p:grpSpPr>
            <p:sp>
              <p:nvSpPr>
                <p:cNvPr id="57503" name="Line 449"/>
                <p:cNvSpPr>
                  <a:spLocks noChangeShapeType="1"/>
                </p:cNvSpPr>
                <p:nvPr/>
              </p:nvSpPr>
              <p:spPr bwMode="auto">
                <a:xfrm>
                  <a:off x="1650" y="1604"/>
                  <a:ext cx="1" cy="2035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04" name="Line 450"/>
                <p:cNvSpPr>
                  <a:spLocks noChangeShapeType="1"/>
                </p:cNvSpPr>
                <p:nvPr/>
              </p:nvSpPr>
              <p:spPr bwMode="auto">
                <a:xfrm>
                  <a:off x="2239" y="1604"/>
                  <a:ext cx="1" cy="2035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05" name="Line 451"/>
                <p:cNvSpPr>
                  <a:spLocks noChangeShapeType="1"/>
                </p:cNvSpPr>
                <p:nvPr/>
              </p:nvSpPr>
              <p:spPr bwMode="auto">
                <a:xfrm>
                  <a:off x="2829" y="1604"/>
                  <a:ext cx="1" cy="2035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06" name="Line 452"/>
                <p:cNvSpPr>
                  <a:spLocks noChangeShapeType="1"/>
                </p:cNvSpPr>
                <p:nvPr/>
              </p:nvSpPr>
              <p:spPr bwMode="auto">
                <a:xfrm>
                  <a:off x="3418" y="1604"/>
                  <a:ext cx="1" cy="2035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07" name="Line 453"/>
                <p:cNvSpPr>
                  <a:spLocks noChangeShapeType="1"/>
                </p:cNvSpPr>
                <p:nvPr/>
              </p:nvSpPr>
              <p:spPr bwMode="auto">
                <a:xfrm>
                  <a:off x="4008" y="1604"/>
                  <a:ext cx="1" cy="2035"/>
                </a:xfrm>
                <a:prstGeom prst="line">
                  <a:avLst/>
                </a:prstGeom>
                <a:noFill/>
                <a:ln w="11176" cap="rnd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7383" name="Group 454"/>
              <p:cNvGrpSpPr>
                <a:grpSpLocks/>
              </p:cNvGrpSpPr>
              <p:nvPr/>
            </p:nvGrpSpPr>
            <p:grpSpPr bwMode="auto">
              <a:xfrm>
                <a:off x="1650" y="1604"/>
                <a:ext cx="39" cy="2036"/>
                <a:chOff x="1650" y="1604"/>
                <a:chExt cx="39" cy="2036"/>
              </a:xfrm>
            </p:grpSpPr>
            <p:sp>
              <p:nvSpPr>
                <p:cNvPr id="57482" name="Line 455"/>
                <p:cNvSpPr>
                  <a:spLocks noChangeShapeType="1"/>
                </p:cNvSpPr>
                <p:nvPr/>
              </p:nvSpPr>
              <p:spPr bwMode="auto">
                <a:xfrm>
                  <a:off x="1650" y="3639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83" name="Line 456"/>
                <p:cNvSpPr>
                  <a:spLocks noChangeShapeType="1"/>
                </p:cNvSpPr>
                <p:nvPr/>
              </p:nvSpPr>
              <p:spPr bwMode="auto">
                <a:xfrm>
                  <a:off x="1650" y="3232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84" name="Line 457"/>
                <p:cNvSpPr>
                  <a:spLocks noChangeShapeType="1"/>
                </p:cNvSpPr>
                <p:nvPr/>
              </p:nvSpPr>
              <p:spPr bwMode="auto">
                <a:xfrm>
                  <a:off x="1650" y="2825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85" name="Line 458"/>
                <p:cNvSpPr>
                  <a:spLocks noChangeShapeType="1"/>
                </p:cNvSpPr>
                <p:nvPr/>
              </p:nvSpPr>
              <p:spPr bwMode="auto">
                <a:xfrm>
                  <a:off x="1650" y="2418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86" name="Line 459"/>
                <p:cNvSpPr>
                  <a:spLocks noChangeShapeType="1"/>
                </p:cNvSpPr>
                <p:nvPr/>
              </p:nvSpPr>
              <p:spPr bwMode="auto">
                <a:xfrm>
                  <a:off x="1650" y="2011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87" name="Line 460"/>
                <p:cNvSpPr>
                  <a:spLocks noChangeShapeType="1"/>
                </p:cNvSpPr>
                <p:nvPr/>
              </p:nvSpPr>
              <p:spPr bwMode="auto">
                <a:xfrm>
                  <a:off x="1650" y="1604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88" name="Line 461"/>
                <p:cNvSpPr>
                  <a:spLocks noChangeShapeType="1"/>
                </p:cNvSpPr>
                <p:nvPr/>
              </p:nvSpPr>
              <p:spPr bwMode="auto">
                <a:xfrm>
                  <a:off x="1650" y="3538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89" name="Line 462"/>
                <p:cNvSpPr>
                  <a:spLocks noChangeShapeType="1"/>
                </p:cNvSpPr>
                <p:nvPr/>
              </p:nvSpPr>
              <p:spPr bwMode="auto">
                <a:xfrm>
                  <a:off x="1650" y="3436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0" name="Line 463"/>
                <p:cNvSpPr>
                  <a:spLocks noChangeShapeType="1"/>
                </p:cNvSpPr>
                <p:nvPr/>
              </p:nvSpPr>
              <p:spPr bwMode="auto">
                <a:xfrm>
                  <a:off x="1650" y="3334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1" name="Line 464"/>
                <p:cNvSpPr>
                  <a:spLocks noChangeShapeType="1"/>
                </p:cNvSpPr>
                <p:nvPr/>
              </p:nvSpPr>
              <p:spPr bwMode="auto">
                <a:xfrm>
                  <a:off x="1650" y="3131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2" name="Line 465"/>
                <p:cNvSpPr>
                  <a:spLocks noChangeShapeType="1"/>
                </p:cNvSpPr>
                <p:nvPr/>
              </p:nvSpPr>
              <p:spPr bwMode="auto">
                <a:xfrm>
                  <a:off x="1650" y="3029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3" name="Line 466"/>
                <p:cNvSpPr>
                  <a:spLocks noChangeShapeType="1"/>
                </p:cNvSpPr>
                <p:nvPr/>
              </p:nvSpPr>
              <p:spPr bwMode="auto">
                <a:xfrm>
                  <a:off x="1650" y="2927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4" name="Line 467"/>
                <p:cNvSpPr>
                  <a:spLocks noChangeShapeType="1"/>
                </p:cNvSpPr>
                <p:nvPr/>
              </p:nvSpPr>
              <p:spPr bwMode="auto">
                <a:xfrm>
                  <a:off x="1650" y="2724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5" name="Line 468"/>
                <p:cNvSpPr>
                  <a:spLocks noChangeShapeType="1"/>
                </p:cNvSpPr>
                <p:nvPr/>
              </p:nvSpPr>
              <p:spPr bwMode="auto">
                <a:xfrm>
                  <a:off x="1650" y="2622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6" name="Line 469"/>
                <p:cNvSpPr>
                  <a:spLocks noChangeShapeType="1"/>
                </p:cNvSpPr>
                <p:nvPr/>
              </p:nvSpPr>
              <p:spPr bwMode="auto">
                <a:xfrm>
                  <a:off x="1650" y="2520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7" name="Line 470"/>
                <p:cNvSpPr>
                  <a:spLocks noChangeShapeType="1"/>
                </p:cNvSpPr>
                <p:nvPr/>
              </p:nvSpPr>
              <p:spPr bwMode="auto">
                <a:xfrm>
                  <a:off x="1650" y="2317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8" name="Line 471"/>
                <p:cNvSpPr>
                  <a:spLocks noChangeShapeType="1"/>
                </p:cNvSpPr>
                <p:nvPr/>
              </p:nvSpPr>
              <p:spPr bwMode="auto">
                <a:xfrm>
                  <a:off x="1650" y="2215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99" name="Line 472"/>
                <p:cNvSpPr>
                  <a:spLocks noChangeShapeType="1"/>
                </p:cNvSpPr>
                <p:nvPr/>
              </p:nvSpPr>
              <p:spPr bwMode="auto">
                <a:xfrm>
                  <a:off x="1650" y="2113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00" name="Line 473"/>
                <p:cNvSpPr>
                  <a:spLocks noChangeShapeType="1"/>
                </p:cNvSpPr>
                <p:nvPr/>
              </p:nvSpPr>
              <p:spPr bwMode="auto">
                <a:xfrm>
                  <a:off x="1650" y="1910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01" name="Line 474"/>
                <p:cNvSpPr>
                  <a:spLocks noChangeShapeType="1"/>
                </p:cNvSpPr>
                <p:nvPr/>
              </p:nvSpPr>
              <p:spPr bwMode="auto">
                <a:xfrm>
                  <a:off x="1650" y="1808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502" name="Line 475"/>
                <p:cNvSpPr>
                  <a:spLocks noChangeShapeType="1"/>
                </p:cNvSpPr>
                <p:nvPr/>
              </p:nvSpPr>
              <p:spPr bwMode="auto">
                <a:xfrm>
                  <a:off x="1650" y="1706"/>
                  <a:ext cx="1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7384" name="Group 476"/>
              <p:cNvGrpSpPr>
                <a:grpSpLocks/>
              </p:cNvGrpSpPr>
              <p:nvPr/>
            </p:nvGrpSpPr>
            <p:grpSpPr bwMode="auto">
              <a:xfrm>
                <a:off x="3969" y="1604"/>
                <a:ext cx="39" cy="2036"/>
                <a:chOff x="3969" y="1604"/>
                <a:chExt cx="39" cy="2036"/>
              </a:xfrm>
            </p:grpSpPr>
            <p:sp>
              <p:nvSpPr>
                <p:cNvPr id="57461" name="Line 477"/>
                <p:cNvSpPr>
                  <a:spLocks noChangeShapeType="1"/>
                </p:cNvSpPr>
                <p:nvPr/>
              </p:nvSpPr>
              <p:spPr bwMode="auto">
                <a:xfrm flipH="1">
                  <a:off x="3969" y="3639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62" name="Line 478"/>
                <p:cNvSpPr>
                  <a:spLocks noChangeShapeType="1"/>
                </p:cNvSpPr>
                <p:nvPr/>
              </p:nvSpPr>
              <p:spPr bwMode="auto">
                <a:xfrm flipH="1">
                  <a:off x="3969" y="3232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63" name="Line 479"/>
                <p:cNvSpPr>
                  <a:spLocks noChangeShapeType="1"/>
                </p:cNvSpPr>
                <p:nvPr/>
              </p:nvSpPr>
              <p:spPr bwMode="auto">
                <a:xfrm flipH="1">
                  <a:off x="3969" y="2825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64" name="Line 480"/>
                <p:cNvSpPr>
                  <a:spLocks noChangeShapeType="1"/>
                </p:cNvSpPr>
                <p:nvPr/>
              </p:nvSpPr>
              <p:spPr bwMode="auto">
                <a:xfrm flipH="1">
                  <a:off x="3969" y="2418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65" name="Line 481"/>
                <p:cNvSpPr>
                  <a:spLocks noChangeShapeType="1"/>
                </p:cNvSpPr>
                <p:nvPr/>
              </p:nvSpPr>
              <p:spPr bwMode="auto">
                <a:xfrm flipH="1">
                  <a:off x="3969" y="2011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66" name="Line 482"/>
                <p:cNvSpPr>
                  <a:spLocks noChangeShapeType="1"/>
                </p:cNvSpPr>
                <p:nvPr/>
              </p:nvSpPr>
              <p:spPr bwMode="auto">
                <a:xfrm flipH="1">
                  <a:off x="3969" y="1604"/>
                  <a:ext cx="39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67" name="Line 483"/>
                <p:cNvSpPr>
                  <a:spLocks noChangeShapeType="1"/>
                </p:cNvSpPr>
                <p:nvPr/>
              </p:nvSpPr>
              <p:spPr bwMode="auto">
                <a:xfrm flipH="1">
                  <a:off x="3988" y="3538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68" name="Line 484"/>
                <p:cNvSpPr>
                  <a:spLocks noChangeShapeType="1"/>
                </p:cNvSpPr>
                <p:nvPr/>
              </p:nvSpPr>
              <p:spPr bwMode="auto">
                <a:xfrm flipH="1">
                  <a:off x="3988" y="3436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69" name="Line 485"/>
                <p:cNvSpPr>
                  <a:spLocks noChangeShapeType="1"/>
                </p:cNvSpPr>
                <p:nvPr/>
              </p:nvSpPr>
              <p:spPr bwMode="auto">
                <a:xfrm flipH="1">
                  <a:off x="3988" y="3334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0" name="Line 486"/>
                <p:cNvSpPr>
                  <a:spLocks noChangeShapeType="1"/>
                </p:cNvSpPr>
                <p:nvPr/>
              </p:nvSpPr>
              <p:spPr bwMode="auto">
                <a:xfrm flipH="1">
                  <a:off x="3988" y="3131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1" name="Line 487"/>
                <p:cNvSpPr>
                  <a:spLocks noChangeShapeType="1"/>
                </p:cNvSpPr>
                <p:nvPr/>
              </p:nvSpPr>
              <p:spPr bwMode="auto">
                <a:xfrm flipH="1">
                  <a:off x="3988" y="3029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2" name="Line 488"/>
                <p:cNvSpPr>
                  <a:spLocks noChangeShapeType="1"/>
                </p:cNvSpPr>
                <p:nvPr/>
              </p:nvSpPr>
              <p:spPr bwMode="auto">
                <a:xfrm flipH="1">
                  <a:off x="3988" y="2927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3" name="Line 489"/>
                <p:cNvSpPr>
                  <a:spLocks noChangeShapeType="1"/>
                </p:cNvSpPr>
                <p:nvPr/>
              </p:nvSpPr>
              <p:spPr bwMode="auto">
                <a:xfrm flipH="1">
                  <a:off x="3988" y="2724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4" name="Line 490"/>
                <p:cNvSpPr>
                  <a:spLocks noChangeShapeType="1"/>
                </p:cNvSpPr>
                <p:nvPr/>
              </p:nvSpPr>
              <p:spPr bwMode="auto">
                <a:xfrm flipH="1">
                  <a:off x="3988" y="2622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5" name="Line 491"/>
                <p:cNvSpPr>
                  <a:spLocks noChangeShapeType="1"/>
                </p:cNvSpPr>
                <p:nvPr/>
              </p:nvSpPr>
              <p:spPr bwMode="auto">
                <a:xfrm flipH="1">
                  <a:off x="3988" y="2520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6" name="Line 492"/>
                <p:cNvSpPr>
                  <a:spLocks noChangeShapeType="1"/>
                </p:cNvSpPr>
                <p:nvPr/>
              </p:nvSpPr>
              <p:spPr bwMode="auto">
                <a:xfrm flipH="1">
                  <a:off x="3988" y="2317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7" name="Line 493"/>
                <p:cNvSpPr>
                  <a:spLocks noChangeShapeType="1"/>
                </p:cNvSpPr>
                <p:nvPr/>
              </p:nvSpPr>
              <p:spPr bwMode="auto">
                <a:xfrm flipH="1">
                  <a:off x="3988" y="2215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8" name="Line 494"/>
                <p:cNvSpPr>
                  <a:spLocks noChangeShapeType="1"/>
                </p:cNvSpPr>
                <p:nvPr/>
              </p:nvSpPr>
              <p:spPr bwMode="auto">
                <a:xfrm flipH="1">
                  <a:off x="3988" y="2113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79" name="Line 495"/>
                <p:cNvSpPr>
                  <a:spLocks noChangeShapeType="1"/>
                </p:cNvSpPr>
                <p:nvPr/>
              </p:nvSpPr>
              <p:spPr bwMode="auto">
                <a:xfrm flipH="1">
                  <a:off x="3988" y="1910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80" name="Line 496"/>
                <p:cNvSpPr>
                  <a:spLocks noChangeShapeType="1"/>
                </p:cNvSpPr>
                <p:nvPr/>
              </p:nvSpPr>
              <p:spPr bwMode="auto">
                <a:xfrm flipH="1">
                  <a:off x="3988" y="1808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81" name="Line 497"/>
                <p:cNvSpPr>
                  <a:spLocks noChangeShapeType="1"/>
                </p:cNvSpPr>
                <p:nvPr/>
              </p:nvSpPr>
              <p:spPr bwMode="auto">
                <a:xfrm flipH="1">
                  <a:off x="3988" y="1706"/>
                  <a:ext cx="20" cy="1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7385" name="Group 498"/>
              <p:cNvGrpSpPr>
                <a:grpSpLocks/>
              </p:cNvGrpSpPr>
              <p:nvPr/>
            </p:nvGrpSpPr>
            <p:grpSpPr bwMode="auto">
              <a:xfrm>
                <a:off x="1650" y="3605"/>
                <a:ext cx="2359" cy="34"/>
                <a:chOff x="1650" y="3605"/>
                <a:chExt cx="2359" cy="34"/>
              </a:xfrm>
            </p:grpSpPr>
            <p:sp>
              <p:nvSpPr>
                <p:cNvPr id="57440" name="Line 499"/>
                <p:cNvSpPr>
                  <a:spLocks noChangeShapeType="1"/>
                </p:cNvSpPr>
                <p:nvPr/>
              </p:nvSpPr>
              <p:spPr bwMode="auto">
                <a:xfrm flipV="1">
                  <a:off x="1650" y="3605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41" name="Line 500"/>
                <p:cNvSpPr>
                  <a:spLocks noChangeShapeType="1"/>
                </p:cNvSpPr>
                <p:nvPr/>
              </p:nvSpPr>
              <p:spPr bwMode="auto">
                <a:xfrm flipV="1">
                  <a:off x="2239" y="3605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42" name="Line 501"/>
                <p:cNvSpPr>
                  <a:spLocks noChangeShapeType="1"/>
                </p:cNvSpPr>
                <p:nvPr/>
              </p:nvSpPr>
              <p:spPr bwMode="auto">
                <a:xfrm flipV="1">
                  <a:off x="2829" y="3605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43" name="Line 502"/>
                <p:cNvSpPr>
                  <a:spLocks noChangeShapeType="1"/>
                </p:cNvSpPr>
                <p:nvPr/>
              </p:nvSpPr>
              <p:spPr bwMode="auto">
                <a:xfrm flipV="1">
                  <a:off x="3418" y="3605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44" name="Line 503"/>
                <p:cNvSpPr>
                  <a:spLocks noChangeShapeType="1"/>
                </p:cNvSpPr>
                <p:nvPr/>
              </p:nvSpPr>
              <p:spPr bwMode="auto">
                <a:xfrm flipV="1">
                  <a:off x="4008" y="3605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45" name="Line 504"/>
                <p:cNvSpPr>
                  <a:spLocks noChangeShapeType="1"/>
                </p:cNvSpPr>
                <p:nvPr/>
              </p:nvSpPr>
              <p:spPr bwMode="auto">
                <a:xfrm flipV="1">
                  <a:off x="1768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46" name="Line 505"/>
                <p:cNvSpPr>
                  <a:spLocks noChangeShapeType="1"/>
                </p:cNvSpPr>
                <p:nvPr/>
              </p:nvSpPr>
              <p:spPr bwMode="auto">
                <a:xfrm flipV="1">
                  <a:off x="1886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47" name="Line 506"/>
                <p:cNvSpPr>
                  <a:spLocks noChangeShapeType="1"/>
                </p:cNvSpPr>
                <p:nvPr/>
              </p:nvSpPr>
              <p:spPr bwMode="auto">
                <a:xfrm flipV="1">
                  <a:off x="2003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48" name="Line 507"/>
                <p:cNvSpPr>
                  <a:spLocks noChangeShapeType="1"/>
                </p:cNvSpPr>
                <p:nvPr/>
              </p:nvSpPr>
              <p:spPr bwMode="auto">
                <a:xfrm flipV="1">
                  <a:off x="2121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49" name="Line 508"/>
                <p:cNvSpPr>
                  <a:spLocks noChangeShapeType="1"/>
                </p:cNvSpPr>
                <p:nvPr/>
              </p:nvSpPr>
              <p:spPr bwMode="auto">
                <a:xfrm flipV="1">
                  <a:off x="2357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0" name="Line 509"/>
                <p:cNvSpPr>
                  <a:spLocks noChangeShapeType="1"/>
                </p:cNvSpPr>
                <p:nvPr/>
              </p:nvSpPr>
              <p:spPr bwMode="auto">
                <a:xfrm flipV="1">
                  <a:off x="2475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1" name="Line 510"/>
                <p:cNvSpPr>
                  <a:spLocks noChangeShapeType="1"/>
                </p:cNvSpPr>
                <p:nvPr/>
              </p:nvSpPr>
              <p:spPr bwMode="auto">
                <a:xfrm flipV="1">
                  <a:off x="2593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2" name="Line 511"/>
                <p:cNvSpPr>
                  <a:spLocks noChangeShapeType="1"/>
                </p:cNvSpPr>
                <p:nvPr/>
              </p:nvSpPr>
              <p:spPr bwMode="auto">
                <a:xfrm flipV="1">
                  <a:off x="2711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3" name="Line 512"/>
                <p:cNvSpPr>
                  <a:spLocks noChangeShapeType="1"/>
                </p:cNvSpPr>
                <p:nvPr/>
              </p:nvSpPr>
              <p:spPr bwMode="auto">
                <a:xfrm flipV="1">
                  <a:off x="2947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4" name="Line 513"/>
                <p:cNvSpPr>
                  <a:spLocks noChangeShapeType="1"/>
                </p:cNvSpPr>
                <p:nvPr/>
              </p:nvSpPr>
              <p:spPr bwMode="auto">
                <a:xfrm flipV="1">
                  <a:off x="3065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5" name="Line 514"/>
                <p:cNvSpPr>
                  <a:spLocks noChangeShapeType="1"/>
                </p:cNvSpPr>
                <p:nvPr/>
              </p:nvSpPr>
              <p:spPr bwMode="auto">
                <a:xfrm flipV="1">
                  <a:off x="3182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6" name="Line 515"/>
                <p:cNvSpPr>
                  <a:spLocks noChangeShapeType="1"/>
                </p:cNvSpPr>
                <p:nvPr/>
              </p:nvSpPr>
              <p:spPr bwMode="auto">
                <a:xfrm flipV="1">
                  <a:off x="3300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7" name="Line 516"/>
                <p:cNvSpPr>
                  <a:spLocks noChangeShapeType="1"/>
                </p:cNvSpPr>
                <p:nvPr/>
              </p:nvSpPr>
              <p:spPr bwMode="auto">
                <a:xfrm flipV="1">
                  <a:off x="3536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8" name="Line 517"/>
                <p:cNvSpPr>
                  <a:spLocks noChangeShapeType="1"/>
                </p:cNvSpPr>
                <p:nvPr/>
              </p:nvSpPr>
              <p:spPr bwMode="auto">
                <a:xfrm flipV="1">
                  <a:off x="3654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59" name="Line 518"/>
                <p:cNvSpPr>
                  <a:spLocks noChangeShapeType="1"/>
                </p:cNvSpPr>
                <p:nvPr/>
              </p:nvSpPr>
              <p:spPr bwMode="auto">
                <a:xfrm flipV="1">
                  <a:off x="3772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60" name="Line 519"/>
                <p:cNvSpPr>
                  <a:spLocks noChangeShapeType="1"/>
                </p:cNvSpPr>
                <p:nvPr/>
              </p:nvSpPr>
              <p:spPr bwMode="auto">
                <a:xfrm flipV="1">
                  <a:off x="3890" y="3622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57386" name="Group 520"/>
              <p:cNvGrpSpPr>
                <a:grpSpLocks/>
              </p:cNvGrpSpPr>
              <p:nvPr/>
            </p:nvGrpSpPr>
            <p:grpSpPr bwMode="auto">
              <a:xfrm>
                <a:off x="1650" y="1604"/>
                <a:ext cx="2359" cy="34"/>
                <a:chOff x="1650" y="1604"/>
                <a:chExt cx="2359" cy="34"/>
              </a:xfrm>
            </p:grpSpPr>
            <p:sp>
              <p:nvSpPr>
                <p:cNvPr id="57419" name="Line 521"/>
                <p:cNvSpPr>
                  <a:spLocks noChangeShapeType="1"/>
                </p:cNvSpPr>
                <p:nvPr/>
              </p:nvSpPr>
              <p:spPr bwMode="auto">
                <a:xfrm>
                  <a:off x="1650" y="1604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0" name="Line 522"/>
                <p:cNvSpPr>
                  <a:spLocks noChangeShapeType="1"/>
                </p:cNvSpPr>
                <p:nvPr/>
              </p:nvSpPr>
              <p:spPr bwMode="auto">
                <a:xfrm>
                  <a:off x="2239" y="1604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1" name="Line 523"/>
                <p:cNvSpPr>
                  <a:spLocks noChangeShapeType="1"/>
                </p:cNvSpPr>
                <p:nvPr/>
              </p:nvSpPr>
              <p:spPr bwMode="auto">
                <a:xfrm>
                  <a:off x="2829" y="1604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2" name="Line 524"/>
                <p:cNvSpPr>
                  <a:spLocks noChangeShapeType="1"/>
                </p:cNvSpPr>
                <p:nvPr/>
              </p:nvSpPr>
              <p:spPr bwMode="auto">
                <a:xfrm>
                  <a:off x="3418" y="1604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3" name="Line 525"/>
                <p:cNvSpPr>
                  <a:spLocks noChangeShapeType="1"/>
                </p:cNvSpPr>
                <p:nvPr/>
              </p:nvSpPr>
              <p:spPr bwMode="auto">
                <a:xfrm>
                  <a:off x="4008" y="1604"/>
                  <a:ext cx="1" cy="34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4" name="Line 526"/>
                <p:cNvSpPr>
                  <a:spLocks noChangeShapeType="1"/>
                </p:cNvSpPr>
                <p:nvPr/>
              </p:nvSpPr>
              <p:spPr bwMode="auto">
                <a:xfrm>
                  <a:off x="1768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5" name="Line 527"/>
                <p:cNvSpPr>
                  <a:spLocks noChangeShapeType="1"/>
                </p:cNvSpPr>
                <p:nvPr/>
              </p:nvSpPr>
              <p:spPr bwMode="auto">
                <a:xfrm>
                  <a:off x="1886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6" name="Line 528"/>
                <p:cNvSpPr>
                  <a:spLocks noChangeShapeType="1"/>
                </p:cNvSpPr>
                <p:nvPr/>
              </p:nvSpPr>
              <p:spPr bwMode="auto">
                <a:xfrm>
                  <a:off x="2003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7" name="Line 529"/>
                <p:cNvSpPr>
                  <a:spLocks noChangeShapeType="1"/>
                </p:cNvSpPr>
                <p:nvPr/>
              </p:nvSpPr>
              <p:spPr bwMode="auto">
                <a:xfrm>
                  <a:off x="2121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8" name="Line 530"/>
                <p:cNvSpPr>
                  <a:spLocks noChangeShapeType="1"/>
                </p:cNvSpPr>
                <p:nvPr/>
              </p:nvSpPr>
              <p:spPr bwMode="auto">
                <a:xfrm>
                  <a:off x="2357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29" name="Line 531"/>
                <p:cNvSpPr>
                  <a:spLocks noChangeShapeType="1"/>
                </p:cNvSpPr>
                <p:nvPr/>
              </p:nvSpPr>
              <p:spPr bwMode="auto">
                <a:xfrm>
                  <a:off x="2475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0" name="Line 532"/>
                <p:cNvSpPr>
                  <a:spLocks noChangeShapeType="1"/>
                </p:cNvSpPr>
                <p:nvPr/>
              </p:nvSpPr>
              <p:spPr bwMode="auto">
                <a:xfrm>
                  <a:off x="2593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1" name="Line 533"/>
                <p:cNvSpPr>
                  <a:spLocks noChangeShapeType="1"/>
                </p:cNvSpPr>
                <p:nvPr/>
              </p:nvSpPr>
              <p:spPr bwMode="auto">
                <a:xfrm>
                  <a:off x="2711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2" name="Line 534"/>
                <p:cNvSpPr>
                  <a:spLocks noChangeShapeType="1"/>
                </p:cNvSpPr>
                <p:nvPr/>
              </p:nvSpPr>
              <p:spPr bwMode="auto">
                <a:xfrm>
                  <a:off x="2947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3" name="Line 535"/>
                <p:cNvSpPr>
                  <a:spLocks noChangeShapeType="1"/>
                </p:cNvSpPr>
                <p:nvPr/>
              </p:nvSpPr>
              <p:spPr bwMode="auto">
                <a:xfrm>
                  <a:off x="3065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4" name="Line 536"/>
                <p:cNvSpPr>
                  <a:spLocks noChangeShapeType="1"/>
                </p:cNvSpPr>
                <p:nvPr/>
              </p:nvSpPr>
              <p:spPr bwMode="auto">
                <a:xfrm>
                  <a:off x="3182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5" name="Line 537"/>
                <p:cNvSpPr>
                  <a:spLocks noChangeShapeType="1"/>
                </p:cNvSpPr>
                <p:nvPr/>
              </p:nvSpPr>
              <p:spPr bwMode="auto">
                <a:xfrm>
                  <a:off x="3300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6" name="Line 538"/>
                <p:cNvSpPr>
                  <a:spLocks noChangeShapeType="1"/>
                </p:cNvSpPr>
                <p:nvPr/>
              </p:nvSpPr>
              <p:spPr bwMode="auto">
                <a:xfrm>
                  <a:off x="3536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7" name="Line 539"/>
                <p:cNvSpPr>
                  <a:spLocks noChangeShapeType="1"/>
                </p:cNvSpPr>
                <p:nvPr/>
              </p:nvSpPr>
              <p:spPr bwMode="auto">
                <a:xfrm>
                  <a:off x="3654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8" name="Line 540"/>
                <p:cNvSpPr>
                  <a:spLocks noChangeShapeType="1"/>
                </p:cNvSpPr>
                <p:nvPr/>
              </p:nvSpPr>
              <p:spPr bwMode="auto">
                <a:xfrm>
                  <a:off x="3772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57439" name="Line 541"/>
                <p:cNvSpPr>
                  <a:spLocks noChangeShapeType="1"/>
                </p:cNvSpPr>
                <p:nvPr/>
              </p:nvSpPr>
              <p:spPr bwMode="auto">
                <a:xfrm>
                  <a:off x="3890" y="1604"/>
                  <a:ext cx="1" cy="17"/>
                </a:xfrm>
                <a:prstGeom prst="line">
                  <a:avLst/>
                </a:prstGeom>
                <a:noFill/>
                <a:ln w="11176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57387" name="Line 542"/>
              <p:cNvSpPr>
                <a:spLocks noChangeShapeType="1"/>
              </p:cNvSpPr>
              <p:nvPr/>
            </p:nvSpPr>
            <p:spPr bwMode="auto">
              <a:xfrm flipV="1">
                <a:off x="1650" y="1604"/>
                <a:ext cx="1" cy="2035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88" name="Line 543"/>
              <p:cNvSpPr>
                <a:spLocks noChangeShapeType="1"/>
              </p:cNvSpPr>
              <p:nvPr/>
            </p:nvSpPr>
            <p:spPr bwMode="auto">
              <a:xfrm flipV="1">
                <a:off x="4008" y="1604"/>
                <a:ext cx="1" cy="2035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89" name="Line 544"/>
              <p:cNvSpPr>
                <a:spLocks noChangeShapeType="1"/>
              </p:cNvSpPr>
              <p:nvPr/>
            </p:nvSpPr>
            <p:spPr bwMode="auto">
              <a:xfrm>
                <a:off x="1650" y="3639"/>
                <a:ext cx="2358" cy="1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0" name="Line 545"/>
              <p:cNvSpPr>
                <a:spLocks noChangeShapeType="1"/>
              </p:cNvSpPr>
              <p:nvPr/>
            </p:nvSpPr>
            <p:spPr bwMode="auto">
              <a:xfrm>
                <a:off x="1650" y="1604"/>
                <a:ext cx="2358" cy="1"/>
              </a:xfrm>
              <a:prstGeom prst="line">
                <a:avLst/>
              </a:prstGeom>
              <a:noFill/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1" name="Oval 546"/>
              <p:cNvSpPr>
                <a:spLocks noChangeArrowheads="1"/>
              </p:cNvSpPr>
              <p:nvPr/>
            </p:nvSpPr>
            <p:spPr bwMode="auto">
              <a:xfrm>
                <a:off x="1827" y="3464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2" name="Oval 547"/>
              <p:cNvSpPr>
                <a:spLocks noChangeArrowheads="1"/>
              </p:cNvSpPr>
              <p:nvPr/>
            </p:nvSpPr>
            <p:spPr bwMode="auto">
              <a:xfrm>
                <a:off x="1820" y="3470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3" name="Oval 548"/>
              <p:cNvSpPr>
                <a:spLocks noChangeArrowheads="1"/>
              </p:cNvSpPr>
              <p:nvPr/>
            </p:nvSpPr>
            <p:spPr bwMode="auto">
              <a:xfrm>
                <a:off x="1853" y="3436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4" name="Oval 549"/>
              <p:cNvSpPr>
                <a:spLocks noChangeArrowheads="1"/>
              </p:cNvSpPr>
              <p:nvPr/>
            </p:nvSpPr>
            <p:spPr bwMode="auto">
              <a:xfrm>
                <a:off x="1879" y="3419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5" name="Oval 550"/>
              <p:cNvSpPr>
                <a:spLocks noChangeArrowheads="1"/>
              </p:cNvSpPr>
              <p:nvPr/>
            </p:nvSpPr>
            <p:spPr bwMode="auto">
              <a:xfrm>
                <a:off x="1833" y="3441"/>
                <a:ext cx="72" cy="63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6" name="Oval 551"/>
              <p:cNvSpPr>
                <a:spLocks noChangeArrowheads="1"/>
              </p:cNvSpPr>
              <p:nvPr/>
            </p:nvSpPr>
            <p:spPr bwMode="auto">
              <a:xfrm>
                <a:off x="1853" y="3430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7" name="Oval 552"/>
              <p:cNvSpPr>
                <a:spLocks noChangeArrowheads="1"/>
              </p:cNvSpPr>
              <p:nvPr/>
            </p:nvSpPr>
            <p:spPr bwMode="auto">
              <a:xfrm>
                <a:off x="2442" y="2797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8" name="Oval 553"/>
              <p:cNvSpPr>
                <a:spLocks noChangeArrowheads="1"/>
              </p:cNvSpPr>
              <p:nvPr/>
            </p:nvSpPr>
            <p:spPr bwMode="auto">
              <a:xfrm>
                <a:off x="2455" y="2763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399" name="Oval 554"/>
              <p:cNvSpPr>
                <a:spLocks noChangeArrowheads="1"/>
              </p:cNvSpPr>
              <p:nvPr/>
            </p:nvSpPr>
            <p:spPr bwMode="auto">
              <a:xfrm>
                <a:off x="2534" y="2707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0" name="Oval 555"/>
              <p:cNvSpPr>
                <a:spLocks noChangeArrowheads="1"/>
              </p:cNvSpPr>
              <p:nvPr/>
            </p:nvSpPr>
            <p:spPr bwMode="auto">
              <a:xfrm>
                <a:off x="2416" y="2791"/>
                <a:ext cx="72" cy="63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1" name="Oval 556"/>
              <p:cNvSpPr>
                <a:spLocks noChangeArrowheads="1"/>
              </p:cNvSpPr>
              <p:nvPr/>
            </p:nvSpPr>
            <p:spPr bwMode="auto">
              <a:xfrm>
                <a:off x="2455" y="2757"/>
                <a:ext cx="72" cy="63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2" name="Oval 557"/>
              <p:cNvSpPr>
                <a:spLocks noChangeArrowheads="1"/>
              </p:cNvSpPr>
              <p:nvPr/>
            </p:nvSpPr>
            <p:spPr bwMode="auto">
              <a:xfrm>
                <a:off x="2292" y="2955"/>
                <a:ext cx="72" cy="63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3" name="Oval 558"/>
              <p:cNvSpPr>
                <a:spLocks noChangeArrowheads="1"/>
              </p:cNvSpPr>
              <p:nvPr/>
            </p:nvSpPr>
            <p:spPr bwMode="auto">
              <a:xfrm>
                <a:off x="2154" y="3091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4" name="Oval 559"/>
              <p:cNvSpPr>
                <a:spLocks noChangeArrowheads="1"/>
              </p:cNvSpPr>
              <p:nvPr/>
            </p:nvSpPr>
            <p:spPr bwMode="auto">
              <a:xfrm>
                <a:off x="2292" y="2955"/>
                <a:ext cx="72" cy="63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5" name="Oval 560"/>
              <p:cNvSpPr>
                <a:spLocks noChangeArrowheads="1"/>
              </p:cNvSpPr>
              <p:nvPr/>
            </p:nvSpPr>
            <p:spPr bwMode="auto">
              <a:xfrm>
                <a:off x="3386" y="2017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6" name="Oval 561"/>
              <p:cNvSpPr>
                <a:spLocks noChangeArrowheads="1"/>
              </p:cNvSpPr>
              <p:nvPr/>
            </p:nvSpPr>
            <p:spPr bwMode="auto">
              <a:xfrm>
                <a:off x="3517" y="1949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7" name="Oval 562"/>
              <p:cNvSpPr>
                <a:spLocks noChangeArrowheads="1"/>
              </p:cNvSpPr>
              <p:nvPr/>
            </p:nvSpPr>
            <p:spPr bwMode="auto">
              <a:xfrm>
                <a:off x="3700" y="1785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8" name="Oval 563"/>
              <p:cNvSpPr>
                <a:spLocks noChangeArrowheads="1"/>
              </p:cNvSpPr>
              <p:nvPr/>
            </p:nvSpPr>
            <p:spPr bwMode="auto">
              <a:xfrm>
                <a:off x="3451" y="1881"/>
                <a:ext cx="72" cy="63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09" name="Oval 564"/>
              <p:cNvSpPr>
                <a:spLocks noChangeArrowheads="1"/>
              </p:cNvSpPr>
              <p:nvPr/>
            </p:nvSpPr>
            <p:spPr bwMode="auto">
              <a:xfrm>
                <a:off x="3707" y="1667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10" name="Oval 565"/>
              <p:cNvSpPr>
                <a:spLocks noChangeArrowheads="1"/>
              </p:cNvSpPr>
              <p:nvPr/>
            </p:nvSpPr>
            <p:spPr bwMode="auto">
              <a:xfrm>
                <a:off x="3530" y="1785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11" name="Oval 566"/>
              <p:cNvSpPr>
                <a:spLocks noChangeArrowheads="1"/>
              </p:cNvSpPr>
              <p:nvPr/>
            </p:nvSpPr>
            <p:spPr bwMode="auto">
              <a:xfrm>
                <a:off x="3255" y="2045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12" name="Oval 567"/>
              <p:cNvSpPr>
                <a:spLocks noChangeArrowheads="1"/>
              </p:cNvSpPr>
              <p:nvPr/>
            </p:nvSpPr>
            <p:spPr bwMode="auto">
              <a:xfrm>
                <a:off x="3117" y="2147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13" name="Oval 568"/>
              <p:cNvSpPr>
                <a:spLocks noChangeArrowheads="1"/>
              </p:cNvSpPr>
              <p:nvPr/>
            </p:nvSpPr>
            <p:spPr bwMode="auto">
              <a:xfrm>
                <a:off x="3707" y="1757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14" name="Oval 569"/>
              <p:cNvSpPr>
                <a:spLocks noChangeArrowheads="1"/>
              </p:cNvSpPr>
              <p:nvPr/>
            </p:nvSpPr>
            <p:spPr bwMode="auto">
              <a:xfrm>
                <a:off x="3431" y="1955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15" name="Oval 570"/>
              <p:cNvSpPr>
                <a:spLocks noChangeArrowheads="1"/>
              </p:cNvSpPr>
              <p:nvPr/>
            </p:nvSpPr>
            <p:spPr bwMode="auto">
              <a:xfrm>
                <a:off x="3431" y="1904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16" name="Oval 571"/>
              <p:cNvSpPr>
                <a:spLocks noChangeArrowheads="1"/>
              </p:cNvSpPr>
              <p:nvPr/>
            </p:nvSpPr>
            <p:spPr bwMode="auto">
              <a:xfrm>
                <a:off x="3464" y="2057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17" name="Oval 572"/>
              <p:cNvSpPr>
                <a:spLocks noChangeArrowheads="1"/>
              </p:cNvSpPr>
              <p:nvPr/>
            </p:nvSpPr>
            <p:spPr bwMode="auto">
              <a:xfrm>
                <a:off x="3431" y="2136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7418" name="Oval 573"/>
              <p:cNvSpPr>
                <a:spLocks noChangeArrowheads="1"/>
              </p:cNvSpPr>
              <p:nvPr/>
            </p:nvSpPr>
            <p:spPr bwMode="auto">
              <a:xfrm>
                <a:off x="3333" y="2062"/>
                <a:ext cx="72" cy="62"/>
              </a:xfrm>
              <a:prstGeom prst="ellipse">
                <a:avLst/>
              </a:prstGeom>
              <a:solidFill>
                <a:schemeClr val="tx1"/>
              </a:solidFill>
              <a:ln w="1117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57377" name="Rectangle 342"/>
            <p:cNvSpPr>
              <a:spLocks noChangeArrowheads="1"/>
            </p:cNvSpPr>
            <p:nvPr/>
          </p:nvSpPr>
          <p:spPr bwMode="auto">
            <a:xfrm>
              <a:off x="4830763" y="1431925"/>
              <a:ext cx="2573338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✓</a:t>
              </a:r>
              <a:r>
                <a:rPr lang="en-US" altLang="ja-JP" sz="1800" dirty="0">
                  <a:ea typeface="ＭＳ ゴシック" charset="-128"/>
                  <a:cs typeface="ＭＳ ゴシック" charset="-128"/>
                </a:rPr>
                <a:t> </a:t>
              </a:r>
              <a:r>
                <a:rPr lang="en-US" altLang="ja-JP" sz="1800" dirty="0"/>
                <a:t>Output green energy</a:t>
              </a:r>
            </a:p>
          </p:txBody>
        </p:sp>
        <p:grpSp>
          <p:nvGrpSpPr>
            <p:cNvPr id="57378" name="図形グループ 583"/>
            <p:cNvGrpSpPr>
              <a:grpSpLocks/>
            </p:cNvGrpSpPr>
            <p:nvPr/>
          </p:nvGrpSpPr>
          <p:grpSpPr bwMode="auto">
            <a:xfrm>
              <a:off x="8209606" y="1739992"/>
              <a:ext cx="572492" cy="736600"/>
              <a:chOff x="8209606" y="1739992"/>
              <a:chExt cx="572492" cy="736600"/>
            </a:xfrm>
          </p:grpSpPr>
          <p:sp>
            <p:nvSpPr>
              <p:cNvPr id="57379" name="Rectangle 367"/>
              <p:cNvSpPr>
                <a:spLocks noChangeArrowheads="1"/>
              </p:cNvSpPr>
              <p:nvPr/>
            </p:nvSpPr>
            <p:spPr bwMode="auto">
              <a:xfrm>
                <a:off x="8209606" y="1739992"/>
                <a:ext cx="572492" cy="338554"/>
              </a:xfrm>
              <a:prstGeom prst="rect">
                <a:avLst/>
              </a:prstGeom>
              <a:noFill/>
              <a:ln w="12700">
                <a:solidFill>
                  <a:srgbClr val="54DC59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600" dirty="0">
                    <a:solidFill>
                      <a:srgbClr val="54DC59"/>
                    </a:solidFill>
                  </a:rPr>
                  <a:t>96 J</a:t>
                </a:r>
              </a:p>
            </p:txBody>
          </p:sp>
          <p:sp>
            <p:nvSpPr>
              <p:cNvPr id="57380" name="Line 366"/>
              <p:cNvSpPr>
                <a:spLocks noChangeShapeType="1"/>
              </p:cNvSpPr>
              <p:nvPr/>
            </p:nvSpPr>
            <p:spPr bwMode="auto">
              <a:xfrm flipV="1">
                <a:off x="8429746" y="2086067"/>
                <a:ext cx="65088" cy="390525"/>
              </a:xfrm>
              <a:prstGeom prst="line">
                <a:avLst/>
              </a:prstGeom>
              <a:noFill/>
              <a:ln w="12700">
                <a:solidFill>
                  <a:srgbClr val="54DC59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  <p:pic>
        <p:nvPicPr>
          <p:cNvPr id="57348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323975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図形グループ 191"/>
          <p:cNvGrpSpPr>
            <a:grpSpLocks/>
          </p:cNvGrpSpPr>
          <p:nvPr/>
        </p:nvGrpSpPr>
        <p:grpSpPr bwMode="auto">
          <a:xfrm>
            <a:off x="200025" y="1828800"/>
            <a:ext cx="4327525" cy="3505200"/>
            <a:chOff x="200576" y="2053348"/>
            <a:chExt cx="4326826" cy="3504476"/>
          </a:xfrm>
        </p:grpSpPr>
        <p:pic>
          <p:nvPicPr>
            <p:cNvPr id="57352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4800" y="2808274"/>
              <a:ext cx="4191000" cy="274955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7353" name="正方形/長方形 178"/>
            <p:cNvSpPr>
              <a:spLocks noChangeArrowheads="1"/>
            </p:cNvSpPr>
            <p:nvPr/>
          </p:nvSpPr>
          <p:spPr bwMode="auto">
            <a:xfrm>
              <a:off x="200576" y="2053348"/>
              <a:ext cx="432682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✓</a:t>
              </a:r>
              <a:r>
                <a:rPr lang="en-US" altLang="ja-JP" sz="1800">
                  <a:ea typeface="ＭＳ ゴシック" charset="-128"/>
                  <a:cs typeface="ＭＳ ゴシック" charset="-128"/>
                </a:rPr>
                <a:t> </a:t>
              </a:r>
              <a:r>
                <a:rPr lang="en-US" altLang="ja-JP" sz="1800"/>
                <a:t>View of high-energy glass pump laser</a:t>
              </a:r>
            </a:p>
          </p:txBody>
        </p:sp>
        <p:cxnSp>
          <p:nvCxnSpPr>
            <p:cNvPr id="57354" name="直線コネクタ 180"/>
            <p:cNvCxnSpPr>
              <a:cxnSpLocks noChangeShapeType="1"/>
            </p:cNvCxnSpPr>
            <p:nvPr/>
          </p:nvCxnSpPr>
          <p:spPr bwMode="auto">
            <a:xfrm flipV="1">
              <a:off x="3628371" y="4724400"/>
              <a:ext cx="857350" cy="446504"/>
            </a:xfrm>
            <a:prstGeom prst="line">
              <a:avLst/>
            </a:prstGeom>
            <a:noFill/>
            <a:ln w="50800">
              <a:solidFill>
                <a:srgbClr val="32DF44"/>
              </a:solidFill>
              <a:round/>
              <a:headEnd type="triangle" w="med" len="med"/>
              <a:tailEnd type="triangle" w="med" len="med"/>
            </a:ln>
          </p:spPr>
        </p:cxnSp>
        <p:cxnSp>
          <p:nvCxnSpPr>
            <p:cNvPr id="57355" name="直線コネクタ 182"/>
            <p:cNvCxnSpPr>
              <a:cxnSpLocks noChangeShapeType="1"/>
            </p:cNvCxnSpPr>
            <p:nvPr/>
          </p:nvCxnSpPr>
          <p:spPr bwMode="auto">
            <a:xfrm rot="10800000">
              <a:off x="381000" y="3657600"/>
              <a:ext cx="3124200" cy="1447800"/>
            </a:xfrm>
            <a:prstGeom prst="line">
              <a:avLst/>
            </a:prstGeom>
            <a:noFill/>
            <a:ln w="50800">
              <a:solidFill>
                <a:srgbClr val="32DF44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188" name="正方形/長方形 187"/>
            <p:cNvSpPr/>
            <p:nvPr/>
          </p:nvSpPr>
          <p:spPr>
            <a:xfrm>
              <a:off x="3806076" y="5135640"/>
              <a:ext cx="633682" cy="307777"/>
            </a:xfrm>
            <a:prstGeom prst="rect">
              <a:avLst/>
            </a:prstGeom>
            <a:gradFill flip="none" rotWithShape="1">
              <a:gsLst>
                <a:gs pos="99000">
                  <a:srgbClr val="32DF44"/>
                </a:gs>
                <a:gs pos="100000">
                  <a:srgbClr val="FFFFFF"/>
                </a:gs>
                <a:gs pos="0">
                  <a:srgbClr val="0B700A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ja-JP" sz="140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1.2 m</a:t>
              </a:r>
              <a:endParaRPr lang="ja-JP" altLang="en-US"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91" name="正方形/長方形 190"/>
            <p:cNvSpPr/>
            <p:nvPr/>
          </p:nvSpPr>
          <p:spPr>
            <a:xfrm>
              <a:off x="1371600" y="4648200"/>
              <a:ext cx="633682" cy="307777"/>
            </a:xfrm>
            <a:prstGeom prst="rect">
              <a:avLst/>
            </a:prstGeom>
            <a:gradFill flip="none" rotWithShape="1">
              <a:gsLst>
                <a:gs pos="99000">
                  <a:srgbClr val="32DF44"/>
                </a:gs>
                <a:gs pos="100000">
                  <a:srgbClr val="FFFFFF"/>
                </a:gs>
                <a:gs pos="0">
                  <a:srgbClr val="0B700A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ja-JP" sz="140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5.0 m</a:t>
              </a:r>
              <a:endParaRPr lang="ja-JP" altLang="en-US" sz="1400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pic>
        <p:nvPicPr>
          <p:cNvPr id="57350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763588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304800" y="1524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US" altLang="ja-JP" sz="2500" dirty="0">
                <a:solidFill>
                  <a:srgbClr val="E0B80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We use diffractive optical elements (DOE) for beam homogenization of 100-J level high-energy green laser</a:t>
            </a:r>
          </a:p>
        </p:txBody>
      </p:sp>
      <p:pic>
        <p:nvPicPr>
          <p:cNvPr id="59395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398587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838200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2" name="図形グループ 81"/>
          <p:cNvGrpSpPr/>
          <p:nvPr/>
        </p:nvGrpSpPr>
        <p:grpSpPr>
          <a:xfrm>
            <a:off x="304800" y="1839913"/>
            <a:ext cx="3276654" cy="3494249"/>
            <a:chOff x="304800" y="1839913"/>
            <a:chExt cx="3276654" cy="3494249"/>
          </a:xfrm>
        </p:grpSpPr>
        <p:pic>
          <p:nvPicPr>
            <p:cNvPr id="59421" name="Picture 2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69931" y="2514631"/>
              <a:ext cx="2657519" cy="28195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59422" name="正方形/長方形 8"/>
            <p:cNvSpPr>
              <a:spLocks noChangeArrowheads="1"/>
            </p:cNvSpPr>
            <p:nvPr/>
          </p:nvSpPr>
          <p:spPr bwMode="auto">
            <a:xfrm>
              <a:off x="304800" y="1839913"/>
              <a:ext cx="3276654" cy="3699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✓</a:t>
              </a:r>
              <a:r>
                <a:rPr lang="en-US" altLang="ja-JP" sz="1800" dirty="0">
                  <a:ea typeface="ＭＳ ゴシック" charset="-128"/>
                  <a:cs typeface="ＭＳ ゴシック" charset="-128"/>
                </a:rPr>
                <a:t> </a:t>
              </a:r>
              <a:r>
                <a:rPr lang="en-US" altLang="ja-JP" sz="1800" dirty="0"/>
                <a:t>View of beam homogenizer</a:t>
              </a:r>
            </a:p>
          </p:txBody>
        </p:sp>
        <p:cxnSp>
          <p:nvCxnSpPr>
            <p:cNvPr id="59423" name="直線コネクタ 10"/>
            <p:cNvCxnSpPr>
              <a:cxnSpLocks noChangeShapeType="1"/>
            </p:cNvCxnSpPr>
            <p:nvPr/>
          </p:nvCxnSpPr>
          <p:spPr bwMode="auto">
            <a:xfrm flipV="1">
              <a:off x="1219215" y="3733888"/>
              <a:ext cx="1676428" cy="45722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</p:cxnSp>
        <p:sp>
          <p:nvSpPr>
            <p:cNvPr id="59424" name="正方形/長方形 11"/>
            <p:cNvSpPr>
              <a:spLocks noChangeArrowheads="1"/>
            </p:cNvSpPr>
            <p:nvPr/>
          </p:nvSpPr>
          <p:spPr bwMode="auto">
            <a:xfrm>
              <a:off x="1828825" y="4724534"/>
              <a:ext cx="1387498" cy="4619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/>
                <a:t>80-mmΦ</a:t>
              </a:r>
              <a:endParaRPr lang="ja-JP" altLang="en-US"/>
            </a:p>
          </p:txBody>
        </p:sp>
      </p:grpSp>
      <p:sp>
        <p:nvSpPr>
          <p:cNvPr id="59425" name="Rectangle 49"/>
          <p:cNvSpPr>
            <a:spLocks noChangeArrowheads="1"/>
          </p:cNvSpPr>
          <p:nvPr/>
        </p:nvSpPr>
        <p:spPr bwMode="auto">
          <a:xfrm>
            <a:off x="363483" y="5791384"/>
            <a:ext cx="3352855" cy="307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400" dirty="0">
                <a:solidFill>
                  <a:srgbClr val="00FFFF"/>
                </a:solidFill>
              </a:rPr>
              <a:t>K </a:t>
            </a:r>
            <a:r>
              <a:rPr lang="en-US" altLang="ja-JP" sz="1400" dirty="0" err="1">
                <a:solidFill>
                  <a:srgbClr val="00FFFF"/>
                </a:solidFill>
              </a:rPr>
              <a:t>Ertel</a:t>
            </a:r>
            <a:r>
              <a:rPr lang="en-US" altLang="ja-JP" sz="1400" dirty="0">
                <a:solidFill>
                  <a:srgbClr val="00FFFF"/>
                </a:solidFill>
              </a:rPr>
              <a:t> </a:t>
            </a:r>
            <a:r>
              <a:rPr lang="en-US" altLang="ja-JP" sz="1400" i="1" dirty="0">
                <a:solidFill>
                  <a:srgbClr val="00FFFF"/>
                </a:solidFill>
              </a:rPr>
              <a:t>et al</a:t>
            </a:r>
            <a:r>
              <a:rPr lang="en-US" altLang="ja-JP" sz="1400" dirty="0">
                <a:solidFill>
                  <a:srgbClr val="00FFFF"/>
                </a:solidFill>
              </a:rPr>
              <a:t>., Opt. Exp., 16 (2008) 8039. </a:t>
            </a:r>
          </a:p>
        </p:txBody>
      </p:sp>
      <p:sp>
        <p:nvSpPr>
          <p:cNvPr id="59404" name="正方形/長方形 12"/>
          <p:cNvSpPr>
            <a:spLocks noChangeArrowheads="1"/>
          </p:cNvSpPr>
          <p:nvPr/>
        </p:nvSpPr>
        <p:spPr bwMode="auto">
          <a:xfrm>
            <a:off x="3886200" y="1828800"/>
            <a:ext cx="5028671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altLang="ja-JP" sz="1800" dirty="0"/>
              <a:t>✓</a:t>
            </a:r>
            <a:r>
              <a:rPr lang="en-US" altLang="ja-JP" sz="1800" dirty="0">
                <a:ea typeface="ＭＳ ゴシック" charset="-128"/>
                <a:cs typeface="ＭＳ ゴシック" charset="-128"/>
              </a:rPr>
              <a:t> </a:t>
            </a:r>
            <a:r>
              <a:rPr kumimoji="0" lang="en-US" altLang="ja-JP" sz="1800" dirty="0"/>
              <a:t>Working principle of diffractive homogenizer</a:t>
            </a:r>
          </a:p>
        </p:txBody>
      </p:sp>
      <p:cxnSp>
        <p:nvCxnSpPr>
          <p:cNvPr id="59412" name="Connecteur droit 55"/>
          <p:cNvCxnSpPr>
            <a:cxnSpLocks noChangeShapeType="1"/>
          </p:cNvCxnSpPr>
          <p:nvPr/>
        </p:nvCxnSpPr>
        <p:spPr bwMode="auto">
          <a:xfrm flipV="1">
            <a:off x="5365857" y="3068489"/>
            <a:ext cx="2525875" cy="1490854"/>
          </a:xfrm>
          <a:prstGeom prst="line">
            <a:avLst/>
          </a:prstGeom>
          <a:noFill/>
          <a:ln w="9525">
            <a:solidFill>
              <a:srgbClr val="606060"/>
            </a:solidFill>
            <a:prstDash val="dash"/>
            <a:round/>
            <a:headEnd/>
            <a:tailEnd/>
          </a:ln>
        </p:spPr>
      </p:cxnSp>
      <p:sp>
        <p:nvSpPr>
          <p:cNvPr id="88" name="Ellipse 1"/>
          <p:cNvSpPr/>
          <p:nvPr/>
        </p:nvSpPr>
        <p:spPr bwMode="auto">
          <a:xfrm>
            <a:off x="4195724" y="3343812"/>
            <a:ext cx="2410676" cy="2384782"/>
          </a:xfrm>
          <a:prstGeom prst="ellipse">
            <a:avLst/>
          </a:prstGeom>
          <a:solidFill>
            <a:schemeClr val="bg2">
              <a:alpha val="66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scene3d>
            <a:camera prst="isometricLeftDown"/>
            <a:lightRig rig="threePt" dir="t"/>
          </a:scene3d>
          <a:sp3d extrusionH="209550"/>
        </p:spPr>
        <p:txBody>
          <a:bodyPr/>
          <a:lstStyle/>
          <a:p>
            <a:pPr algn="ctr" eaLnBrk="0" hangingPunct="0">
              <a:buClr>
                <a:srgbClr val="FFFF00"/>
              </a:buClr>
              <a:buFont typeface="Webdings" pitchFamily="18" charset="2"/>
              <a:buChar char="&lt;"/>
              <a:defRPr/>
            </a:pPr>
            <a:endParaRPr kumimoji="0" lang="fr-FR" sz="2000" dirty="0">
              <a:ea typeface="+mn-ea"/>
              <a:cs typeface="+mn-cs"/>
            </a:endParaRPr>
          </a:p>
        </p:txBody>
      </p:sp>
      <p:grpSp>
        <p:nvGrpSpPr>
          <p:cNvPr id="7" name="Groupe 53"/>
          <p:cNvGrpSpPr/>
          <p:nvPr/>
        </p:nvGrpSpPr>
        <p:grpSpPr bwMode="auto">
          <a:xfrm>
            <a:off x="4722408" y="3902601"/>
            <a:ext cx="1302869" cy="1303006"/>
            <a:chOff x="986971" y="2351314"/>
            <a:chExt cx="2016000" cy="2016000"/>
          </a:xfrm>
          <a:solidFill>
            <a:schemeClr val="bg1">
              <a:lumMod val="75000"/>
              <a:alpha val="48000"/>
            </a:schemeClr>
          </a:solidFill>
          <a:scene3d>
            <a:camera prst="isometricLeftDown"/>
            <a:lightRig rig="threePt" dir="t"/>
          </a:scene3d>
        </p:grpSpPr>
        <p:sp>
          <p:nvSpPr>
            <p:cNvPr id="96" name="Rectangle 4"/>
            <p:cNvSpPr/>
            <p:nvPr/>
          </p:nvSpPr>
          <p:spPr bwMode="auto">
            <a:xfrm>
              <a:off x="986971" y="235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97" name="Rectangle 5"/>
            <p:cNvSpPr/>
            <p:nvPr/>
          </p:nvSpPr>
          <p:spPr bwMode="auto">
            <a:xfrm>
              <a:off x="1274971" y="235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98" name="Rectangle 6"/>
            <p:cNvSpPr/>
            <p:nvPr/>
          </p:nvSpPr>
          <p:spPr bwMode="auto">
            <a:xfrm>
              <a:off x="1562971" y="235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99" name="Rectangle 7"/>
            <p:cNvSpPr/>
            <p:nvPr/>
          </p:nvSpPr>
          <p:spPr bwMode="auto">
            <a:xfrm>
              <a:off x="1850971" y="235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0" name="Rectangle 8"/>
            <p:cNvSpPr/>
            <p:nvPr/>
          </p:nvSpPr>
          <p:spPr bwMode="auto">
            <a:xfrm>
              <a:off x="2138971" y="235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1" name="Rectangle 9"/>
            <p:cNvSpPr/>
            <p:nvPr/>
          </p:nvSpPr>
          <p:spPr bwMode="auto">
            <a:xfrm>
              <a:off x="2426971" y="235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2" name="Rectangle 10"/>
            <p:cNvSpPr/>
            <p:nvPr/>
          </p:nvSpPr>
          <p:spPr bwMode="auto">
            <a:xfrm>
              <a:off x="2714971" y="2351314"/>
              <a:ext cx="288000" cy="288000"/>
            </a:xfrm>
            <a:prstGeom prst="rect">
              <a:avLst/>
            </a:prstGeom>
            <a:solidFill>
              <a:srgbClr val="00B050">
                <a:alpha val="31000"/>
              </a:srgb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3" name="Rectangle 11"/>
            <p:cNvSpPr/>
            <p:nvPr/>
          </p:nvSpPr>
          <p:spPr bwMode="auto">
            <a:xfrm>
              <a:off x="986971" y="263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4" name="Rectangle 12"/>
            <p:cNvSpPr/>
            <p:nvPr/>
          </p:nvSpPr>
          <p:spPr bwMode="auto">
            <a:xfrm>
              <a:off x="1274971" y="263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5" name="Rectangle 13"/>
            <p:cNvSpPr/>
            <p:nvPr/>
          </p:nvSpPr>
          <p:spPr bwMode="auto">
            <a:xfrm>
              <a:off x="1562971" y="263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6" name="Rectangle 14"/>
            <p:cNvSpPr/>
            <p:nvPr/>
          </p:nvSpPr>
          <p:spPr bwMode="auto">
            <a:xfrm>
              <a:off x="1850971" y="263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7" name="Rectangle 15"/>
            <p:cNvSpPr/>
            <p:nvPr/>
          </p:nvSpPr>
          <p:spPr bwMode="auto">
            <a:xfrm>
              <a:off x="2138971" y="263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8" name="Rectangle 16"/>
            <p:cNvSpPr/>
            <p:nvPr/>
          </p:nvSpPr>
          <p:spPr bwMode="auto">
            <a:xfrm>
              <a:off x="2426971" y="263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09" name="Rectangle 17"/>
            <p:cNvSpPr/>
            <p:nvPr/>
          </p:nvSpPr>
          <p:spPr bwMode="auto">
            <a:xfrm>
              <a:off x="2714971" y="2639314"/>
              <a:ext cx="288000" cy="288000"/>
            </a:xfrm>
            <a:prstGeom prst="rect">
              <a:avLst/>
            </a:prstGeom>
            <a:solidFill>
              <a:srgbClr val="FF0000">
                <a:alpha val="30000"/>
              </a:srgb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0" name="Rectangle 18"/>
            <p:cNvSpPr/>
            <p:nvPr/>
          </p:nvSpPr>
          <p:spPr bwMode="auto">
            <a:xfrm>
              <a:off x="986971" y="2927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1" name="Rectangle 19"/>
            <p:cNvSpPr/>
            <p:nvPr/>
          </p:nvSpPr>
          <p:spPr bwMode="auto">
            <a:xfrm>
              <a:off x="1274971" y="2927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2" name="Rectangle 20"/>
            <p:cNvSpPr/>
            <p:nvPr/>
          </p:nvSpPr>
          <p:spPr bwMode="auto">
            <a:xfrm>
              <a:off x="1562971" y="2927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3" name="Rectangle 21"/>
            <p:cNvSpPr/>
            <p:nvPr/>
          </p:nvSpPr>
          <p:spPr bwMode="auto">
            <a:xfrm>
              <a:off x="1850971" y="2927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4" name="Rectangle 22"/>
            <p:cNvSpPr/>
            <p:nvPr/>
          </p:nvSpPr>
          <p:spPr bwMode="auto">
            <a:xfrm>
              <a:off x="2138971" y="2927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5" name="Rectangle 23"/>
            <p:cNvSpPr/>
            <p:nvPr/>
          </p:nvSpPr>
          <p:spPr bwMode="auto">
            <a:xfrm>
              <a:off x="2426971" y="2927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6" name="Rectangle 24"/>
            <p:cNvSpPr/>
            <p:nvPr/>
          </p:nvSpPr>
          <p:spPr bwMode="auto">
            <a:xfrm>
              <a:off x="2714971" y="2927314"/>
              <a:ext cx="288000" cy="288000"/>
            </a:xfrm>
            <a:prstGeom prst="rect">
              <a:avLst/>
            </a:prstGeom>
            <a:solidFill>
              <a:schemeClr val="accent2">
                <a:alpha val="30000"/>
              </a:schemeClr>
            </a:solidFill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7" name="Rectangle 25"/>
            <p:cNvSpPr/>
            <p:nvPr/>
          </p:nvSpPr>
          <p:spPr bwMode="auto">
            <a:xfrm>
              <a:off x="986971" y="3215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8" name="Rectangle 26"/>
            <p:cNvSpPr/>
            <p:nvPr/>
          </p:nvSpPr>
          <p:spPr bwMode="auto">
            <a:xfrm>
              <a:off x="1274971" y="3215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19" name="Rectangle 27"/>
            <p:cNvSpPr/>
            <p:nvPr/>
          </p:nvSpPr>
          <p:spPr bwMode="auto">
            <a:xfrm>
              <a:off x="1562971" y="3215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0" name="Rectangle 28"/>
            <p:cNvSpPr/>
            <p:nvPr/>
          </p:nvSpPr>
          <p:spPr bwMode="auto">
            <a:xfrm>
              <a:off x="1850971" y="3215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1" name="Rectangle 29"/>
            <p:cNvSpPr/>
            <p:nvPr/>
          </p:nvSpPr>
          <p:spPr bwMode="auto">
            <a:xfrm>
              <a:off x="2138971" y="3215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2" name="Rectangle 30"/>
            <p:cNvSpPr/>
            <p:nvPr/>
          </p:nvSpPr>
          <p:spPr bwMode="auto">
            <a:xfrm>
              <a:off x="2426971" y="3215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3" name="Rectangle 31"/>
            <p:cNvSpPr/>
            <p:nvPr/>
          </p:nvSpPr>
          <p:spPr bwMode="auto">
            <a:xfrm>
              <a:off x="2714971" y="3215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4" name="Rectangle 32"/>
            <p:cNvSpPr/>
            <p:nvPr/>
          </p:nvSpPr>
          <p:spPr bwMode="auto">
            <a:xfrm>
              <a:off x="986971" y="3503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5" name="Rectangle 33"/>
            <p:cNvSpPr/>
            <p:nvPr/>
          </p:nvSpPr>
          <p:spPr bwMode="auto">
            <a:xfrm>
              <a:off x="1274971" y="3503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6" name="Rectangle 34"/>
            <p:cNvSpPr/>
            <p:nvPr/>
          </p:nvSpPr>
          <p:spPr bwMode="auto">
            <a:xfrm>
              <a:off x="1562971" y="3503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7" name="Rectangle 35"/>
            <p:cNvSpPr/>
            <p:nvPr/>
          </p:nvSpPr>
          <p:spPr bwMode="auto">
            <a:xfrm>
              <a:off x="1850971" y="3503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8" name="Rectangle 36"/>
            <p:cNvSpPr/>
            <p:nvPr/>
          </p:nvSpPr>
          <p:spPr bwMode="auto">
            <a:xfrm>
              <a:off x="2138971" y="3503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29" name="Rectangle 37"/>
            <p:cNvSpPr/>
            <p:nvPr/>
          </p:nvSpPr>
          <p:spPr bwMode="auto">
            <a:xfrm>
              <a:off x="2426971" y="3503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0" name="Rectangle 38"/>
            <p:cNvSpPr/>
            <p:nvPr/>
          </p:nvSpPr>
          <p:spPr bwMode="auto">
            <a:xfrm>
              <a:off x="2714971" y="3503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1" name="Rectangle 39"/>
            <p:cNvSpPr/>
            <p:nvPr/>
          </p:nvSpPr>
          <p:spPr bwMode="auto">
            <a:xfrm>
              <a:off x="986971" y="379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2" name="Rectangle 40"/>
            <p:cNvSpPr/>
            <p:nvPr/>
          </p:nvSpPr>
          <p:spPr bwMode="auto">
            <a:xfrm>
              <a:off x="1274971" y="379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3" name="Rectangle 41"/>
            <p:cNvSpPr/>
            <p:nvPr/>
          </p:nvSpPr>
          <p:spPr bwMode="auto">
            <a:xfrm>
              <a:off x="1562971" y="379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4" name="Rectangle 42"/>
            <p:cNvSpPr/>
            <p:nvPr/>
          </p:nvSpPr>
          <p:spPr bwMode="auto">
            <a:xfrm>
              <a:off x="1850971" y="379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5" name="Rectangle 43"/>
            <p:cNvSpPr/>
            <p:nvPr/>
          </p:nvSpPr>
          <p:spPr bwMode="auto">
            <a:xfrm>
              <a:off x="2138971" y="379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6" name="Rectangle 44"/>
            <p:cNvSpPr/>
            <p:nvPr/>
          </p:nvSpPr>
          <p:spPr bwMode="auto">
            <a:xfrm>
              <a:off x="2426971" y="379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7" name="Rectangle 45"/>
            <p:cNvSpPr/>
            <p:nvPr/>
          </p:nvSpPr>
          <p:spPr bwMode="auto">
            <a:xfrm>
              <a:off x="2714971" y="3791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8" name="Rectangle 46"/>
            <p:cNvSpPr/>
            <p:nvPr/>
          </p:nvSpPr>
          <p:spPr bwMode="auto">
            <a:xfrm>
              <a:off x="986971" y="407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39" name="Rectangle 47"/>
            <p:cNvSpPr/>
            <p:nvPr/>
          </p:nvSpPr>
          <p:spPr bwMode="auto">
            <a:xfrm>
              <a:off x="1274971" y="407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40" name="Rectangle 48"/>
            <p:cNvSpPr/>
            <p:nvPr/>
          </p:nvSpPr>
          <p:spPr bwMode="auto">
            <a:xfrm>
              <a:off x="1562971" y="407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41" name="Rectangle 49"/>
            <p:cNvSpPr/>
            <p:nvPr/>
          </p:nvSpPr>
          <p:spPr bwMode="auto">
            <a:xfrm>
              <a:off x="1850971" y="407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42" name="Rectangle 50"/>
            <p:cNvSpPr/>
            <p:nvPr/>
          </p:nvSpPr>
          <p:spPr bwMode="auto">
            <a:xfrm>
              <a:off x="2138971" y="407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43" name="Rectangle 51"/>
            <p:cNvSpPr/>
            <p:nvPr/>
          </p:nvSpPr>
          <p:spPr bwMode="auto">
            <a:xfrm>
              <a:off x="2426971" y="407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  <p:sp>
          <p:nvSpPr>
            <p:cNvPr id="144" name="Rectangle 52"/>
            <p:cNvSpPr/>
            <p:nvPr/>
          </p:nvSpPr>
          <p:spPr bwMode="auto">
            <a:xfrm>
              <a:off x="2714971" y="4079314"/>
              <a:ext cx="288000" cy="288000"/>
            </a:xfrm>
            <a:prstGeom prst="rect">
              <a:avLst/>
            </a:prstGeom>
            <a:grpFill/>
            <a:ln w="9525" cap="flat" cmpd="sng" algn="ctr">
              <a:solidFill>
                <a:schemeClr val="bg2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>
                <a:ea typeface="+mn-ea"/>
                <a:cs typeface="+mn-cs"/>
              </a:endParaRPr>
            </a:p>
          </p:txBody>
        </p:sp>
      </p:grpSp>
      <p:grpSp>
        <p:nvGrpSpPr>
          <p:cNvPr id="83" name="図形グループ 82"/>
          <p:cNvGrpSpPr/>
          <p:nvPr/>
        </p:nvGrpSpPr>
        <p:grpSpPr>
          <a:xfrm>
            <a:off x="5704419" y="2438400"/>
            <a:ext cx="2828114" cy="2007051"/>
            <a:chOff x="5704419" y="2438400"/>
            <a:chExt cx="2828114" cy="2007051"/>
          </a:xfrm>
        </p:grpSpPr>
        <p:cxnSp>
          <p:nvCxnSpPr>
            <p:cNvPr id="59407" name="Connecteur droit 65"/>
            <p:cNvCxnSpPr>
              <a:cxnSpLocks noChangeShapeType="1"/>
            </p:cNvCxnSpPr>
            <p:nvPr/>
          </p:nvCxnSpPr>
          <p:spPr bwMode="auto">
            <a:xfrm flipV="1">
              <a:off x="5704419" y="2501082"/>
              <a:ext cx="2054967" cy="1723768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</p:spPr>
        </p:cxnSp>
        <p:cxnSp>
          <p:nvCxnSpPr>
            <p:cNvPr id="59408" name="Connecteur droit 68"/>
            <p:cNvCxnSpPr>
              <a:cxnSpLocks noChangeShapeType="1"/>
            </p:cNvCxnSpPr>
            <p:nvPr/>
          </p:nvCxnSpPr>
          <p:spPr bwMode="auto">
            <a:xfrm flipV="1">
              <a:off x="5832662" y="3491222"/>
              <a:ext cx="2322738" cy="954229"/>
            </a:xfrm>
            <a:prstGeom prst="line">
              <a:avLst/>
            </a:prstGeom>
            <a:noFill/>
            <a:ln w="9525">
              <a:solidFill>
                <a:srgbClr val="00B050"/>
              </a:solidFill>
              <a:round/>
              <a:headEnd/>
              <a:tailEnd/>
            </a:ln>
          </p:spPr>
        </p:cxnSp>
        <p:sp>
          <p:nvSpPr>
            <p:cNvPr id="91" name="Ellipse 63"/>
            <p:cNvSpPr/>
            <p:nvPr/>
          </p:nvSpPr>
          <p:spPr bwMode="auto">
            <a:xfrm>
              <a:off x="7462507" y="2438400"/>
              <a:ext cx="1070026" cy="1077595"/>
            </a:xfrm>
            <a:prstGeom prst="ellipse">
              <a:avLst/>
            </a:prstGeom>
            <a:solidFill>
              <a:srgbClr val="00B050">
                <a:alpha val="40000"/>
              </a:srgbClr>
            </a:solidFill>
            <a:ln w="952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isometricLeftDown">
                <a:rot lat="1200002" lon="2700002" rev="0"/>
              </a:camera>
              <a:lightRig rig="threePt" dir="t"/>
            </a:scene3d>
            <a:sp3d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 dirty="0">
                <a:ea typeface="+mn-ea"/>
                <a:cs typeface="+mn-cs"/>
              </a:endParaRPr>
            </a:p>
          </p:txBody>
        </p:sp>
      </p:grpSp>
      <p:grpSp>
        <p:nvGrpSpPr>
          <p:cNvPr id="84" name="図形グループ 83"/>
          <p:cNvGrpSpPr/>
          <p:nvPr/>
        </p:nvGrpSpPr>
        <p:grpSpPr>
          <a:xfrm>
            <a:off x="5703393" y="2492794"/>
            <a:ext cx="2821791" cy="2112721"/>
            <a:chOff x="5703393" y="2492794"/>
            <a:chExt cx="2821791" cy="2112721"/>
          </a:xfrm>
        </p:grpSpPr>
        <p:cxnSp>
          <p:nvCxnSpPr>
            <p:cNvPr id="59409" name="Connecteur droit 58"/>
            <p:cNvCxnSpPr>
              <a:cxnSpLocks noChangeShapeType="1"/>
            </p:cNvCxnSpPr>
            <p:nvPr/>
          </p:nvCxnSpPr>
          <p:spPr bwMode="auto">
            <a:xfrm flipV="1">
              <a:off x="5703393" y="2543150"/>
              <a:ext cx="2064200" cy="183766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  <p:cxnSp>
          <p:nvCxnSpPr>
            <p:cNvPr id="59410" name="Connecteur droit 59"/>
            <p:cNvCxnSpPr>
              <a:cxnSpLocks noChangeShapeType="1"/>
            </p:cNvCxnSpPr>
            <p:nvPr/>
          </p:nvCxnSpPr>
          <p:spPr bwMode="auto">
            <a:xfrm flipV="1">
              <a:off x="5833687" y="3545603"/>
              <a:ext cx="2317609" cy="105991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</p:cxnSp>
        <p:sp>
          <p:nvSpPr>
            <p:cNvPr id="92" name="Ellipse 57"/>
            <p:cNvSpPr/>
            <p:nvPr/>
          </p:nvSpPr>
          <p:spPr bwMode="auto">
            <a:xfrm>
              <a:off x="7455158" y="2492794"/>
              <a:ext cx="1070026" cy="1077595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isometricLeftDown">
                <a:rot lat="1200002" lon="2700002" rev="0"/>
              </a:camera>
              <a:lightRig rig="threePt" dir="t"/>
            </a:scene3d>
            <a:sp3d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 dirty="0">
                <a:ea typeface="+mn-ea"/>
                <a:cs typeface="+mn-cs"/>
              </a:endParaRPr>
            </a:p>
          </p:txBody>
        </p:sp>
      </p:grpSp>
      <p:grpSp>
        <p:nvGrpSpPr>
          <p:cNvPr id="85" name="図形グループ 84"/>
          <p:cNvGrpSpPr/>
          <p:nvPr/>
        </p:nvGrpSpPr>
        <p:grpSpPr>
          <a:xfrm>
            <a:off x="5702367" y="2564832"/>
            <a:ext cx="2824284" cy="2191513"/>
            <a:chOff x="5702367" y="2564832"/>
            <a:chExt cx="2824284" cy="2191513"/>
          </a:xfrm>
        </p:grpSpPr>
        <p:cxnSp>
          <p:nvCxnSpPr>
            <p:cNvPr id="59406" name="Connecteur droit 76"/>
            <p:cNvCxnSpPr>
              <a:cxnSpLocks noChangeShapeType="1"/>
            </p:cNvCxnSpPr>
            <p:nvPr/>
          </p:nvCxnSpPr>
          <p:spPr bwMode="auto">
            <a:xfrm flipV="1">
              <a:off x="5702367" y="2611896"/>
              <a:ext cx="2069330" cy="191974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</p:cxnSp>
        <p:cxnSp>
          <p:nvCxnSpPr>
            <p:cNvPr id="59411" name="Connecteur droit 61"/>
            <p:cNvCxnSpPr>
              <a:cxnSpLocks noChangeShapeType="1"/>
            </p:cNvCxnSpPr>
            <p:nvPr/>
          </p:nvCxnSpPr>
          <p:spPr bwMode="auto">
            <a:xfrm flipV="1">
              <a:off x="5832662" y="3614348"/>
              <a:ext cx="2321712" cy="1141997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</p:cxnSp>
        <p:sp>
          <p:nvSpPr>
            <p:cNvPr id="93" name="Ellipse 60"/>
            <p:cNvSpPr/>
            <p:nvPr/>
          </p:nvSpPr>
          <p:spPr bwMode="auto">
            <a:xfrm>
              <a:off x="7456625" y="2564832"/>
              <a:ext cx="1070026" cy="1077595"/>
            </a:xfrm>
            <a:prstGeom prst="ellipse">
              <a:avLst/>
            </a:prstGeom>
            <a:solidFill>
              <a:schemeClr val="accent2">
                <a:alpha val="40000"/>
              </a:schemeClr>
            </a:solidFill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  <a:scene3d>
              <a:camera prst="isometricLeftDown">
                <a:rot lat="1200002" lon="2700002" rev="0"/>
              </a:camera>
              <a:lightRig rig="threePt" dir="t"/>
            </a:scene3d>
            <a:sp3d/>
          </p:spPr>
          <p:txBody>
            <a:bodyPr/>
            <a:lstStyle/>
            <a:p>
              <a:pPr algn="ctr" eaLnBrk="0" hangingPunct="0">
                <a:buClr>
                  <a:srgbClr val="FFFF00"/>
                </a:buClr>
                <a:buFont typeface="Webdings" pitchFamily="18" charset="2"/>
                <a:buChar char="&lt;"/>
                <a:defRPr/>
              </a:pPr>
              <a:endParaRPr kumimoji="0" lang="fr-FR" sz="2000" dirty="0">
                <a:ea typeface="+mn-ea"/>
                <a:cs typeface="+mn-cs"/>
              </a:endParaRPr>
            </a:p>
          </p:txBody>
        </p:sp>
      </p:grpSp>
      <p:sp>
        <p:nvSpPr>
          <p:cNvPr id="59419" name="ZoneTexte 64"/>
          <p:cNvSpPr txBox="1">
            <a:spLocks noChangeArrowheads="1"/>
          </p:cNvSpPr>
          <p:nvPr/>
        </p:nvSpPr>
        <p:spPr bwMode="auto">
          <a:xfrm>
            <a:off x="4876800" y="5652880"/>
            <a:ext cx="206979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buClr>
                <a:srgbClr val="FFFF00"/>
              </a:buClr>
              <a:buFont typeface="Webdings" charset="2"/>
              <a:buNone/>
            </a:pPr>
            <a:r>
              <a:rPr kumimoji="0" lang="fr-FR" altLang="ja-JP" sz="1400" dirty="0"/>
              <a:t>Diffractive </a:t>
            </a:r>
            <a:r>
              <a:rPr kumimoji="0" lang="fr-FR" altLang="ja-JP" sz="1400" dirty="0" err="1"/>
              <a:t>homogenizer</a:t>
            </a:r>
            <a:endParaRPr kumimoji="0" lang="fr-FR" altLang="ja-JP" sz="1400" dirty="0"/>
          </a:p>
        </p:txBody>
      </p:sp>
      <p:sp>
        <p:nvSpPr>
          <p:cNvPr id="59420" name="ZoneTexte 65"/>
          <p:cNvSpPr txBox="1">
            <a:spLocks noChangeArrowheads="1"/>
          </p:cNvSpPr>
          <p:nvPr/>
        </p:nvSpPr>
        <p:spPr bwMode="auto">
          <a:xfrm>
            <a:off x="7891974" y="3733800"/>
            <a:ext cx="572477" cy="197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>
              <a:buClr>
                <a:srgbClr val="FFFF00"/>
              </a:buClr>
              <a:buFont typeface="Webdings" charset="2"/>
              <a:buNone/>
            </a:pPr>
            <a:r>
              <a:rPr kumimoji="0" lang="fr-FR" altLang="ja-JP" sz="1400" dirty="0"/>
              <a:t>Far Field</a:t>
            </a:r>
          </a:p>
        </p:txBody>
      </p:sp>
      <p:sp>
        <p:nvSpPr>
          <p:cNvPr id="59403" name="ZoneTexte 64"/>
          <p:cNvSpPr txBox="1">
            <a:spLocks noChangeArrowheads="1"/>
          </p:cNvSpPr>
          <p:nvPr/>
        </p:nvSpPr>
        <p:spPr bwMode="auto">
          <a:xfrm>
            <a:off x="6476728" y="4572000"/>
            <a:ext cx="2564085" cy="73866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 eaLnBrk="0" hangingPunct="0">
              <a:buClr>
                <a:srgbClr val="FFFF00"/>
              </a:buClr>
              <a:buFont typeface="Webdings" charset="2"/>
              <a:buNone/>
            </a:pPr>
            <a:r>
              <a:rPr kumimoji="0" lang="fr-FR" altLang="ja-JP" sz="1400"/>
              <a:t>Homogenization is obtained with the sum of the N*N sub-elements contributions</a:t>
            </a:r>
          </a:p>
        </p:txBody>
      </p:sp>
      <p:grpSp>
        <p:nvGrpSpPr>
          <p:cNvPr id="87" name="図形グループ 86"/>
          <p:cNvGrpSpPr/>
          <p:nvPr/>
        </p:nvGrpSpPr>
        <p:grpSpPr>
          <a:xfrm>
            <a:off x="4033329" y="4559344"/>
            <a:ext cx="1324320" cy="953201"/>
            <a:chOff x="4033329" y="4559344"/>
            <a:chExt cx="1324320" cy="953201"/>
          </a:xfrm>
        </p:grpSpPr>
        <p:cxnSp>
          <p:nvCxnSpPr>
            <p:cNvPr id="59415" name="Connecteur droit 56"/>
            <p:cNvCxnSpPr>
              <a:cxnSpLocks noChangeShapeType="1"/>
            </p:cNvCxnSpPr>
            <p:nvPr/>
          </p:nvCxnSpPr>
          <p:spPr bwMode="auto">
            <a:xfrm flipV="1">
              <a:off x="4337860" y="4559344"/>
              <a:ext cx="1019789" cy="618709"/>
            </a:xfrm>
            <a:prstGeom prst="line">
              <a:avLst/>
            </a:prstGeom>
            <a:noFill/>
            <a:ln w="38100">
              <a:solidFill>
                <a:srgbClr val="32DF44"/>
              </a:solidFill>
              <a:round/>
              <a:headEnd/>
              <a:tailEnd type="triangle" w="med" len="med"/>
            </a:ln>
          </p:spPr>
        </p:cxnSp>
        <p:sp>
          <p:nvSpPr>
            <p:cNvPr id="59401" name="正方形/長方形 80"/>
            <p:cNvSpPr>
              <a:spLocks noChangeArrowheads="1"/>
            </p:cNvSpPr>
            <p:nvPr/>
          </p:nvSpPr>
          <p:spPr bwMode="auto">
            <a:xfrm>
              <a:off x="4033329" y="5204768"/>
              <a:ext cx="1182635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>
                  <a:solidFill>
                    <a:srgbClr val="54DC59"/>
                  </a:solidFill>
                </a:rPr>
                <a:t>Green beam </a:t>
              </a:r>
              <a:endParaRPr lang="ja-JP" altLang="en-US" sz="1400"/>
            </a:p>
          </p:txBody>
        </p:sp>
      </p:grpSp>
      <p:sp>
        <p:nvSpPr>
          <p:cNvPr id="90" name="Rectangle 49"/>
          <p:cNvSpPr>
            <a:spLocks noChangeArrowheads="1"/>
          </p:cNvSpPr>
          <p:nvPr/>
        </p:nvSpPr>
        <p:spPr bwMode="auto">
          <a:xfrm>
            <a:off x="4834465" y="6299199"/>
            <a:ext cx="2819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>
                <a:solidFill>
                  <a:srgbClr val="00FFFF"/>
                </a:solidFill>
              </a:rPr>
              <a:t>Courtesy of SILIOS Technologies</a:t>
            </a:r>
          </a:p>
        </p:txBody>
      </p:sp>
      <p:pic>
        <p:nvPicPr>
          <p:cNvPr id="94" name="図 9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6172200"/>
            <a:ext cx="1276350" cy="5275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9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9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9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9404" grpId="0"/>
      <p:bldP spid="88" grpId="0" animBg="1"/>
      <p:bldP spid="59419" grpId="0"/>
      <p:bldP spid="59420" grpId="0"/>
      <p:bldP spid="594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88000">
              <a:schemeClr val="bg1"/>
            </a:gs>
            <a:gs pos="99000">
              <a:schemeClr val="bg2">
                <a:lumMod val="50000"/>
              </a:schemeClr>
            </a:gs>
          </a:gsLst>
          <a:path path="circle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9063" y="63500"/>
            <a:ext cx="8807450" cy="86995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just">
              <a:defRPr/>
            </a:pPr>
            <a:r>
              <a:rPr lang="en-US" altLang="ja-JP" sz="2500" dirty="0" smtClean="0">
                <a:solidFill>
                  <a:srgbClr val="E0B80D"/>
                </a:solidFill>
              </a:rPr>
              <a:t>We have successfully generated near-perfect top-hat-like green beam intensity distributions</a:t>
            </a:r>
          </a:p>
        </p:txBody>
      </p:sp>
      <p:sp>
        <p:nvSpPr>
          <p:cNvPr id="59419" name="AutoShape 27"/>
          <p:cNvSpPr>
            <a:spLocks noChangeArrowheads="1"/>
          </p:cNvSpPr>
          <p:nvPr/>
        </p:nvSpPr>
        <p:spPr bwMode="auto">
          <a:xfrm>
            <a:off x="4038600" y="3657600"/>
            <a:ext cx="1066800" cy="685800"/>
          </a:xfrm>
          <a:prstGeom prst="rightArrow">
            <a:avLst>
              <a:gd name="adj1" fmla="val 50000"/>
              <a:gd name="adj2" fmla="val 38889"/>
            </a:avLst>
          </a:pr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189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61444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171575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図形グループ 79"/>
          <p:cNvGrpSpPr>
            <a:grpSpLocks/>
          </p:cNvGrpSpPr>
          <p:nvPr/>
        </p:nvGrpSpPr>
        <p:grpSpPr bwMode="auto">
          <a:xfrm>
            <a:off x="112713" y="1219200"/>
            <a:ext cx="3316287" cy="5257800"/>
            <a:chOff x="112713" y="1219200"/>
            <a:chExt cx="3555833" cy="5638800"/>
          </a:xfrm>
        </p:grpSpPr>
        <p:sp>
          <p:nvSpPr>
            <p:cNvPr id="61466" name="Rectangle 31"/>
            <p:cNvSpPr>
              <a:spLocks noChangeArrowheads="1"/>
            </p:cNvSpPr>
            <p:nvPr/>
          </p:nvSpPr>
          <p:spPr bwMode="auto">
            <a:xfrm>
              <a:off x="1114353" y="6534835"/>
              <a:ext cx="2430435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500"/>
                <a:t>Second frequency doubler</a:t>
              </a:r>
            </a:p>
          </p:txBody>
        </p:sp>
        <p:pic>
          <p:nvPicPr>
            <p:cNvPr id="61467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200679" y="4163010"/>
              <a:ext cx="2289175" cy="2057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68" name="Line 97"/>
            <p:cNvSpPr>
              <a:spLocks noChangeShapeType="1"/>
            </p:cNvSpPr>
            <p:nvPr/>
          </p:nvSpPr>
          <p:spPr bwMode="auto">
            <a:xfrm>
              <a:off x="1407054" y="6458443"/>
              <a:ext cx="18000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69" name="Freeform 98"/>
            <p:cNvSpPr>
              <a:spLocks/>
            </p:cNvSpPr>
            <p:nvPr/>
          </p:nvSpPr>
          <p:spPr bwMode="auto">
            <a:xfrm>
              <a:off x="1429279" y="6025904"/>
              <a:ext cx="1615886" cy="432000"/>
            </a:xfrm>
            <a:custGeom>
              <a:avLst/>
              <a:gdLst>
                <a:gd name="T0" fmla="*/ 2147483647 w 1145"/>
                <a:gd name="T1" fmla="*/ 2147483647 h 365"/>
                <a:gd name="T2" fmla="*/ 2147483647 w 1145"/>
                <a:gd name="T3" fmla="*/ 2147483647 h 365"/>
                <a:gd name="T4" fmla="*/ 2147483647 w 1145"/>
                <a:gd name="T5" fmla="*/ 2147483647 h 365"/>
                <a:gd name="T6" fmla="*/ 2147483647 w 1145"/>
                <a:gd name="T7" fmla="*/ 2147483647 h 365"/>
                <a:gd name="T8" fmla="*/ 2147483647 w 1145"/>
                <a:gd name="T9" fmla="*/ 2147483647 h 365"/>
                <a:gd name="T10" fmla="*/ 2147483647 w 1145"/>
                <a:gd name="T11" fmla="*/ 2147483647 h 365"/>
                <a:gd name="T12" fmla="*/ 2147483647 w 1145"/>
                <a:gd name="T13" fmla="*/ 2147483647 h 365"/>
                <a:gd name="T14" fmla="*/ 2147483647 w 1145"/>
                <a:gd name="T15" fmla="*/ 2147483647 h 365"/>
                <a:gd name="T16" fmla="*/ 2147483647 w 1145"/>
                <a:gd name="T17" fmla="*/ 2147483647 h 365"/>
                <a:gd name="T18" fmla="*/ 2147483647 w 1145"/>
                <a:gd name="T19" fmla="*/ 2147483647 h 365"/>
                <a:gd name="T20" fmla="*/ 2147483647 w 1145"/>
                <a:gd name="T21" fmla="*/ 2147483647 h 365"/>
                <a:gd name="T22" fmla="*/ 2147483647 w 1145"/>
                <a:gd name="T23" fmla="*/ 2147483647 h 365"/>
                <a:gd name="T24" fmla="*/ 2147483647 w 1145"/>
                <a:gd name="T25" fmla="*/ 2147483647 h 365"/>
                <a:gd name="T26" fmla="*/ 2147483647 w 1145"/>
                <a:gd name="T27" fmla="*/ 2147483647 h 365"/>
                <a:gd name="T28" fmla="*/ 2147483647 w 1145"/>
                <a:gd name="T29" fmla="*/ 2147483647 h 365"/>
                <a:gd name="T30" fmla="*/ 2147483647 w 1145"/>
                <a:gd name="T31" fmla="*/ 2147483647 h 365"/>
                <a:gd name="T32" fmla="*/ 2147483647 w 1145"/>
                <a:gd name="T33" fmla="*/ 2147483647 h 365"/>
                <a:gd name="T34" fmla="*/ 2147483647 w 1145"/>
                <a:gd name="T35" fmla="*/ 2147483647 h 365"/>
                <a:gd name="T36" fmla="*/ 2147483647 w 1145"/>
                <a:gd name="T37" fmla="*/ 2147483647 h 365"/>
                <a:gd name="T38" fmla="*/ 2147483647 w 1145"/>
                <a:gd name="T39" fmla="*/ 2147483647 h 365"/>
                <a:gd name="T40" fmla="*/ 2147483647 w 1145"/>
                <a:gd name="T41" fmla="*/ 2147483647 h 365"/>
                <a:gd name="T42" fmla="*/ 2147483647 w 1145"/>
                <a:gd name="T43" fmla="*/ 2147483647 h 365"/>
                <a:gd name="T44" fmla="*/ 2147483647 w 1145"/>
                <a:gd name="T45" fmla="*/ 2147483647 h 365"/>
                <a:gd name="T46" fmla="*/ 2147483647 w 1145"/>
                <a:gd name="T47" fmla="*/ 2147483647 h 365"/>
                <a:gd name="T48" fmla="*/ 2147483647 w 1145"/>
                <a:gd name="T49" fmla="*/ 2147483647 h 365"/>
                <a:gd name="T50" fmla="*/ 2147483647 w 1145"/>
                <a:gd name="T51" fmla="*/ 2147483647 h 365"/>
                <a:gd name="T52" fmla="*/ 2147483647 w 1145"/>
                <a:gd name="T53" fmla="*/ 2147483647 h 365"/>
                <a:gd name="T54" fmla="*/ 2147483647 w 1145"/>
                <a:gd name="T55" fmla="*/ 2147483647 h 365"/>
                <a:gd name="T56" fmla="*/ 2147483647 w 1145"/>
                <a:gd name="T57" fmla="*/ 2147483647 h 365"/>
                <a:gd name="T58" fmla="*/ 2147483647 w 1145"/>
                <a:gd name="T59" fmla="*/ 2147483647 h 365"/>
                <a:gd name="T60" fmla="*/ 2147483647 w 1145"/>
                <a:gd name="T61" fmla="*/ 2147483647 h 365"/>
                <a:gd name="T62" fmla="*/ 2147483647 w 1145"/>
                <a:gd name="T63" fmla="*/ 2147483647 h 365"/>
                <a:gd name="T64" fmla="*/ 2147483647 w 1145"/>
                <a:gd name="T65" fmla="*/ 2147483647 h 365"/>
                <a:gd name="T66" fmla="*/ 2147483647 w 1145"/>
                <a:gd name="T67" fmla="*/ 2147483647 h 365"/>
                <a:gd name="T68" fmla="*/ 2147483647 w 1145"/>
                <a:gd name="T69" fmla="*/ 2147483647 h 365"/>
                <a:gd name="T70" fmla="*/ 2147483647 w 1145"/>
                <a:gd name="T71" fmla="*/ 2147483647 h 365"/>
                <a:gd name="T72" fmla="*/ 2147483647 w 1145"/>
                <a:gd name="T73" fmla="*/ 2147483647 h 365"/>
                <a:gd name="T74" fmla="*/ 2147483647 w 1145"/>
                <a:gd name="T75" fmla="*/ 2147483647 h 365"/>
                <a:gd name="T76" fmla="*/ 2147483647 w 1145"/>
                <a:gd name="T77" fmla="*/ 2147483647 h 365"/>
                <a:gd name="T78" fmla="*/ 2147483647 w 1145"/>
                <a:gd name="T79" fmla="*/ 2147483647 h 365"/>
                <a:gd name="T80" fmla="*/ 2147483647 w 1145"/>
                <a:gd name="T81" fmla="*/ 2147483647 h 365"/>
                <a:gd name="T82" fmla="*/ 2147483647 w 1145"/>
                <a:gd name="T83" fmla="*/ 2147483647 h 365"/>
                <a:gd name="T84" fmla="*/ 2147483647 w 1145"/>
                <a:gd name="T85" fmla="*/ 2147483647 h 365"/>
                <a:gd name="T86" fmla="*/ 2147483647 w 1145"/>
                <a:gd name="T87" fmla="*/ 2147483647 h 365"/>
                <a:gd name="T88" fmla="*/ 2147483647 w 1145"/>
                <a:gd name="T89" fmla="*/ 2147483647 h 365"/>
                <a:gd name="T90" fmla="*/ 2147483647 w 1145"/>
                <a:gd name="T91" fmla="*/ 2147483647 h 365"/>
                <a:gd name="T92" fmla="*/ 2147483647 w 1145"/>
                <a:gd name="T93" fmla="*/ 2147483647 h 365"/>
                <a:gd name="T94" fmla="*/ 2147483647 w 1145"/>
                <a:gd name="T95" fmla="*/ 2147483647 h 365"/>
                <a:gd name="T96" fmla="*/ 2147483647 w 1145"/>
                <a:gd name="T97" fmla="*/ 2147483647 h 365"/>
                <a:gd name="T98" fmla="*/ 2147483647 w 1145"/>
                <a:gd name="T99" fmla="*/ 0 h 365"/>
                <a:gd name="T100" fmla="*/ 2147483647 w 1145"/>
                <a:gd name="T101" fmla="*/ 2147483647 h 365"/>
                <a:gd name="T102" fmla="*/ 2147483647 w 1145"/>
                <a:gd name="T103" fmla="*/ 2147483647 h 365"/>
                <a:gd name="T104" fmla="*/ 2147483647 w 1145"/>
                <a:gd name="T105" fmla="*/ 2147483647 h 365"/>
                <a:gd name="T106" fmla="*/ 2147483647 w 1145"/>
                <a:gd name="T107" fmla="*/ 2147483647 h 365"/>
                <a:gd name="T108" fmla="*/ 2147483647 w 1145"/>
                <a:gd name="T109" fmla="*/ 2147483647 h 365"/>
                <a:gd name="T110" fmla="*/ 2147483647 w 1145"/>
                <a:gd name="T111" fmla="*/ 2147483647 h 365"/>
                <a:gd name="T112" fmla="*/ 2147483647 w 1145"/>
                <a:gd name="T113" fmla="*/ 2147483647 h 365"/>
                <a:gd name="T114" fmla="*/ 2147483647 w 1145"/>
                <a:gd name="T115" fmla="*/ 2147483647 h 365"/>
                <a:gd name="T116" fmla="*/ 2147483647 w 1145"/>
                <a:gd name="T117" fmla="*/ 2147483647 h 365"/>
                <a:gd name="T118" fmla="*/ 2147483647 w 1145"/>
                <a:gd name="T119" fmla="*/ 2147483647 h 365"/>
                <a:gd name="T120" fmla="*/ 2147483647 w 1145"/>
                <a:gd name="T121" fmla="*/ 2147483647 h 3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45"/>
                <a:gd name="T184" fmla="*/ 0 h 365"/>
                <a:gd name="T185" fmla="*/ 1145 w 1145"/>
                <a:gd name="T186" fmla="*/ 365 h 3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45" h="365">
                  <a:moveTo>
                    <a:pt x="0" y="365"/>
                  </a:moveTo>
                  <a:lnTo>
                    <a:pt x="9" y="365"/>
                  </a:lnTo>
                  <a:lnTo>
                    <a:pt x="19" y="365"/>
                  </a:lnTo>
                  <a:lnTo>
                    <a:pt x="29" y="365"/>
                  </a:lnTo>
                  <a:lnTo>
                    <a:pt x="38" y="365"/>
                  </a:lnTo>
                  <a:lnTo>
                    <a:pt x="48" y="365"/>
                  </a:lnTo>
                  <a:lnTo>
                    <a:pt x="57" y="365"/>
                  </a:lnTo>
                  <a:lnTo>
                    <a:pt x="67" y="365"/>
                  </a:lnTo>
                  <a:lnTo>
                    <a:pt x="77" y="365"/>
                  </a:lnTo>
                  <a:lnTo>
                    <a:pt x="86" y="365"/>
                  </a:lnTo>
                  <a:lnTo>
                    <a:pt x="96" y="365"/>
                  </a:lnTo>
                  <a:lnTo>
                    <a:pt x="105" y="347"/>
                  </a:lnTo>
                  <a:lnTo>
                    <a:pt x="115" y="365"/>
                  </a:lnTo>
                  <a:lnTo>
                    <a:pt x="124" y="365"/>
                  </a:lnTo>
                  <a:lnTo>
                    <a:pt x="134" y="365"/>
                  </a:lnTo>
                  <a:lnTo>
                    <a:pt x="143" y="322"/>
                  </a:lnTo>
                  <a:lnTo>
                    <a:pt x="153" y="347"/>
                  </a:lnTo>
                  <a:lnTo>
                    <a:pt x="162" y="312"/>
                  </a:lnTo>
                  <a:lnTo>
                    <a:pt x="172" y="336"/>
                  </a:lnTo>
                  <a:lnTo>
                    <a:pt x="181" y="344"/>
                  </a:lnTo>
                  <a:lnTo>
                    <a:pt x="191" y="207"/>
                  </a:lnTo>
                  <a:lnTo>
                    <a:pt x="200" y="214"/>
                  </a:lnTo>
                  <a:lnTo>
                    <a:pt x="210" y="165"/>
                  </a:lnTo>
                  <a:lnTo>
                    <a:pt x="219" y="157"/>
                  </a:lnTo>
                  <a:lnTo>
                    <a:pt x="229" y="140"/>
                  </a:lnTo>
                  <a:lnTo>
                    <a:pt x="239" y="112"/>
                  </a:lnTo>
                  <a:lnTo>
                    <a:pt x="248" y="122"/>
                  </a:lnTo>
                  <a:lnTo>
                    <a:pt x="257" y="161"/>
                  </a:lnTo>
                  <a:lnTo>
                    <a:pt x="267" y="147"/>
                  </a:lnTo>
                  <a:lnTo>
                    <a:pt x="277" y="228"/>
                  </a:lnTo>
                  <a:lnTo>
                    <a:pt x="287" y="252"/>
                  </a:lnTo>
                  <a:lnTo>
                    <a:pt x="296" y="238"/>
                  </a:lnTo>
                  <a:lnTo>
                    <a:pt x="305" y="330"/>
                  </a:lnTo>
                  <a:lnTo>
                    <a:pt x="315" y="228"/>
                  </a:lnTo>
                  <a:lnTo>
                    <a:pt x="325" y="235"/>
                  </a:lnTo>
                  <a:lnTo>
                    <a:pt x="334" y="210"/>
                  </a:lnTo>
                  <a:lnTo>
                    <a:pt x="344" y="259"/>
                  </a:lnTo>
                  <a:lnTo>
                    <a:pt x="353" y="217"/>
                  </a:lnTo>
                  <a:lnTo>
                    <a:pt x="363" y="189"/>
                  </a:lnTo>
                  <a:lnTo>
                    <a:pt x="372" y="168"/>
                  </a:lnTo>
                  <a:lnTo>
                    <a:pt x="382" y="189"/>
                  </a:lnTo>
                  <a:lnTo>
                    <a:pt x="391" y="175"/>
                  </a:lnTo>
                  <a:lnTo>
                    <a:pt x="401" y="252"/>
                  </a:lnTo>
                  <a:lnTo>
                    <a:pt x="410" y="238"/>
                  </a:lnTo>
                  <a:lnTo>
                    <a:pt x="420" y="322"/>
                  </a:lnTo>
                  <a:lnTo>
                    <a:pt x="429" y="235"/>
                  </a:lnTo>
                  <a:lnTo>
                    <a:pt x="439" y="287"/>
                  </a:lnTo>
                  <a:lnTo>
                    <a:pt x="448" y="210"/>
                  </a:lnTo>
                  <a:lnTo>
                    <a:pt x="458" y="168"/>
                  </a:lnTo>
                  <a:lnTo>
                    <a:pt x="467" y="80"/>
                  </a:lnTo>
                  <a:lnTo>
                    <a:pt x="477" y="38"/>
                  </a:lnTo>
                  <a:lnTo>
                    <a:pt x="486" y="53"/>
                  </a:lnTo>
                  <a:lnTo>
                    <a:pt x="496" y="31"/>
                  </a:lnTo>
                  <a:lnTo>
                    <a:pt x="505" y="91"/>
                  </a:lnTo>
                  <a:lnTo>
                    <a:pt x="515" y="109"/>
                  </a:lnTo>
                  <a:lnTo>
                    <a:pt x="525" y="126"/>
                  </a:lnTo>
                  <a:lnTo>
                    <a:pt x="535" y="182"/>
                  </a:lnTo>
                  <a:lnTo>
                    <a:pt x="544" y="207"/>
                  </a:lnTo>
                  <a:lnTo>
                    <a:pt x="553" y="165"/>
                  </a:lnTo>
                  <a:lnTo>
                    <a:pt x="563" y="161"/>
                  </a:lnTo>
                  <a:lnTo>
                    <a:pt x="573" y="168"/>
                  </a:lnTo>
                  <a:lnTo>
                    <a:pt x="582" y="171"/>
                  </a:lnTo>
                  <a:lnTo>
                    <a:pt x="592" y="263"/>
                  </a:lnTo>
                  <a:lnTo>
                    <a:pt x="601" y="193"/>
                  </a:lnTo>
                  <a:lnTo>
                    <a:pt x="610" y="238"/>
                  </a:lnTo>
                  <a:lnTo>
                    <a:pt x="620" y="291"/>
                  </a:lnTo>
                  <a:lnTo>
                    <a:pt x="630" y="281"/>
                  </a:lnTo>
                  <a:lnTo>
                    <a:pt x="639" y="259"/>
                  </a:lnTo>
                  <a:lnTo>
                    <a:pt x="649" y="298"/>
                  </a:lnTo>
                  <a:lnTo>
                    <a:pt x="658" y="270"/>
                  </a:lnTo>
                  <a:lnTo>
                    <a:pt x="668" y="238"/>
                  </a:lnTo>
                  <a:lnTo>
                    <a:pt x="677" y="224"/>
                  </a:lnTo>
                  <a:lnTo>
                    <a:pt x="687" y="220"/>
                  </a:lnTo>
                  <a:lnTo>
                    <a:pt x="696" y="228"/>
                  </a:lnTo>
                  <a:lnTo>
                    <a:pt x="706" y="210"/>
                  </a:lnTo>
                  <a:lnTo>
                    <a:pt x="715" y="196"/>
                  </a:lnTo>
                  <a:lnTo>
                    <a:pt x="725" y="214"/>
                  </a:lnTo>
                  <a:lnTo>
                    <a:pt x="734" y="136"/>
                  </a:lnTo>
                  <a:lnTo>
                    <a:pt x="744" y="203"/>
                  </a:lnTo>
                  <a:lnTo>
                    <a:pt x="754" y="126"/>
                  </a:lnTo>
                  <a:lnTo>
                    <a:pt x="763" y="185"/>
                  </a:lnTo>
                  <a:lnTo>
                    <a:pt x="773" y="171"/>
                  </a:lnTo>
                  <a:lnTo>
                    <a:pt x="782" y="200"/>
                  </a:lnTo>
                  <a:lnTo>
                    <a:pt x="792" y="179"/>
                  </a:lnTo>
                  <a:lnTo>
                    <a:pt x="801" y="171"/>
                  </a:lnTo>
                  <a:lnTo>
                    <a:pt x="811" y="133"/>
                  </a:lnTo>
                  <a:lnTo>
                    <a:pt x="820" y="182"/>
                  </a:lnTo>
                  <a:lnTo>
                    <a:pt x="830" y="210"/>
                  </a:lnTo>
                  <a:lnTo>
                    <a:pt x="840" y="273"/>
                  </a:lnTo>
                  <a:lnTo>
                    <a:pt x="849" y="238"/>
                  </a:lnTo>
                  <a:lnTo>
                    <a:pt x="858" y="266"/>
                  </a:lnTo>
                  <a:lnTo>
                    <a:pt x="868" y="273"/>
                  </a:lnTo>
                  <a:lnTo>
                    <a:pt x="878" y="200"/>
                  </a:lnTo>
                  <a:lnTo>
                    <a:pt x="887" y="200"/>
                  </a:lnTo>
                  <a:lnTo>
                    <a:pt x="897" y="91"/>
                  </a:lnTo>
                  <a:lnTo>
                    <a:pt x="906" y="168"/>
                  </a:lnTo>
                  <a:lnTo>
                    <a:pt x="916" y="136"/>
                  </a:lnTo>
                  <a:lnTo>
                    <a:pt x="925" y="63"/>
                  </a:lnTo>
                  <a:lnTo>
                    <a:pt x="935" y="73"/>
                  </a:lnTo>
                  <a:lnTo>
                    <a:pt x="944" y="0"/>
                  </a:lnTo>
                  <a:lnTo>
                    <a:pt x="954" y="21"/>
                  </a:lnTo>
                  <a:lnTo>
                    <a:pt x="963" y="91"/>
                  </a:lnTo>
                  <a:lnTo>
                    <a:pt x="973" y="94"/>
                  </a:lnTo>
                  <a:lnTo>
                    <a:pt x="983" y="122"/>
                  </a:lnTo>
                  <a:lnTo>
                    <a:pt x="992" y="245"/>
                  </a:lnTo>
                  <a:lnTo>
                    <a:pt x="1002" y="295"/>
                  </a:lnTo>
                  <a:lnTo>
                    <a:pt x="1011" y="333"/>
                  </a:lnTo>
                  <a:lnTo>
                    <a:pt x="1021" y="291"/>
                  </a:lnTo>
                  <a:lnTo>
                    <a:pt x="1030" y="291"/>
                  </a:lnTo>
                  <a:lnTo>
                    <a:pt x="1040" y="336"/>
                  </a:lnTo>
                  <a:lnTo>
                    <a:pt x="1049" y="336"/>
                  </a:lnTo>
                  <a:lnTo>
                    <a:pt x="1059" y="365"/>
                  </a:lnTo>
                  <a:lnTo>
                    <a:pt x="1068" y="365"/>
                  </a:lnTo>
                  <a:lnTo>
                    <a:pt x="1078" y="365"/>
                  </a:lnTo>
                  <a:lnTo>
                    <a:pt x="1088" y="365"/>
                  </a:lnTo>
                  <a:lnTo>
                    <a:pt x="1097" y="365"/>
                  </a:lnTo>
                  <a:lnTo>
                    <a:pt x="1106" y="365"/>
                  </a:lnTo>
                  <a:lnTo>
                    <a:pt x="1116" y="354"/>
                  </a:lnTo>
                  <a:lnTo>
                    <a:pt x="1126" y="365"/>
                  </a:lnTo>
                  <a:lnTo>
                    <a:pt x="1135" y="347"/>
                  </a:lnTo>
                  <a:lnTo>
                    <a:pt x="1145" y="3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70" name="Line 90"/>
            <p:cNvSpPr>
              <a:spLocks noChangeShapeType="1"/>
            </p:cNvSpPr>
            <p:nvPr/>
          </p:nvSpPr>
          <p:spPr bwMode="auto">
            <a:xfrm rot="16200000" flipH="1">
              <a:off x="2763565" y="5052824"/>
              <a:ext cx="18000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71" name="Freeform 91"/>
            <p:cNvSpPr>
              <a:spLocks/>
            </p:cNvSpPr>
            <p:nvPr/>
          </p:nvSpPr>
          <p:spPr bwMode="auto">
            <a:xfrm rot="16200000" flipH="1">
              <a:off x="2713602" y="4895149"/>
              <a:ext cx="1455996" cy="432000"/>
            </a:xfrm>
            <a:custGeom>
              <a:avLst/>
              <a:gdLst>
                <a:gd name="T0" fmla="*/ 2147483647 w 1145"/>
                <a:gd name="T1" fmla="*/ 2147483647 h 365"/>
                <a:gd name="T2" fmla="*/ 2147483647 w 1145"/>
                <a:gd name="T3" fmla="*/ 2147483647 h 365"/>
                <a:gd name="T4" fmla="*/ 2147483647 w 1145"/>
                <a:gd name="T5" fmla="*/ 2147483647 h 365"/>
                <a:gd name="T6" fmla="*/ 2147483647 w 1145"/>
                <a:gd name="T7" fmla="*/ 2147483647 h 365"/>
                <a:gd name="T8" fmla="*/ 2147483647 w 1145"/>
                <a:gd name="T9" fmla="*/ 2147483647 h 365"/>
                <a:gd name="T10" fmla="*/ 2147483647 w 1145"/>
                <a:gd name="T11" fmla="*/ 2147483647 h 365"/>
                <a:gd name="T12" fmla="*/ 2147483647 w 1145"/>
                <a:gd name="T13" fmla="*/ 2147483647 h 365"/>
                <a:gd name="T14" fmla="*/ 2147483647 w 1145"/>
                <a:gd name="T15" fmla="*/ 2147483647 h 365"/>
                <a:gd name="T16" fmla="*/ 2147483647 w 1145"/>
                <a:gd name="T17" fmla="*/ 2147483647 h 365"/>
                <a:gd name="T18" fmla="*/ 2147483647 w 1145"/>
                <a:gd name="T19" fmla="*/ 2147483647 h 365"/>
                <a:gd name="T20" fmla="*/ 2147483647 w 1145"/>
                <a:gd name="T21" fmla="*/ 2147483647 h 365"/>
                <a:gd name="T22" fmla="*/ 2147483647 w 1145"/>
                <a:gd name="T23" fmla="*/ 2147483647 h 365"/>
                <a:gd name="T24" fmla="*/ 2147483647 w 1145"/>
                <a:gd name="T25" fmla="*/ 2147483647 h 365"/>
                <a:gd name="T26" fmla="*/ 2147483647 w 1145"/>
                <a:gd name="T27" fmla="*/ 2147483647 h 365"/>
                <a:gd name="T28" fmla="*/ 2147483647 w 1145"/>
                <a:gd name="T29" fmla="*/ 2147483647 h 365"/>
                <a:gd name="T30" fmla="*/ 2147483647 w 1145"/>
                <a:gd name="T31" fmla="*/ 2147483647 h 365"/>
                <a:gd name="T32" fmla="*/ 2147483647 w 1145"/>
                <a:gd name="T33" fmla="*/ 2147483647 h 365"/>
                <a:gd name="T34" fmla="*/ 2147483647 w 1145"/>
                <a:gd name="T35" fmla="*/ 2147483647 h 365"/>
                <a:gd name="T36" fmla="*/ 2147483647 w 1145"/>
                <a:gd name="T37" fmla="*/ 2147483647 h 365"/>
                <a:gd name="T38" fmla="*/ 2147483647 w 1145"/>
                <a:gd name="T39" fmla="*/ 2147483647 h 365"/>
                <a:gd name="T40" fmla="*/ 2147483647 w 1145"/>
                <a:gd name="T41" fmla="*/ 2147483647 h 365"/>
                <a:gd name="T42" fmla="*/ 2147483647 w 1145"/>
                <a:gd name="T43" fmla="*/ 2147483647 h 365"/>
                <a:gd name="T44" fmla="*/ 2147483647 w 1145"/>
                <a:gd name="T45" fmla="*/ 2147483647 h 365"/>
                <a:gd name="T46" fmla="*/ 2147483647 w 1145"/>
                <a:gd name="T47" fmla="*/ 2147483647 h 365"/>
                <a:gd name="T48" fmla="*/ 2147483647 w 1145"/>
                <a:gd name="T49" fmla="*/ 2147483647 h 365"/>
                <a:gd name="T50" fmla="*/ 2147483647 w 1145"/>
                <a:gd name="T51" fmla="*/ 2147483647 h 365"/>
                <a:gd name="T52" fmla="*/ 2147483647 w 1145"/>
                <a:gd name="T53" fmla="*/ 2147483647 h 365"/>
                <a:gd name="T54" fmla="*/ 2147483647 w 1145"/>
                <a:gd name="T55" fmla="*/ 2147483647 h 365"/>
                <a:gd name="T56" fmla="*/ 2147483647 w 1145"/>
                <a:gd name="T57" fmla="*/ 2147483647 h 365"/>
                <a:gd name="T58" fmla="*/ 2147483647 w 1145"/>
                <a:gd name="T59" fmla="*/ 2147483647 h 365"/>
                <a:gd name="T60" fmla="*/ 2147483647 w 1145"/>
                <a:gd name="T61" fmla="*/ 2147483647 h 365"/>
                <a:gd name="T62" fmla="*/ 2147483647 w 1145"/>
                <a:gd name="T63" fmla="*/ 2147483647 h 365"/>
                <a:gd name="T64" fmla="*/ 2147483647 w 1145"/>
                <a:gd name="T65" fmla="*/ 2147483647 h 365"/>
                <a:gd name="T66" fmla="*/ 2147483647 w 1145"/>
                <a:gd name="T67" fmla="*/ 2147483647 h 365"/>
                <a:gd name="T68" fmla="*/ 2147483647 w 1145"/>
                <a:gd name="T69" fmla="*/ 2147483647 h 365"/>
                <a:gd name="T70" fmla="*/ 2147483647 w 1145"/>
                <a:gd name="T71" fmla="*/ 2147483647 h 365"/>
                <a:gd name="T72" fmla="*/ 2147483647 w 1145"/>
                <a:gd name="T73" fmla="*/ 2147483647 h 365"/>
                <a:gd name="T74" fmla="*/ 2147483647 w 1145"/>
                <a:gd name="T75" fmla="*/ 2147483647 h 365"/>
                <a:gd name="T76" fmla="*/ 2147483647 w 1145"/>
                <a:gd name="T77" fmla="*/ 2147483647 h 365"/>
                <a:gd name="T78" fmla="*/ 2147483647 w 1145"/>
                <a:gd name="T79" fmla="*/ 2147483647 h 365"/>
                <a:gd name="T80" fmla="*/ 2147483647 w 1145"/>
                <a:gd name="T81" fmla="*/ 2147483647 h 365"/>
                <a:gd name="T82" fmla="*/ 2147483647 w 1145"/>
                <a:gd name="T83" fmla="*/ 2147483647 h 365"/>
                <a:gd name="T84" fmla="*/ 2147483647 w 1145"/>
                <a:gd name="T85" fmla="*/ 2147483647 h 365"/>
                <a:gd name="T86" fmla="*/ 2147483647 w 1145"/>
                <a:gd name="T87" fmla="*/ 2147483647 h 365"/>
                <a:gd name="T88" fmla="*/ 2147483647 w 1145"/>
                <a:gd name="T89" fmla="*/ 2147483647 h 365"/>
                <a:gd name="T90" fmla="*/ 2147483647 w 1145"/>
                <a:gd name="T91" fmla="*/ 2147483647 h 365"/>
                <a:gd name="T92" fmla="*/ 2147483647 w 1145"/>
                <a:gd name="T93" fmla="*/ 2147483647 h 365"/>
                <a:gd name="T94" fmla="*/ 2147483647 w 1145"/>
                <a:gd name="T95" fmla="*/ 2147483647 h 365"/>
                <a:gd name="T96" fmla="*/ 2147483647 w 1145"/>
                <a:gd name="T97" fmla="*/ 2147483647 h 365"/>
                <a:gd name="T98" fmla="*/ 2147483647 w 1145"/>
                <a:gd name="T99" fmla="*/ 2147483647 h 365"/>
                <a:gd name="T100" fmla="*/ 2147483647 w 1145"/>
                <a:gd name="T101" fmla="*/ 2147483647 h 365"/>
                <a:gd name="T102" fmla="*/ 2147483647 w 1145"/>
                <a:gd name="T103" fmla="*/ 2147483647 h 365"/>
                <a:gd name="T104" fmla="*/ 2147483647 w 1145"/>
                <a:gd name="T105" fmla="*/ 2147483647 h 365"/>
                <a:gd name="T106" fmla="*/ 2147483647 w 1145"/>
                <a:gd name="T107" fmla="*/ 2147483647 h 365"/>
                <a:gd name="T108" fmla="*/ 2147483647 w 1145"/>
                <a:gd name="T109" fmla="*/ 2147483647 h 365"/>
                <a:gd name="T110" fmla="*/ 2147483647 w 1145"/>
                <a:gd name="T111" fmla="*/ 2147483647 h 365"/>
                <a:gd name="T112" fmla="*/ 2147483647 w 1145"/>
                <a:gd name="T113" fmla="*/ 2147483647 h 365"/>
                <a:gd name="T114" fmla="*/ 2147483647 w 1145"/>
                <a:gd name="T115" fmla="*/ 2147483647 h 365"/>
                <a:gd name="T116" fmla="*/ 2147483647 w 1145"/>
                <a:gd name="T117" fmla="*/ 2147483647 h 365"/>
                <a:gd name="T118" fmla="*/ 2147483647 w 1145"/>
                <a:gd name="T119" fmla="*/ 2147483647 h 365"/>
                <a:gd name="T120" fmla="*/ 2147483647 w 1145"/>
                <a:gd name="T121" fmla="*/ 2147483647 h 3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45"/>
                <a:gd name="T184" fmla="*/ 0 h 365"/>
                <a:gd name="T185" fmla="*/ 1145 w 1145"/>
                <a:gd name="T186" fmla="*/ 365 h 3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45" h="365">
                  <a:moveTo>
                    <a:pt x="0" y="356"/>
                  </a:moveTo>
                  <a:lnTo>
                    <a:pt x="9" y="339"/>
                  </a:lnTo>
                  <a:lnTo>
                    <a:pt x="19" y="353"/>
                  </a:lnTo>
                  <a:lnTo>
                    <a:pt x="29" y="365"/>
                  </a:lnTo>
                  <a:lnTo>
                    <a:pt x="38" y="365"/>
                  </a:lnTo>
                  <a:lnTo>
                    <a:pt x="48" y="365"/>
                  </a:lnTo>
                  <a:lnTo>
                    <a:pt x="57" y="365"/>
                  </a:lnTo>
                  <a:lnTo>
                    <a:pt x="67" y="357"/>
                  </a:lnTo>
                  <a:lnTo>
                    <a:pt x="77" y="316"/>
                  </a:lnTo>
                  <a:lnTo>
                    <a:pt x="86" y="315"/>
                  </a:lnTo>
                  <a:lnTo>
                    <a:pt x="96" y="286"/>
                  </a:lnTo>
                  <a:lnTo>
                    <a:pt x="105" y="273"/>
                  </a:lnTo>
                  <a:lnTo>
                    <a:pt x="115" y="256"/>
                  </a:lnTo>
                  <a:lnTo>
                    <a:pt x="124" y="227"/>
                  </a:lnTo>
                  <a:lnTo>
                    <a:pt x="134" y="224"/>
                  </a:lnTo>
                  <a:lnTo>
                    <a:pt x="143" y="229"/>
                  </a:lnTo>
                  <a:lnTo>
                    <a:pt x="153" y="200"/>
                  </a:lnTo>
                  <a:lnTo>
                    <a:pt x="162" y="190"/>
                  </a:lnTo>
                  <a:lnTo>
                    <a:pt x="172" y="151"/>
                  </a:lnTo>
                  <a:lnTo>
                    <a:pt x="181" y="161"/>
                  </a:lnTo>
                  <a:lnTo>
                    <a:pt x="191" y="151"/>
                  </a:lnTo>
                  <a:lnTo>
                    <a:pt x="200" y="142"/>
                  </a:lnTo>
                  <a:lnTo>
                    <a:pt x="210" y="134"/>
                  </a:lnTo>
                  <a:lnTo>
                    <a:pt x="219" y="156"/>
                  </a:lnTo>
                  <a:lnTo>
                    <a:pt x="229" y="158"/>
                  </a:lnTo>
                  <a:lnTo>
                    <a:pt x="239" y="136"/>
                  </a:lnTo>
                  <a:lnTo>
                    <a:pt x="248" y="137"/>
                  </a:lnTo>
                  <a:lnTo>
                    <a:pt x="257" y="166"/>
                  </a:lnTo>
                  <a:lnTo>
                    <a:pt x="267" y="187"/>
                  </a:lnTo>
                  <a:lnTo>
                    <a:pt x="277" y="214"/>
                  </a:lnTo>
                  <a:lnTo>
                    <a:pt x="287" y="210"/>
                  </a:lnTo>
                  <a:lnTo>
                    <a:pt x="296" y="240"/>
                  </a:lnTo>
                  <a:lnTo>
                    <a:pt x="305" y="240"/>
                  </a:lnTo>
                  <a:lnTo>
                    <a:pt x="315" y="263"/>
                  </a:lnTo>
                  <a:lnTo>
                    <a:pt x="325" y="282"/>
                  </a:lnTo>
                  <a:lnTo>
                    <a:pt x="334" y="295"/>
                  </a:lnTo>
                  <a:lnTo>
                    <a:pt x="344" y="289"/>
                  </a:lnTo>
                  <a:lnTo>
                    <a:pt x="353" y="324"/>
                  </a:lnTo>
                  <a:lnTo>
                    <a:pt x="363" y="305"/>
                  </a:lnTo>
                  <a:lnTo>
                    <a:pt x="372" y="269"/>
                  </a:lnTo>
                  <a:lnTo>
                    <a:pt x="382" y="250"/>
                  </a:lnTo>
                  <a:lnTo>
                    <a:pt x="391" y="243"/>
                  </a:lnTo>
                  <a:lnTo>
                    <a:pt x="401" y="243"/>
                  </a:lnTo>
                  <a:lnTo>
                    <a:pt x="410" y="263"/>
                  </a:lnTo>
                  <a:lnTo>
                    <a:pt x="420" y="240"/>
                  </a:lnTo>
                  <a:lnTo>
                    <a:pt x="429" y="246"/>
                  </a:lnTo>
                  <a:lnTo>
                    <a:pt x="439" y="233"/>
                  </a:lnTo>
                  <a:lnTo>
                    <a:pt x="448" y="240"/>
                  </a:lnTo>
                  <a:lnTo>
                    <a:pt x="458" y="276"/>
                  </a:lnTo>
                  <a:lnTo>
                    <a:pt x="467" y="295"/>
                  </a:lnTo>
                  <a:lnTo>
                    <a:pt x="477" y="280"/>
                  </a:lnTo>
                  <a:lnTo>
                    <a:pt x="486" y="315"/>
                  </a:lnTo>
                  <a:lnTo>
                    <a:pt x="496" y="287"/>
                  </a:lnTo>
                  <a:lnTo>
                    <a:pt x="505" y="301"/>
                  </a:lnTo>
                  <a:lnTo>
                    <a:pt x="515" y="296"/>
                  </a:lnTo>
                  <a:lnTo>
                    <a:pt x="525" y="343"/>
                  </a:lnTo>
                  <a:lnTo>
                    <a:pt x="535" y="315"/>
                  </a:lnTo>
                  <a:lnTo>
                    <a:pt x="544" y="316"/>
                  </a:lnTo>
                  <a:lnTo>
                    <a:pt x="553" y="326"/>
                  </a:lnTo>
                  <a:lnTo>
                    <a:pt x="563" y="334"/>
                  </a:lnTo>
                  <a:lnTo>
                    <a:pt x="573" y="312"/>
                  </a:lnTo>
                  <a:lnTo>
                    <a:pt x="582" y="322"/>
                  </a:lnTo>
                  <a:lnTo>
                    <a:pt x="592" y="290"/>
                  </a:lnTo>
                  <a:lnTo>
                    <a:pt x="601" y="295"/>
                  </a:lnTo>
                  <a:lnTo>
                    <a:pt x="610" y="307"/>
                  </a:lnTo>
                  <a:lnTo>
                    <a:pt x="620" y="307"/>
                  </a:lnTo>
                  <a:lnTo>
                    <a:pt x="630" y="301"/>
                  </a:lnTo>
                  <a:lnTo>
                    <a:pt x="639" y="303"/>
                  </a:lnTo>
                  <a:lnTo>
                    <a:pt x="649" y="282"/>
                  </a:lnTo>
                  <a:lnTo>
                    <a:pt x="658" y="299"/>
                  </a:lnTo>
                  <a:lnTo>
                    <a:pt x="668" y="276"/>
                  </a:lnTo>
                  <a:lnTo>
                    <a:pt x="677" y="285"/>
                  </a:lnTo>
                  <a:lnTo>
                    <a:pt x="687" y="285"/>
                  </a:lnTo>
                  <a:lnTo>
                    <a:pt x="696" y="323"/>
                  </a:lnTo>
                  <a:lnTo>
                    <a:pt x="706" y="274"/>
                  </a:lnTo>
                  <a:lnTo>
                    <a:pt x="715" y="305"/>
                  </a:lnTo>
                  <a:lnTo>
                    <a:pt x="725" y="316"/>
                  </a:lnTo>
                  <a:lnTo>
                    <a:pt x="734" y="301"/>
                  </a:lnTo>
                  <a:lnTo>
                    <a:pt x="744" y="301"/>
                  </a:lnTo>
                  <a:lnTo>
                    <a:pt x="754" y="286"/>
                  </a:lnTo>
                  <a:lnTo>
                    <a:pt x="763" y="285"/>
                  </a:lnTo>
                  <a:lnTo>
                    <a:pt x="773" y="287"/>
                  </a:lnTo>
                  <a:lnTo>
                    <a:pt x="782" y="307"/>
                  </a:lnTo>
                  <a:lnTo>
                    <a:pt x="792" y="296"/>
                  </a:lnTo>
                  <a:lnTo>
                    <a:pt x="801" y="272"/>
                  </a:lnTo>
                  <a:lnTo>
                    <a:pt x="811" y="305"/>
                  </a:lnTo>
                  <a:lnTo>
                    <a:pt x="820" y="270"/>
                  </a:lnTo>
                  <a:lnTo>
                    <a:pt x="830" y="282"/>
                  </a:lnTo>
                  <a:lnTo>
                    <a:pt x="840" y="260"/>
                  </a:lnTo>
                  <a:lnTo>
                    <a:pt x="849" y="254"/>
                  </a:lnTo>
                  <a:lnTo>
                    <a:pt x="858" y="231"/>
                  </a:lnTo>
                  <a:lnTo>
                    <a:pt x="868" y="207"/>
                  </a:lnTo>
                  <a:lnTo>
                    <a:pt x="878" y="193"/>
                  </a:lnTo>
                  <a:lnTo>
                    <a:pt x="887" y="165"/>
                  </a:lnTo>
                  <a:lnTo>
                    <a:pt x="897" y="150"/>
                  </a:lnTo>
                  <a:lnTo>
                    <a:pt x="906" y="119"/>
                  </a:lnTo>
                  <a:lnTo>
                    <a:pt x="916" y="90"/>
                  </a:lnTo>
                  <a:lnTo>
                    <a:pt x="925" y="88"/>
                  </a:lnTo>
                  <a:lnTo>
                    <a:pt x="935" y="26"/>
                  </a:lnTo>
                  <a:lnTo>
                    <a:pt x="944" y="15"/>
                  </a:lnTo>
                  <a:lnTo>
                    <a:pt x="954" y="1"/>
                  </a:lnTo>
                  <a:lnTo>
                    <a:pt x="963" y="13"/>
                  </a:lnTo>
                  <a:lnTo>
                    <a:pt x="973" y="41"/>
                  </a:lnTo>
                  <a:lnTo>
                    <a:pt x="983" y="1"/>
                  </a:lnTo>
                  <a:lnTo>
                    <a:pt x="992" y="0"/>
                  </a:lnTo>
                  <a:lnTo>
                    <a:pt x="1002" y="4"/>
                  </a:lnTo>
                  <a:lnTo>
                    <a:pt x="1011" y="57"/>
                  </a:lnTo>
                  <a:lnTo>
                    <a:pt x="1021" y="115"/>
                  </a:lnTo>
                  <a:lnTo>
                    <a:pt x="1030" y="147"/>
                  </a:lnTo>
                  <a:lnTo>
                    <a:pt x="1040" y="147"/>
                  </a:lnTo>
                  <a:lnTo>
                    <a:pt x="1049" y="196"/>
                  </a:lnTo>
                  <a:lnTo>
                    <a:pt x="1059" y="207"/>
                  </a:lnTo>
                  <a:lnTo>
                    <a:pt x="1068" y="243"/>
                  </a:lnTo>
                  <a:lnTo>
                    <a:pt x="1078" y="299"/>
                  </a:lnTo>
                  <a:lnTo>
                    <a:pt x="1088" y="326"/>
                  </a:lnTo>
                  <a:lnTo>
                    <a:pt x="1097" y="349"/>
                  </a:lnTo>
                  <a:lnTo>
                    <a:pt x="1106" y="353"/>
                  </a:lnTo>
                  <a:lnTo>
                    <a:pt x="1116" y="365"/>
                  </a:lnTo>
                  <a:lnTo>
                    <a:pt x="1126" y="365"/>
                  </a:lnTo>
                  <a:lnTo>
                    <a:pt x="1135" y="365"/>
                  </a:lnTo>
                  <a:lnTo>
                    <a:pt x="1145" y="361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61472" name="Picture 17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066800" y="1371600"/>
              <a:ext cx="2514600" cy="2230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73" name="Freeform 96"/>
            <p:cNvSpPr>
              <a:spLocks/>
            </p:cNvSpPr>
            <p:nvPr/>
          </p:nvSpPr>
          <p:spPr bwMode="auto">
            <a:xfrm>
              <a:off x="1316038" y="3339992"/>
              <a:ext cx="1817687" cy="432000"/>
            </a:xfrm>
            <a:custGeom>
              <a:avLst/>
              <a:gdLst>
                <a:gd name="T0" fmla="*/ 2147483647 w 1145"/>
                <a:gd name="T1" fmla="*/ 2147483647 h 365"/>
                <a:gd name="T2" fmla="*/ 2147483647 w 1145"/>
                <a:gd name="T3" fmla="*/ 2147483647 h 365"/>
                <a:gd name="T4" fmla="*/ 2147483647 w 1145"/>
                <a:gd name="T5" fmla="*/ 2147483647 h 365"/>
                <a:gd name="T6" fmla="*/ 2147483647 w 1145"/>
                <a:gd name="T7" fmla="*/ 2147483647 h 365"/>
                <a:gd name="T8" fmla="*/ 2147483647 w 1145"/>
                <a:gd name="T9" fmla="*/ 2147483647 h 365"/>
                <a:gd name="T10" fmla="*/ 2147483647 w 1145"/>
                <a:gd name="T11" fmla="*/ 2147483647 h 365"/>
                <a:gd name="T12" fmla="*/ 2147483647 w 1145"/>
                <a:gd name="T13" fmla="*/ 2147483647 h 365"/>
                <a:gd name="T14" fmla="*/ 2147483647 w 1145"/>
                <a:gd name="T15" fmla="*/ 2147483647 h 365"/>
                <a:gd name="T16" fmla="*/ 2147483647 w 1145"/>
                <a:gd name="T17" fmla="*/ 2147483647 h 365"/>
                <a:gd name="T18" fmla="*/ 2147483647 w 1145"/>
                <a:gd name="T19" fmla="*/ 2147483647 h 365"/>
                <a:gd name="T20" fmla="*/ 2147483647 w 1145"/>
                <a:gd name="T21" fmla="*/ 2147483647 h 365"/>
                <a:gd name="T22" fmla="*/ 2147483647 w 1145"/>
                <a:gd name="T23" fmla="*/ 2147483647 h 365"/>
                <a:gd name="T24" fmla="*/ 2147483647 w 1145"/>
                <a:gd name="T25" fmla="*/ 2147483647 h 365"/>
                <a:gd name="T26" fmla="*/ 2147483647 w 1145"/>
                <a:gd name="T27" fmla="*/ 2147483647 h 365"/>
                <a:gd name="T28" fmla="*/ 2147483647 w 1145"/>
                <a:gd name="T29" fmla="*/ 2147483647 h 365"/>
                <a:gd name="T30" fmla="*/ 2147483647 w 1145"/>
                <a:gd name="T31" fmla="*/ 2147483647 h 365"/>
                <a:gd name="T32" fmla="*/ 2147483647 w 1145"/>
                <a:gd name="T33" fmla="*/ 2147483647 h 365"/>
                <a:gd name="T34" fmla="*/ 2147483647 w 1145"/>
                <a:gd name="T35" fmla="*/ 2147483647 h 365"/>
                <a:gd name="T36" fmla="*/ 2147483647 w 1145"/>
                <a:gd name="T37" fmla="*/ 2147483647 h 365"/>
                <a:gd name="T38" fmla="*/ 2147483647 w 1145"/>
                <a:gd name="T39" fmla="*/ 2147483647 h 365"/>
                <a:gd name="T40" fmla="*/ 2147483647 w 1145"/>
                <a:gd name="T41" fmla="*/ 2147483647 h 365"/>
                <a:gd name="T42" fmla="*/ 2147483647 w 1145"/>
                <a:gd name="T43" fmla="*/ 2147483647 h 365"/>
                <a:gd name="T44" fmla="*/ 2147483647 w 1145"/>
                <a:gd name="T45" fmla="*/ 2147483647 h 365"/>
                <a:gd name="T46" fmla="*/ 2147483647 w 1145"/>
                <a:gd name="T47" fmla="*/ 2147483647 h 365"/>
                <a:gd name="T48" fmla="*/ 2147483647 w 1145"/>
                <a:gd name="T49" fmla="*/ 2147483647 h 365"/>
                <a:gd name="T50" fmla="*/ 2147483647 w 1145"/>
                <a:gd name="T51" fmla="*/ 2147483647 h 365"/>
                <a:gd name="T52" fmla="*/ 2147483647 w 1145"/>
                <a:gd name="T53" fmla="*/ 2147483647 h 365"/>
                <a:gd name="T54" fmla="*/ 2147483647 w 1145"/>
                <a:gd name="T55" fmla="*/ 2147483647 h 365"/>
                <a:gd name="T56" fmla="*/ 2147483647 w 1145"/>
                <a:gd name="T57" fmla="*/ 2147483647 h 365"/>
                <a:gd name="T58" fmla="*/ 2147483647 w 1145"/>
                <a:gd name="T59" fmla="*/ 2147483647 h 365"/>
                <a:gd name="T60" fmla="*/ 2147483647 w 1145"/>
                <a:gd name="T61" fmla="*/ 2147483647 h 365"/>
                <a:gd name="T62" fmla="*/ 2147483647 w 1145"/>
                <a:gd name="T63" fmla="*/ 2147483647 h 365"/>
                <a:gd name="T64" fmla="*/ 2147483647 w 1145"/>
                <a:gd name="T65" fmla="*/ 2147483647 h 365"/>
                <a:gd name="T66" fmla="*/ 2147483647 w 1145"/>
                <a:gd name="T67" fmla="*/ 2147483647 h 365"/>
                <a:gd name="T68" fmla="*/ 2147483647 w 1145"/>
                <a:gd name="T69" fmla="*/ 2147483647 h 365"/>
                <a:gd name="T70" fmla="*/ 2147483647 w 1145"/>
                <a:gd name="T71" fmla="*/ 2147483647 h 365"/>
                <a:gd name="T72" fmla="*/ 2147483647 w 1145"/>
                <a:gd name="T73" fmla="*/ 2147483647 h 365"/>
                <a:gd name="T74" fmla="*/ 2147483647 w 1145"/>
                <a:gd name="T75" fmla="*/ 2147483647 h 365"/>
                <a:gd name="T76" fmla="*/ 2147483647 w 1145"/>
                <a:gd name="T77" fmla="*/ 2147483647 h 365"/>
                <a:gd name="T78" fmla="*/ 2147483647 w 1145"/>
                <a:gd name="T79" fmla="*/ 2147483647 h 365"/>
                <a:gd name="T80" fmla="*/ 2147483647 w 1145"/>
                <a:gd name="T81" fmla="*/ 2147483647 h 365"/>
                <a:gd name="T82" fmla="*/ 2147483647 w 1145"/>
                <a:gd name="T83" fmla="*/ 2147483647 h 365"/>
                <a:gd name="T84" fmla="*/ 2147483647 w 1145"/>
                <a:gd name="T85" fmla="*/ 2147483647 h 365"/>
                <a:gd name="T86" fmla="*/ 2147483647 w 1145"/>
                <a:gd name="T87" fmla="*/ 2147483647 h 365"/>
                <a:gd name="T88" fmla="*/ 2147483647 w 1145"/>
                <a:gd name="T89" fmla="*/ 2147483647 h 365"/>
                <a:gd name="T90" fmla="*/ 2147483647 w 1145"/>
                <a:gd name="T91" fmla="*/ 2147483647 h 365"/>
                <a:gd name="T92" fmla="*/ 2147483647 w 1145"/>
                <a:gd name="T93" fmla="*/ 2147483647 h 365"/>
                <a:gd name="T94" fmla="*/ 2147483647 w 1145"/>
                <a:gd name="T95" fmla="*/ 2147483647 h 365"/>
                <a:gd name="T96" fmla="*/ 2147483647 w 1145"/>
                <a:gd name="T97" fmla="*/ 2147483647 h 365"/>
                <a:gd name="T98" fmla="*/ 2147483647 w 1145"/>
                <a:gd name="T99" fmla="*/ 2147483647 h 365"/>
                <a:gd name="T100" fmla="*/ 2147483647 w 1145"/>
                <a:gd name="T101" fmla="*/ 2147483647 h 365"/>
                <a:gd name="T102" fmla="*/ 2147483647 w 1145"/>
                <a:gd name="T103" fmla="*/ 2147483647 h 365"/>
                <a:gd name="T104" fmla="*/ 2147483647 w 1145"/>
                <a:gd name="T105" fmla="*/ 2147483647 h 365"/>
                <a:gd name="T106" fmla="*/ 2147483647 w 1145"/>
                <a:gd name="T107" fmla="*/ 2147483647 h 365"/>
                <a:gd name="T108" fmla="*/ 2147483647 w 1145"/>
                <a:gd name="T109" fmla="*/ 2147483647 h 365"/>
                <a:gd name="T110" fmla="*/ 2147483647 w 1145"/>
                <a:gd name="T111" fmla="*/ 2147483647 h 365"/>
                <a:gd name="T112" fmla="*/ 2147483647 w 1145"/>
                <a:gd name="T113" fmla="*/ 2147483647 h 365"/>
                <a:gd name="T114" fmla="*/ 2147483647 w 1145"/>
                <a:gd name="T115" fmla="*/ 2147483647 h 365"/>
                <a:gd name="T116" fmla="*/ 2147483647 w 1145"/>
                <a:gd name="T117" fmla="*/ 2147483647 h 365"/>
                <a:gd name="T118" fmla="*/ 2147483647 w 1145"/>
                <a:gd name="T119" fmla="*/ 2147483647 h 365"/>
                <a:gd name="T120" fmla="*/ 2147483647 w 1145"/>
                <a:gd name="T121" fmla="*/ 2147483647 h 36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45"/>
                <a:gd name="T184" fmla="*/ 0 h 365"/>
                <a:gd name="T185" fmla="*/ 1145 w 1145"/>
                <a:gd name="T186" fmla="*/ 365 h 365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45" h="365">
                  <a:moveTo>
                    <a:pt x="0" y="365"/>
                  </a:moveTo>
                  <a:lnTo>
                    <a:pt x="9" y="365"/>
                  </a:lnTo>
                  <a:lnTo>
                    <a:pt x="19" y="365"/>
                  </a:lnTo>
                  <a:lnTo>
                    <a:pt x="29" y="365"/>
                  </a:lnTo>
                  <a:lnTo>
                    <a:pt x="38" y="365"/>
                  </a:lnTo>
                  <a:lnTo>
                    <a:pt x="48" y="365"/>
                  </a:lnTo>
                  <a:lnTo>
                    <a:pt x="57" y="365"/>
                  </a:lnTo>
                  <a:lnTo>
                    <a:pt x="67" y="365"/>
                  </a:lnTo>
                  <a:lnTo>
                    <a:pt x="77" y="365"/>
                  </a:lnTo>
                  <a:lnTo>
                    <a:pt x="86" y="340"/>
                  </a:lnTo>
                  <a:lnTo>
                    <a:pt x="96" y="51"/>
                  </a:lnTo>
                  <a:lnTo>
                    <a:pt x="105" y="113"/>
                  </a:lnTo>
                  <a:lnTo>
                    <a:pt x="115" y="90"/>
                  </a:lnTo>
                  <a:lnTo>
                    <a:pt x="124" y="76"/>
                  </a:lnTo>
                  <a:lnTo>
                    <a:pt x="134" y="43"/>
                  </a:lnTo>
                  <a:lnTo>
                    <a:pt x="143" y="40"/>
                  </a:lnTo>
                  <a:lnTo>
                    <a:pt x="153" y="26"/>
                  </a:lnTo>
                  <a:lnTo>
                    <a:pt x="162" y="24"/>
                  </a:lnTo>
                  <a:lnTo>
                    <a:pt x="172" y="0"/>
                  </a:lnTo>
                  <a:lnTo>
                    <a:pt x="181" y="9"/>
                  </a:lnTo>
                  <a:lnTo>
                    <a:pt x="191" y="22"/>
                  </a:lnTo>
                  <a:lnTo>
                    <a:pt x="200" y="7"/>
                  </a:lnTo>
                  <a:lnTo>
                    <a:pt x="210" y="28"/>
                  </a:lnTo>
                  <a:lnTo>
                    <a:pt x="219" y="5"/>
                  </a:lnTo>
                  <a:lnTo>
                    <a:pt x="229" y="13"/>
                  </a:lnTo>
                  <a:lnTo>
                    <a:pt x="239" y="36"/>
                  </a:lnTo>
                  <a:lnTo>
                    <a:pt x="248" y="22"/>
                  </a:lnTo>
                  <a:lnTo>
                    <a:pt x="257" y="34"/>
                  </a:lnTo>
                  <a:lnTo>
                    <a:pt x="267" y="69"/>
                  </a:lnTo>
                  <a:lnTo>
                    <a:pt x="277" y="69"/>
                  </a:lnTo>
                  <a:lnTo>
                    <a:pt x="287" y="78"/>
                  </a:lnTo>
                  <a:lnTo>
                    <a:pt x="296" y="88"/>
                  </a:lnTo>
                  <a:lnTo>
                    <a:pt x="305" y="98"/>
                  </a:lnTo>
                  <a:lnTo>
                    <a:pt x="315" y="107"/>
                  </a:lnTo>
                  <a:lnTo>
                    <a:pt x="325" y="127"/>
                  </a:lnTo>
                  <a:lnTo>
                    <a:pt x="334" y="115"/>
                  </a:lnTo>
                  <a:lnTo>
                    <a:pt x="344" y="154"/>
                  </a:lnTo>
                  <a:lnTo>
                    <a:pt x="353" y="152"/>
                  </a:lnTo>
                  <a:lnTo>
                    <a:pt x="363" y="157"/>
                  </a:lnTo>
                  <a:lnTo>
                    <a:pt x="372" y="170"/>
                  </a:lnTo>
                  <a:lnTo>
                    <a:pt x="382" y="154"/>
                  </a:lnTo>
                  <a:lnTo>
                    <a:pt x="391" y="187"/>
                  </a:lnTo>
                  <a:lnTo>
                    <a:pt x="401" y="179"/>
                  </a:lnTo>
                  <a:lnTo>
                    <a:pt x="410" y="227"/>
                  </a:lnTo>
                  <a:lnTo>
                    <a:pt x="420" y="217"/>
                  </a:lnTo>
                  <a:lnTo>
                    <a:pt x="429" y="222"/>
                  </a:lnTo>
                  <a:lnTo>
                    <a:pt x="439" y="222"/>
                  </a:lnTo>
                  <a:lnTo>
                    <a:pt x="448" y="197"/>
                  </a:lnTo>
                  <a:lnTo>
                    <a:pt x="458" y="194"/>
                  </a:lnTo>
                  <a:lnTo>
                    <a:pt x="467" y="202"/>
                  </a:lnTo>
                  <a:lnTo>
                    <a:pt x="477" y="242"/>
                  </a:lnTo>
                  <a:lnTo>
                    <a:pt x="486" y="200"/>
                  </a:lnTo>
                  <a:lnTo>
                    <a:pt x="496" y="241"/>
                  </a:lnTo>
                  <a:lnTo>
                    <a:pt x="505" y="249"/>
                  </a:lnTo>
                  <a:lnTo>
                    <a:pt x="515" y="276"/>
                  </a:lnTo>
                  <a:lnTo>
                    <a:pt x="525" y="256"/>
                  </a:lnTo>
                  <a:lnTo>
                    <a:pt x="535" y="276"/>
                  </a:lnTo>
                  <a:lnTo>
                    <a:pt x="544" y="244"/>
                  </a:lnTo>
                  <a:lnTo>
                    <a:pt x="553" y="237"/>
                  </a:lnTo>
                  <a:lnTo>
                    <a:pt x="563" y="229"/>
                  </a:lnTo>
                  <a:lnTo>
                    <a:pt x="573" y="236"/>
                  </a:lnTo>
                  <a:lnTo>
                    <a:pt x="582" y="212"/>
                  </a:lnTo>
                  <a:lnTo>
                    <a:pt x="592" y="252"/>
                  </a:lnTo>
                  <a:lnTo>
                    <a:pt x="601" y="226"/>
                  </a:lnTo>
                  <a:lnTo>
                    <a:pt x="610" y="227"/>
                  </a:lnTo>
                  <a:lnTo>
                    <a:pt x="620" y="212"/>
                  </a:lnTo>
                  <a:lnTo>
                    <a:pt x="630" y="241"/>
                  </a:lnTo>
                  <a:lnTo>
                    <a:pt x="639" y="207"/>
                  </a:lnTo>
                  <a:lnTo>
                    <a:pt x="649" y="206"/>
                  </a:lnTo>
                  <a:lnTo>
                    <a:pt x="658" y="217"/>
                  </a:lnTo>
                  <a:lnTo>
                    <a:pt x="668" y="224"/>
                  </a:lnTo>
                  <a:lnTo>
                    <a:pt x="677" y="219"/>
                  </a:lnTo>
                  <a:lnTo>
                    <a:pt x="687" y="209"/>
                  </a:lnTo>
                  <a:lnTo>
                    <a:pt x="696" y="242"/>
                  </a:lnTo>
                  <a:lnTo>
                    <a:pt x="706" y="210"/>
                  </a:lnTo>
                  <a:lnTo>
                    <a:pt x="715" y="204"/>
                  </a:lnTo>
                  <a:lnTo>
                    <a:pt x="725" y="204"/>
                  </a:lnTo>
                  <a:lnTo>
                    <a:pt x="734" y="219"/>
                  </a:lnTo>
                  <a:lnTo>
                    <a:pt x="744" y="190"/>
                  </a:lnTo>
                  <a:lnTo>
                    <a:pt x="754" y="184"/>
                  </a:lnTo>
                  <a:lnTo>
                    <a:pt x="763" y="128"/>
                  </a:lnTo>
                  <a:lnTo>
                    <a:pt x="773" y="128"/>
                  </a:lnTo>
                  <a:lnTo>
                    <a:pt x="782" y="100"/>
                  </a:lnTo>
                  <a:lnTo>
                    <a:pt x="792" y="142"/>
                  </a:lnTo>
                  <a:lnTo>
                    <a:pt x="801" y="90"/>
                  </a:lnTo>
                  <a:lnTo>
                    <a:pt x="811" y="128"/>
                  </a:lnTo>
                  <a:lnTo>
                    <a:pt x="820" y="107"/>
                  </a:lnTo>
                  <a:lnTo>
                    <a:pt x="830" y="125"/>
                  </a:lnTo>
                  <a:lnTo>
                    <a:pt x="840" y="117"/>
                  </a:lnTo>
                  <a:lnTo>
                    <a:pt x="849" y="122"/>
                  </a:lnTo>
                  <a:lnTo>
                    <a:pt x="858" y="119"/>
                  </a:lnTo>
                  <a:lnTo>
                    <a:pt x="868" y="80"/>
                  </a:lnTo>
                  <a:lnTo>
                    <a:pt x="878" y="60"/>
                  </a:lnTo>
                  <a:lnTo>
                    <a:pt x="887" y="84"/>
                  </a:lnTo>
                  <a:lnTo>
                    <a:pt x="897" y="105"/>
                  </a:lnTo>
                  <a:lnTo>
                    <a:pt x="906" y="82"/>
                  </a:lnTo>
                  <a:lnTo>
                    <a:pt x="916" y="119"/>
                  </a:lnTo>
                  <a:lnTo>
                    <a:pt x="925" y="134"/>
                  </a:lnTo>
                  <a:lnTo>
                    <a:pt x="935" y="150"/>
                  </a:lnTo>
                  <a:lnTo>
                    <a:pt x="944" y="167"/>
                  </a:lnTo>
                  <a:lnTo>
                    <a:pt x="954" y="227"/>
                  </a:lnTo>
                  <a:lnTo>
                    <a:pt x="963" y="227"/>
                  </a:lnTo>
                  <a:lnTo>
                    <a:pt x="973" y="219"/>
                  </a:lnTo>
                  <a:lnTo>
                    <a:pt x="983" y="249"/>
                  </a:lnTo>
                  <a:lnTo>
                    <a:pt x="992" y="284"/>
                  </a:lnTo>
                  <a:lnTo>
                    <a:pt x="1002" y="310"/>
                  </a:lnTo>
                  <a:lnTo>
                    <a:pt x="1011" y="272"/>
                  </a:lnTo>
                  <a:lnTo>
                    <a:pt x="1021" y="361"/>
                  </a:lnTo>
                  <a:lnTo>
                    <a:pt x="1030" y="365"/>
                  </a:lnTo>
                  <a:lnTo>
                    <a:pt x="1040" y="363"/>
                  </a:lnTo>
                  <a:lnTo>
                    <a:pt x="1049" y="365"/>
                  </a:lnTo>
                  <a:lnTo>
                    <a:pt x="1059" y="365"/>
                  </a:lnTo>
                  <a:lnTo>
                    <a:pt x="1068" y="365"/>
                  </a:lnTo>
                  <a:lnTo>
                    <a:pt x="1078" y="365"/>
                  </a:lnTo>
                  <a:lnTo>
                    <a:pt x="1088" y="365"/>
                  </a:lnTo>
                  <a:lnTo>
                    <a:pt x="1097" y="365"/>
                  </a:lnTo>
                  <a:lnTo>
                    <a:pt x="1106" y="365"/>
                  </a:lnTo>
                  <a:lnTo>
                    <a:pt x="1116" y="365"/>
                  </a:lnTo>
                  <a:lnTo>
                    <a:pt x="1126" y="365"/>
                  </a:lnTo>
                  <a:lnTo>
                    <a:pt x="1135" y="365"/>
                  </a:lnTo>
                  <a:lnTo>
                    <a:pt x="1145" y="3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74" name="Freeform 84"/>
            <p:cNvSpPr>
              <a:spLocks/>
            </p:cNvSpPr>
            <p:nvPr/>
          </p:nvSpPr>
          <p:spPr bwMode="auto">
            <a:xfrm rot="16200000" flipH="1">
              <a:off x="2542305" y="2254852"/>
              <a:ext cx="1817688" cy="432000"/>
            </a:xfrm>
            <a:custGeom>
              <a:avLst/>
              <a:gdLst>
                <a:gd name="T0" fmla="*/ 2147483647 w 1145"/>
                <a:gd name="T1" fmla="*/ 2147483647 h 343"/>
                <a:gd name="T2" fmla="*/ 2147483647 w 1145"/>
                <a:gd name="T3" fmla="*/ 2147483647 h 343"/>
                <a:gd name="T4" fmla="*/ 2147483647 w 1145"/>
                <a:gd name="T5" fmla="*/ 2147483647 h 343"/>
                <a:gd name="T6" fmla="*/ 2147483647 w 1145"/>
                <a:gd name="T7" fmla="*/ 2147483647 h 343"/>
                <a:gd name="T8" fmla="*/ 2147483647 w 1145"/>
                <a:gd name="T9" fmla="*/ 2147483647 h 343"/>
                <a:gd name="T10" fmla="*/ 2147483647 w 1145"/>
                <a:gd name="T11" fmla="*/ 2147483647 h 343"/>
                <a:gd name="T12" fmla="*/ 2147483647 w 1145"/>
                <a:gd name="T13" fmla="*/ 2147483647 h 343"/>
                <a:gd name="T14" fmla="*/ 2147483647 w 1145"/>
                <a:gd name="T15" fmla="*/ 2147483647 h 343"/>
                <a:gd name="T16" fmla="*/ 2147483647 w 1145"/>
                <a:gd name="T17" fmla="*/ 2147483647 h 343"/>
                <a:gd name="T18" fmla="*/ 2147483647 w 1145"/>
                <a:gd name="T19" fmla="*/ 2147483647 h 343"/>
                <a:gd name="T20" fmla="*/ 2147483647 w 1145"/>
                <a:gd name="T21" fmla="*/ 2147483647 h 343"/>
                <a:gd name="T22" fmla="*/ 2147483647 w 1145"/>
                <a:gd name="T23" fmla="*/ 2147483647 h 343"/>
                <a:gd name="T24" fmla="*/ 2147483647 w 1145"/>
                <a:gd name="T25" fmla="*/ 2147483647 h 343"/>
                <a:gd name="T26" fmla="*/ 2147483647 w 1145"/>
                <a:gd name="T27" fmla="*/ 2147483647 h 343"/>
                <a:gd name="T28" fmla="*/ 2147483647 w 1145"/>
                <a:gd name="T29" fmla="*/ 0 h 343"/>
                <a:gd name="T30" fmla="*/ 2147483647 w 1145"/>
                <a:gd name="T31" fmla="*/ 2147483647 h 343"/>
                <a:gd name="T32" fmla="*/ 2147483647 w 1145"/>
                <a:gd name="T33" fmla="*/ 2147483647 h 343"/>
                <a:gd name="T34" fmla="*/ 2147483647 w 1145"/>
                <a:gd name="T35" fmla="*/ 2147483647 h 343"/>
                <a:gd name="T36" fmla="*/ 2147483647 w 1145"/>
                <a:gd name="T37" fmla="*/ 2147483647 h 343"/>
                <a:gd name="T38" fmla="*/ 2147483647 w 1145"/>
                <a:gd name="T39" fmla="*/ 2147483647 h 343"/>
                <a:gd name="T40" fmla="*/ 2147483647 w 1145"/>
                <a:gd name="T41" fmla="*/ 2147483647 h 343"/>
                <a:gd name="T42" fmla="*/ 2147483647 w 1145"/>
                <a:gd name="T43" fmla="*/ 2147483647 h 343"/>
                <a:gd name="T44" fmla="*/ 2147483647 w 1145"/>
                <a:gd name="T45" fmla="*/ 2147483647 h 343"/>
                <a:gd name="T46" fmla="*/ 2147483647 w 1145"/>
                <a:gd name="T47" fmla="*/ 2147483647 h 343"/>
                <a:gd name="T48" fmla="*/ 2147483647 w 1145"/>
                <a:gd name="T49" fmla="*/ 2147483647 h 343"/>
                <a:gd name="T50" fmla="*/ 2147483647 w 1145"/>
                <a:gd name="T51" fmla="*/ 2147483647 h 343"/>
                <a:gd name="T52" fmla="*/ 2147483647 w 1145"/>
                <a:gd name="T53" fmla="*/ 2147483647 h 343"/>
                <a:gd name="T54" fmla="*/ 2147483647 w 1145"/>
                <a:gd name="T55" fmla="*/ 2147483647 h 343"/>
                <a:gd name="T56" fmla="*/ 2147483647 w 1145"/>
                <a:gd name="T57" fmla="*/ 2147483647 h 343"/>
                <a:gd name="T58" fmla="*/ 2147483647 w 1145"/>
                <a:gd name="T59" fmla="*/ 2147483647 h 343"/>
                <a:gd name="T60" fmla="*/ 2147483647 w 1145"/>
                <a:gd name="T61" fmla="*/ 2147483647 h 343"/>
                <a:gd name="T62" fmla="*/ 2147483647 w 1145"/>
                <a:gd name="T63" fmla="*/ 2147483647 h 343"/>
                <a:gd name="T64" fmla="*/ 2147483647 w 1145"/>
                <a:gd name="T65" fmla="*/ 2147483647 h 343"/>
                <a:gd name="T66" fmla="*/ 2147483647 w 1145"/>
                <a:gd name="T67" fmla="*/ 2147483647 h 343"/>
                <a:gd name="T68" fmla="*/ 2147483647 w 1145"/>
                <a:gd name="T69" fmla="*/ 2147483647 h 343"/>
                <a:gd name="T70" fmla="*/ 2147483647 w 1145"/>
                <a:gd name="T71" fmla="*/ 2147483647 h 343"/>
                <a:gd name="T72" fmla="*/ 2147483647 w 1145"/>
                <a:gd name="T73" fmla="*/ 2147483647 h 343"/>
                <a:gd name="T74" fmla="*/ 2147483647 w 1145"/>
                <a:gd name="T75" fmla="*/ 2147483647 h 343"/>
                <a:gd name="T76" fmla="*/ 2147483647 w 1145"/>
                <a:gd name="T77" fmla="*/ 2147483647 h 343"/>
                <a:gd name="T78" fmla="*/ 2147483647 w 1145"/>
                <a:gd name="T79" fmla="*/ 2147483647 h 343"/>
                <a:gd name="T80" fmla="*/ 2147483647 w 1145"/>
                <a:gd name="T81" fmla="*/ 2147483647 h 343"/>
                <a:gd name="T82" fmla="*/ 2147483647 w 1145"/>
                <a:gd name="T83" fmla="*/ 2147483647 h 343"/>
                <a:gd name="T84" fmla="*/ 2147483647 w 1145"/>
                <a:gd name="T85" fmla="*/ 2147483647 h 343"/>
                <a:gd name="T86" fmla="*/ 2147483647 w 1145"/>
                <a:gd name="T87" fmla="*/ 2147483647 h 343"/>
                <a:gd name="T88" fmla="*/ 2147483647 w 1145"/>
                <a:gd name="T89" fmla="*/ 2147483647 h 343"/>
                <a:gd name="T90" fmla="*/ 2147483647 w 1145"/>
                <a:gd name="T91" fmla="*/ 2147483647 h 343"/>
                <a:gd name="T92" fmla="*/ 2147483647 w 1145"/>
                <a:gd name="T93" fmla="*/ 2147483647 h 343"/>
                <a:gd name="T94" fmla="*/ 2147483647 w 1145"/>
                <a:gd name="T95" fmla="*/ 2147483647 h 343"/>
                <a:gd name="T96" fmla="*/ 2147483647 w 1145"/>
                <a:gd name="T97" fmla="*/ 2147483647 h 343"/>
                <a:gd name="T98" fmla="*/ 2147483647 w 1145"/>
                <a:gd name="T99" fmla="*/ 2147483647 h 343"/>
                <a:gd name="T100" fmla="*/ 2147483647 w 1145"/>
                <a:gd name="T101" fmla="*/ 2147483647 h 343"/>
                <a:gd name="T102" fmla="*/ 2147483647 w 1145"/>
                <a:gd name="T103" fmla="*/ 2147483647 h 343"/>
                <a:gd name="T104" fmla="*/ 2147483647 w 1145"/>
                <a:gd name="T105" fmla="*/ 2147483647 h 343"/>
                <a:gd name="T106" fmla="*/ 2147483647 w 1145"/>
                <a:gd name="T107" fmla="*/ 2147483647 h 343"/>
                <a:gd name="T108" fmla="*/ 2147483647 w 1145"/>
                <a:gd name="T109" fmla="*/ 2147483647 h 343"/>
                <a:gd name="T110" fmla="*/ 2147483647 w 1145"/>
                <a:gd name="T111" fmla="*/ 2147483647 h 343"/>
                <a:gd name="T112" fmla="*/ 2147483647 w 1145"/>
                <a:gd name="T113" fmla="*/ 2147483647 h 343"/>
                <a:gd name="T114" fmla="*/ 2147483647 w 1145"/>
                <a:gd name="T115" fmla="*/ 2147483647 h 343"/>
                <a:gd name="T116" fmla="*/ 2147483647 w 1145"/>
                <a:gd name="T117" fmla="*/ 2147483647 h 343"/>
                <a:gd name="T118" fmla="*/ 2147483647 w 1145"/>
                <a:gd name="T119" fmla="*/ 2147483647 h 343"/>
                <a:gd name="T120" fmla="*/ 2147483647 w 1145"/>
                <a:gd name="T121" fmla="*/ 2147483647 h 34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145"/>
                <a:gd name="T184" fmla="*/ 0 h 343"/>
                <a:gd name="T185" fmla="*/ 1145 w 1145"/>
                <a:gd name="T186" fmla="*/ 343 h 343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145" h="343">
                  <a:moveTo>
                    <a:pt x="0" y="343"/>
                  </a:moveTo>
                  <a:lnTo>
                    <a:pt x="9" y="343"/>
                  </a:lnTo>
                  <a:lnTo>
                    <a:pt x="19" y="343"/>
                  </a:lnTo>
                  <a:lnTo>
                    <a:pt x="29" y="343"/>
                  </a:lnTo>
                  <a:lnTo>
                    <a:pt x="38" y="343"/>
                  </a:lnTo>
                  <a:lnTo>
                    <a:pt x="48" y="343"/>
                  </a:lnTo>
                  <a:lnTo>
                    <a:pt x="57" y="343"/>
                  </a:lnTo>
                  <a:lnTo>
                    <a:pt x="67" y="343"/>
                  </a:lnTo>
                  <a:lnTo>
                    <a:pt x="77" y="343"/>
                  </a:lnTo>
                  <a:lnTo>
                    <a:pt x="86" y="343"/>
                  </a:lnTo>
                  <a:lnTo>
                    <a:pt x="96" y="343"/>
                  </a:lnTo>
                  <a:lnTo>
                    <a:pt x="105" y="343"/>
                  </a:lnTo>
                  <a:lnTo>
                    <a:pt x="115" y="343"/>
                  </a:lnTo>
                  <a:lnTo>
                    <a:pt x="124" y="343"/>
                  </a:lnTo>
                  <a:lnTo>
                    <a:pt x="134" y="337"/>
                  </a:lnTo>
                  <a:lnTo>
                    <a:pt x="143" y="343"/>
                  </a:lnTo>
                  <a:lnTo>
                    <a:pt x="153" y="318"/>
                  </a:lnTo>
                  <a:lnTo>
                    <a:pt x="162" y="284"/>
                  </a:lnTo>
                  <a:lnTo>
                    <a:pt x="172" y="238"/>
                  </a:lnTo>
                  <a:lnTo>
                    <a:pt x="181" y="193"/>
                  </a:lnTo>
                  <a:lnTo>
                    <a:pt x="191" y="123"/>
                  </a:lnTo>
                  <a:lnTo>
                    <a:pt x="200" y="112"/>
                  </a:lnTo>
                  <a:lnTo>
                    <a:pt x="210" y="74"/>
                  </a:lnTo>
                  <a:lnTo>
                    <a:pt x="219" y="72"/>
                  </a:lnTo>
                  <a:lnTo>
                    <a:pt x="229" y="24"/>
                  </a:lnTo>
                  <a:lnTo>
                    <a:pt x="239" y="15"/>
                  </a:lnTo>
                  <a:lnTo>
                    <a:pt x="248" y="66"/>
                  </a:lnTo>
                  <a:lnTo>
                    <a:pt x="257" y="39"/>
                  </a:lnTo>
                  <a:lnTo>
                    <a:pt x="267" y="37"/>
                  </a:lnTo>
                  <a:lnTo>
                    <a:pt x="277" y="0"/>
                  </a:lnTo>
                  <a:lnTo>
                    <a:pt x="287" y="3"/>
                  </a:lnTo>
                  <a:lnTo>
                    <a:pt x="296" y="28"/>
                  </a:lnTo>
                  <a:lnTo>
                    <a:pt x="305" y="34"/>
                  </a:lnTo>
                  <a:lnTo>
                    <a:pt x="315" y="39"/>
                  </a:lnTo>
                  <a:lnTo>
                    <a:pt x="325" y="60"/>
                  </a:lnTo>
                  <a:lnTo>
                    <a:pt x="334" y="121"/>
                  </a:lnTo>
                  <a:lnTo>
                    <a:pt x="344" y="83"/>
                  </a:lnTo>
                  <a:lnTo>
                    <a:pt x="353" y="98"/>
                  </a:lnTo>
                  <a:lnTo>
                    <a:pt x="363" y="112"/>
                  </a:lnTo>
                  <a:lnTo>
                    <a:pt x="372" y="112"/>
                  </a:lnTo>
                  <a:lnTo>
                    <a:pt x="382" y="100"/>
                  </a:lnTo>
                  <a:lnTo>
                    <a:pt x="391" y="58"/>
                  </a:lnTo>
                  <a:lnTo>
                    <a:pt x="401" y="98"/>
                  </a:lnTo>
                  <a:lnTo>
                    <a:pt x="410" y="98"/>
                  </a:lnTo>
                  <a:lnTo>
                    <a:pt x="420" y="64"/>
                  </a:lnTo>
                  <a:lnTo>
                    <a:pt x="429" y="91"/>
                  </a:lnTo>
                  <a:lnTo>
                    <a:pt x="439" y="83"/>
                  </a:lnTo>
                  <a:lnTo>
                    <a:pt x="448" y="119"/>
                  </a:lnTo>
                  <a:lnTo>
                    <a:pt x="458" y="127"/>
                  </a:lnTo>
                  <a:lnTo>
                    <a:pt x="467" y="146"/>
                  </a:lnTo>
                  <a:lnTo>
                    <a:pt x="477" y="168"/>
                  </a:lnTo>
                  <a:lnTo>
                    <a:pt x="486" y="179"/>
                  </a:lnTo>
                  <a:lnTo>
                    <a:pt x="496" y="170"/>
                  </a:lnTo>
                  <a:lnTo>
                    <a:pt x="505" y="170"/>
                  </a:lnTo>
                  <a:lnTo>
                    <a:pt x="515" y="196"/>
                  </a:lnTo>
                  <a:lnTo>
                    <a:pt x="525" y="204"/>
                  </a:lnTo>
                  <a:lnTo>
                    <a:pt x="535" y="210"/>
                  </a:lnTo>
                  <a:lnTo>
                    <a:pt x="544" y="227"/>
                  </a:lnTo>
                  <a:lnTo>
                    <a:pt x="553" y="215"/>
                  </a:lnTo>
                  <a:lnTo>
                    <a:pt x="563" y="219"/>
                  </a:lnTo>
                  <a:lnTo>
                    <a:pt x="573" y="193"/>
                  </a:lnTo>
                  <a:lnTo>
                    <a:pt x="582" y="208"/>
                  </a:lnTo>
                  <a:lnTo>
                    <a:pt x="592" y="210"/>
                  </a:lnTo>
                  <a:lnTo>
                    <a:pt x="601" y="178"/>
                  </a:lnTo>
                  <a:lnTo>
                    <a:pt x="610" y="172"/>
                  </a:lnTo>
                  <a:lnTo>
                    <a:pt x="620" y="144"/>
                  </a:lnTo>
                  <a:lnTo>
                    <a:pt x="630" y="151"/>
                  </a:lnTo>
                  <a:lnTo>
                    <a:pt x="639" y="185"/>
                  </a:lnTo>
                  <a:lnTo>
                    <a:pt x="649" y="155"/>
                  </a:lnTo>
                  <a:lnTo>
                    <a:pt x="658" y="178"/>
                  </a:lnTo>
                  <a:lnTo>
                    <a:pt x="668" y="150"/>
                  </a:lnTo>
                  <a:lnTo>
                    <a:pt x="677" y="176"/>
                  </a:lnTo>
                  <a:lnTo>
                    <a:pt x="687" y="200"/>
                  </a:lnTo>
                  <a:lnTo>
                    <a:pt x="696" y="157"/>
                  </a:lnTo>
                  <a:lnTo>
                    <a:pt x="706" y="163"/>
                  </a:lnTo>
                  <a:lnTo>
                    <a:pt x="715" y="185"/>
                  </a:lnTo>
                  <a:lnTo>
                    <a:pt x="725" y="174"/>
                  </a:lnTo>
                  <a:lnTo>
                    <a:pt x="734" y="176"/>
                  </a:lnTo>
                  <a:lnTo>
                    <a:pt x="744" y="151"/>
                  </a:lnTo>
                  <a:lnTo>
                    <a:pt x="754" y="196"/>
                  </a:lnTo>
                  <a:lnTo>
                    <a:pt x="763" y="138"/>
                  </a:lnTo>
                  <a:lnTo>
                    <a:pt x="773" y="129"/>
                  </a:lnTo>
                  <a:lnTo>
                    <a:pt x="782" y="153"/>
                  </a:lnTo>
                  <a:lnTo>
                    <a:pt x="792" y="161"/>
                  </a:lnTo>
                  <a:lnTo>
                    <a:pt x="801" y="138"/>
                  </a:lnTo>
                  <a:lnTo>
                    <a:pt x="811" y="127"/>
                  </a:lnTo>
                  <a:lnTo>
                    <a:pt x="820" y="140"/>
                  </a:lnTo>
                  <a:lnTo>
                    <a:pt x="830" y="146"/>
                  </a:lnTo>
                  <a:lnTo>
                    <a:pt x="840" y="123"/>
                  </a:lnTo>
                  <a:lnTo>
                    <a:pt x="849" y="108"/>
                  </a:lnTo>
                  <a:lnTo>
                    <a:pt x="858" y="108"/>
                  </a:lnTo>
                  <a:lnTo>
                    <a:pt x="868" y="183"/>
                  </a:lnTo>
                  <a:lnTo>
                    <a:pt x="878" y="157"/>
                  </a:lnTo>
                  <a:lnTo>
                    <a:pt x="887" y="138"/>
                  </a:lnTo>
                  <a:lnTo>
                    <a:pt x="897" y="183"/>
                  </a:lnTo>
                  <a:lnTo>
                    <a:pt x="906" y="198"/>
                  </a:lnTo>
                  <a:lnTo>
                    <a:pt x="916" y="217"/>
                  </a:lnTo>
                  <a:lnTo>
                    <a:pt x="925" y="289"/>
                  </a:lnTo>
                  <a:lnTo>
                    <a:pt x="935" y="282"/>
                  </a:lnTo>
                  <a:lnTo>
                    <a:pt x="944" y="320"/>
                  </a:lnTo>
                  <a:lnTo>
                    <a:pt x="954" y="343"/>
                  </a:lnTo>
                  <a:lnTo>
                    <a:pt x="963" y="303"/>
                  </a:lnTo>
                  <a:lnTo>
                    <a:pt x="973" y="316"/>
                  </a:lnTo>
                  <a:lnTo>
                    <a:pt x="983" y="343"/>
                  </a:lnTo>
                  <a:lnTo>
                    <a:pt x="992" y="343"/>
                  </a:lnTo>
                  <a:lnTo>
                    <a:pt x="1002" y="343"/>
                  </a:lnTo>
                  <a:lnTo>
                    <a:pt x="1011" y="343"/>
                  </a:lnTo>
                  <a:lnTo>
                    <a:pt x="1021" y="343"/>
                  </a:lnTo>
                  <a:lnTo>
                    <a:pt x="1030" y="343"/>
                  </a:lnTo>
                  <a:lnTo>
                    <a:pt x="1040" y="343"/>
                  </a:lnTo>
                  <a:lnTo>
                    <a:pt x="1049" y="343"/>
                  </a:lnTo>
                  <a:lnTo>
                    <a:pt x="1059" y="343"/>
                  </a:lnTo>
                  <a:lnTo>
                    <a:pt x="1068" y="343"/>
                  </a:lnTo>
                  <a:lnTo>
                    <a:pt x="1078" y="343"/>
                  </a:lnTo>
                  <a:lnTo>
                    <a:pt x="1088" y="343"/>
                  </a:lnTo>
                  <a:lnTo>
                    <a:pt x="1097" y="343"/>
                  </a:lnTo>
                  <a:lnTo>
                    <a:pt x="1106" y="343"/>
                  </a:lnTo>
                  <a:lnTo>
                    <a:pt x="1116" y="343"/>
                  </a:lnTo>
                  <a:lnTo>
                    <a:pt x="1126" y="343"/>
                  </a:lnTo>
                  <a:lnTo>
                    <a:pt x="1135" y="343"/>
                  </a:lnTo>
                  <a:lnTo>
                    <a:pt x="1145" y="343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75" name="Line 90"/>
            <p:cNvSpPr>
              <a:spLocks noChangeShapeType="1"/>
            </p:cNvSpPr>
            <p:nvPr/>
          </p:nvSpPr>
          <p:spPr bwMode="auto">
            <a:xfrm rot="16200000" flipH="1">
              <a:off x="2767752" y="2385199"/>
              <a:ext cx="18000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76" name="Line 97"/>
            <p:cNvSpPr>
              <a:spLocks noChangeShapeType="1"/>
            </p:cNvSpPr>
            <p:nvPr/>
          </p:nvSpPr>
          <p:spPr bwMode="auto">
            <a:xfrm>
              <a:off x="1295400" y="3781540"/>
              <a:ext cx="1800000" cy="15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77" name="Rectangle 6"/>
            <p:cNvSpPr>
              <a:spLocks noChangeArrowheads="1"/>
            </p:cNvSpPr>
            <p:nvPr/>
          </p:nvSpPr>
          <p:spPr bwMode="auto">
            <a:xfrm>
              <a:off x="112713" y="1219200"/>
              <a:ext cx="266081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✓ Without homogenizer</a:t>
              </a:r>
              <a:endParaRPr lang="ja-JP" altLang="en-US" sz="1800"/>
            </a:p>
          </p:txBody>
        </p:sp>
        <p:sp>
          <p:nvSpPr>
            <p:cNvPr id="61478" name="Rectangle 31"/>
            <p:cNvSpPr>
              <a:spLocks noChangeArrowheads="1"/>
            </p:cNvSpPr>
            <p:nvPr/>
          </p:nvSpPr>
          <p:spPr bwMode="auto">
            <a:xfrm>
              <a:off x="1134396" y="3905296"/>
              <a:ext cx="2151945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500"/>
                <a:t>First frequency doubler</a:t>
              </a:r>
            </a:p>
          </p:txBody>
        </p:sp>
      </p:grpSp>
      <p:pic>
        <p:nvPicPr>
          <p:cNvPr id="61446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4800" y="627063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図形グループ 38"/>
          <p:cNvGrpSpPr>
            <a:grpSpLocks/>
          </p:cNvGrpSpPr>
          <p:nvPr/>
        </p:nvGrpSpPr>
        <p:grpSpPr bwMode="auto">
          <a:xfrm>
            <a:off x="4918075" y="1219200"/>
            <a:ext cx="3616325" cy="5275263"/>
            <a:chOff x="4917471" y="1219200"/>
            <a:chExt cx="3616929" cy="5275440"/>
          </a:xfrm>
        </p:grpSpPr>
        <p:sp>
          <p:nvSpPr>
            <p:cNvPr id="61450" name="正方形/長方形 38"/>
            <p:cNvSpPr>
              <a:spLocks noChangeArrowheads="1"/>
            </p:cNvSpPr>
            <p:nvPr/>
          </p:nvSpPr>
          <p:spPr bwMode="auto">
            <a:xfrm>
              <a:off x="5410200" y="1583267"/>
              <a:ext cx="3124200" cy="4665133"/>
            </a:xfrm>
            <a:prstGeom prst="rect">
              <a:avLst/>
            </a:prstGeom>
            <a:solidFill>
              <a:schemeClr val="bg1"/>
            </a:solidFill>
            <a:ln w="0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61451" name="Picture 2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592957" y="3821189"/>
              <a:ext cx="2020288" cy="2067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2" name="Rectangle 7"/>
            <p:cNvSpPr>
              <a:spLocks noChangeArrowheads="1"/>
            </p:cNvSpPr>
            <p:nvPr/>
          </p:nvSpPr>
          <p:spPr bwMode="auto">
            <a:xfrm>
              <a:off x="4917471" y="1219200"/>
              <a:ext cx="2320664" cy="346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✓ With homogenizer</a:t>
              </a:r>
              <a:endParaRPr lang="ja-JP" altLang="en-US" sz="1800"/>
            </a:p>
          </p:txBody>
        </p:sp>
        <p:pic>
          <p:nvPicPr>
            <p:cNvPr id="61453" name="Picture 2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554815" y="1575649"/>
              <a:ext cx="2090427" cy="2138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454" name="Line 36"/>
            <p:cNvSpPr>
              <a:spLocks noChangeShapeType="1"/>
            </p:cNvSpPr>
            <p:nvPr/>
          </p:nvSpPr>
          <p:spPr bwMode="auto">
            <a:xfrm>
              <a:off x="5838542" y="6120390"/>
              <a:ext cx="1728846" cy="14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55" name="Freeform 37"/>
            <p:cNvSpPr>
              <a:spLocks/>
            </p:cNvSpPr>
            <p:nvPr/>
          </p:nvSpPr>
          <p:spPr bwMode="auto">
            <a:xfrm>
              <a:off x="5925741" y="5724175"/>
              <a:ext cx="1577440" cy="394730"/>
            </a:xfrm>
            <a:custGeom>
              <a:avLst/>
              <a:gdLst>
                <a:gd name="T0" fmla="*/ 2147483647 w 1814"/>
                <a:gd name="T1" fmla="*/ 2147483647 h 365"/>
                <a:gd name="T2" fmla="*/ 2147483647 w 1814"/>
                <a:gd name="T3" fmla="*/ 2147483647 h 365"/>
                <a:gd name="T4" fmla="*/ 2147483647 w 1814"/>
                <a:gd name="T5" fmla="*/ 2147483647 h 365"/>
                <a:gd name="T6" fmla="*/ 2147483647 w 1814"/>
                <a:gd name="T7" fmla="*/ 2147483647 h 365"/>
                <a:gd name="T8" fmla="*/ 2147483647 w 1814"/>
                <a:gd name="T9" fmla="*/ 2147483647 h 365"/>
                <a:gd name="T10" fmla="*/ 2147483647 w 1814"/>
                <a:gd name="T11" fmla="*/ 2147483647 h 365"/>
                <a:gd name="T12" fmla="*/ 2147483647 w 1814"/>
                <a:gd name="T13" fmla="*/ 2147483647 h 365"/>
                <a:gd name="T14" fmla="*/ 2147483647 w 1814"/>
                <a:gd name="T15" fmla="*/ 2147483647 h 365"/>
                <a:gd name="T16" fmla="*/ 2147483647 w 1814"/>
                <a:gd name="T17" fmla="*/ 2147483647 h 365"/>
                <a:gd name="T18" fmla="*/ 2147483647 w 1814"/>
                <a:gd name="T19" fmla="*/ 2147483647 h 365"/>
                <a:gd name="T20" fmla="*/ 2147483647 w 1814"/>
                <a:gd name="T21" fmla="*/ 2147483647 h 365"/>
                <a:gd name="T22" fmla="*/ 2147483647 w 1814"/>
                <a:gd name="T23" fmla="*/ 2147483647 h 365"/>
                <a:gd name="T24" fmla="*/ 2147483647 w 1814"/>
                <a:gd name="T25" fmla="*/ 2147483647 h 365"/>
                <a:gd name="T26" fmla="*/ 2147483647 w 1814"/>
                <a:gd name="T27" fmla="*/ 2147483647 h 365"/>
                <a:gd name="T28" fmla="*/ 2147483647 w 1814"/>
                <a:gd name="T29" fmla="*/ 2147483647 h 365"/>
                <a:gd name="T30" fmla="*/ 2147483647 w 1814"/>
                <a:gd name="T31" fmla="*/ 2147483647 h 365"/>
                <a:gd name="T32" fmla="*/ 2147483647 w 1814"/>
                <a:gd name="T33" fmla="*/ 2147483647 h 365"/>
                <a:gd name="T34" fmla="*/ 2147483647 w 1814"/>
                <a:gd name="T35" fmla="*/ 2147483647 h 365"/>
                <a:gd name="T36" fmla="*/ 2147483647 w 1814"/>
                <a:gd name="T37" fmla="*/ 2147483647 h 365"/>
                <a:gd name="T38" fmla="*/ 2147483647 w 1814"/>
                <a:gd name="T39" fmla="*/ 2147483647 h 365"/>
                <a:gd name="T40" fmla="*/ 2147483647 w 1814"/>
                <a:gd name="T41" fmla="*/ 2147483647 h 365"/>
                <a:gd name="T42" fmla="*/ 2147483647 w 1814"/>
                <a:gd name="T43" fmla="*/ 2147483647 h 365"/>
                <a:gd name="T44" fmla="*/ 2147483647 w 1814"/>
                <a:gd name="T45" fmla="*/ 2147483647 h 365"/>
                <a:gd name="T46" fmla="*/ 2147483647 w 1814"/>
                <a:gd name="T47" fmla="*/ 2147483647 h 365"/>
                <a:gd name="T48" fmla="*/ 2147483647 w 1814"/>
                <a:gd name="T49" fmla="*/ 2147483647 h 365"/>
                <a:gd name="T50" fmla="*/ 2147483647 w 1814"/>
                <a:gd name="T51" fmla="*/ 2147483647 h 365"/>
                <a:gd name="T52" fmla="*/ 2147483647 w 1814"/>
                <a:gd name="T53" fmla="*/ 2147483647 h 365"/>
                <a:gd name="T54" fmla="*/ 2147483647 w 1814"/>
                <a:gd name="T55" fmla="*/ 2147483647 h 365"/>
                <a:gd name="T56" fmla="*/ 2147483647 w 1814"/>
                <a:gd name="T57" fmla="*/ 2147483647 h 365"/>
                <a:gd name="T58" fmla="*/ 2147483647 w 1814"/>
                <a:gd name="T59" fmla="*/ 2147483647 h 365"/>
                <a:gd name="T60" fmla="*/ 2147483647 w 1814"/>
                <a:gd name="T61" fmla="*/ 2147483647 h 365"/>
                <a:gd name="T62" fmla="*/ 2147483647 w 1814"/>
                <a:gd name="T63" fmla="*/ 2147483647 h 365"/>
                <a:gd name="T64" fmla="*/ 2147483647 w 1814"/>
                <a:gd name="T65" fmla="*/ 2147483647 h 365"/>
                <a:gd name="T66" fmla="*/ 2147483647 w 1814"/>
                <a:gd name="T67" fmla="*/ 2147483647 h 365"/>
                <a:gd name="T68" fmla="*/ 2147483647 w 1814"/>
                <a:gd name="T69" fmla="*/ 2147483647 h 365"/>
                <a:gd name="T70" fmla="*/ 2147483647 w 1814"/>
                <a:gd name="T71" fmla="*/ 2147483647 h 365"/>
                <a:gd name="T72" fmla="*/ 2147483647 w 1814"/>
                <a:gd name="T73" fmla="*/ 2147483647 h 365"/>
                <a:gd name="T74" fmla="*/ 2147483647 w 1814"/>
                <a:gd name="T75" fmla="*/ 2147483647 h 365"/>
                <a:gd name="T76" fmla="*/ 2147483647 w 1814"/>
                <a:gd name="T77" fmla="*/ 2147483647 h 365"/>
                <a:gd name="T78" fmla="*/ 2147483647 w 1814"/>
                <a:gd name="T79" fmla="*/ 2147483647 h 365"/>
                <a:gd name="T80" fmla="*/ 2147483647 w 1814"/>
                <a:gd name="T81" fmla="*/ 2147483647 h 365"/>
                <a:gd name="T82" fmla="*/ 2147483647 w 1814"/>
                <a:gd name="T83" fmla="*/ 2147483647 h 365"/>
                <a:gd name="T84" fmla="*/ 2147483647 w 1814"/>
                <a:gd name="T85" fmla="*/ 2147483647 h 365"/>
                <a:gd name="T86" fmla="*/ 2147483647 w 1814"/>
                <a:gd name="T87" fmla="*/ 2147483647 h 365"/>
                <a:gd name="T88" fmla="*/ 2147483647 w 1814"/>
                <a:gd name="T89" fmla="*/ 2147483647 h 365"/>
                <a:gd name="T90" fmla="*/ 2147483647 w 1814"/>
                <a:gd name="T91" fmla="*/ 2147483647 h 365"/>
                <a:gd name="T92" fmla="*/ 2147483647 w 1814"/>
                <a:gd name="T93" fmla="*/ 2147483647 h 365"/>
                <a:gd name="T94" fmla="*/ 2147483647 w 1814"/>
                <a:gd name="T95" fmla="*/ 2147483647 h 3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14"/>
                <a:gd name="T145" fmla="*/ 0 h 365"/>
                <a:gd name="T146" fmla="*/ 1814 w 1814"/>
                <a:gd name="T147" fmla="*/ 365 h 3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14" h="365">
                  <a:moveTo>
                    <a:pt x="0" y="347"/>
                  </a:moveTo>
                  <a:lnTo>
                    <a:pt x="10" y="365"/>
                  </a:lnTo>
                  <a:lnTo>
                    <a:pt x="19" y="356"/>
                  </a:lnTo>
                  <a:lnTo>
                    <a:pt x="29" y="365"/>
                  </a:lnTo>
                  <a:lnTo>
                    <a:pt x="38" y="359"/>
                  </a:lnTo>
                  <a:lnTo>
                    <a:pt x="47" y="365"/>
                  </a:lnTo>
                  <a:lnTo>
                    <a:pt x="57" y="351"/>
                  </a:lnTo>
                  <a:lnTo>
                    <a:pt x="67" y="365"/>
                  </a:lnTo>
                  <a:lnTo>
                    <a:pt x="77" y="317"/>
                  </a:lnTo>
                  <a:lnTo>
                    <a:pt x="86" y="342"/>
                  </a:lnTo>
                  <a:lnTo>
                    <a:pt x="95" y="297"/>
                  </a:lnTo>
                  <a:lnTo>
                    <a:pt x="105" y="246"/>
                  </a:lnTo>
                  <a:lnTo>
                    <a:pt x="114" y="223"/>
                  </a:lnTo>
                  <a:lnTo>
                    <a:pt x="124" y="174"/>
                  </a:lnTo>
                  <a:lnTo>
                    <a:pt x="134" y="209"/>
                  </a:lnTo>
                  <a:lnTo>
                    <a:pt x="143" y="146"/>
                  </a:lnTo>
                  <a:lnTo>
                    <a:pt x="152" y="176"/>
                  </a:lnTo>
                  <a:lnTo>
                    <a:pt x="162" y="107"/>
                  </a:lnTo>
                  <a:lnTo>
                    <a:pt x="172" y="96"/>
                  </a:lnTo>
                  <a:lnTo>
                    <a:pt x="181" y="125"/>
                  </a:lnTo>
                  <a:lnTo>
                    <a:pt x="191" y="84"/>
                  </a:lnTo>
                  <a:lnTo>
                    <a:pt x="201" y="142"/>
                  </a:lnTo>
                  <a:lnTo>
                    <a:pt x="210" y="82"/>
                  </a:lnTo>
                  <a:lnTo>
                    <a:pt x="219" y="132"/>
                  </a:lnTo>
                  <a:lnTo>
                    <a:pt x="229" y="141"/>
                  </a:lnTo>
                  <a:lnTo>
                    <a:pt x="238" y="128"/>
                  </a:lnTo>
                  <a:lnTo>
                    <a:pt x="248" y="65"/>
                  </a:lnTo>
                  <a:lnTo>
                    <a:pt x="258" y="141"/>
                  </a:lnTo>
                  <a:lnTo>
                    <a:pt x="268" y="61"/>
                  </a:lnTo>
                  <a:lnTo>
                    <a:pt x="277" y="113"/>
                  </a:lnTo>
                  <a:lnTo>
                    <a:pt x="286" y="139"/>
                  </a:lnTo>
                  <a:lnTo>
                    <a:pt x="296" y="58"/>
                  </a:lnTo>
                  <a:lnTo>
                    <a:pt x="305" y="69"/>
                  </a:lnTo>
                  <a:lnTo>
                    <a:pt x="315" y="113"/>
                  </a:lnTo>
                  <a:lnTo>
                    <a:pt x="325" y="95"/>
                  </a:lnTo>
                  <a:lnTo>
                    <a:pt x="334" y="109"/>
                  </a:lnTo>
                  <a:lnTo>
                    <a:pt x="343" y="55"/>
                  </a:lnTo>
                  <a:lnTo>
                    <a:pt x="353" y="76"/>
                  </a:lnTo>
                  <a:lnTo>
                    <a:pt x="362" y="102"/>
                  </a:lnTo>
                  <a:lnTo>
                    <a:pt x="372" y="98"/>
                  </a:lnTo>
                  <a:lnTo>
                    <a:pt x="382" y="55"/>
                  </a:lnTo>
                  <a:lnTo>
                    <a:pt x="392" y="56"/>
                  </a:lnTo>
                  <a:lnTo>
                    <a:pt x="401" y="86"/>
                  </a:lnTo>
                  <a:lnTo>
                    <a:pt x="410" y="65"/>
                  </a:lnTo>
                  <a:lnTo>
                    <a:pt x="420" y="121"/>
                  </a:lnTo>
                  <a:lnTo>
                    <a:pt x="429" y="61"/>
                  </a:lnTo>
                  <a:lnTo>
                    <a:pt x="439" y="96"/>
                  </a:lnTo>
                  <a:lnTo>
                    <a:pt x="449" y="118"/>
                  </a:lnTo>
                  <a:lnTo>
                    <a:pt x="458" y="95"/>
                  </a:lnTo>
                  <a:lnTo>
                    <a:pt x="467" y="78"/>
                  </a:lnTo>
                  <a:lnTo>
                    <a:pt x="477" y="86"/>
                  </a:lnTo>
                  <a:lnTo>
                    <a:pt x="487" y="98"/>
                  </a:lnTo>
                  <a:lnTo>
                    <a:pt x="497" y="123"/>
                  </a:lnTo>
                  <a:lnTo>
                    <a:pt x="506" y="104"/>
                  </a:lnTo>
                  <a:lnTo>
                    <a:pt x="516" y="109"/>
                  </a:lnTo>
                  <a:lnTo>
                    <a:pt x="525" y="98"/>
                  </a:lnTo>
                  <a:lnTo>
                    <a:pt x="534" y="84"/>
                  </a:lnTo>
                  <a:lnTo>
                    <a:pt x="544" y="81"/>
                  </a:lnTo>
                  <a:lnTo>
                    <a:pt x="553" y="70"/>
                  </a:lnTo>
                  <a:lnTo>
                    <a:pt x="563" y="104"/>
                  </a:lnTo>
                  <a:lnTo>
                    <a:pt x="573" y="116"/>
                  </a:lnTo>
                  <a:lnTo>
                    <a:pt x="582" y="73"/>
                  </a:lnTo>
                  <a:lnTo>
                    <a:pt x="592" y="67"/>
                  </a:lnTo>
                  <a:lnTo>
                    <a:pt x="601" y="95"/>
                  </a:lnTo>
                  <a:lnTo>
                    <a:pt x="611" y="82"/>
                  </a:lnTo>
                  <a:lnTo>
                    <a:pt x="621" y="81"/>
                  </a:lnTo>
                  <a:lnTo>
                    <a:pt x="630" y="128"/>
                  </a:lnTo>
                  <a:lnTo>
                    <a:pt x="640" y="70"/>
                  </a:lnTo>
                  <a:lnTo>
                    <a:pt x="649" y="73"/>
                  </a:lnTo>
                  <a:lnTo>
                    <a:pt x="658" y="13"/>
                  </a:lnTo>
                  <a:lnTo>
                    <a:pt x="668" y="130"/>
                  </a:lnTo>
                  <a:lnTo>
                    <a:pt x="677" y="126"/>
                  </a:lnTo>
                  <a:lnTo>
                    <a:pt x="687" y="0"/>
                  </a:lnTo>
                  <a:lnTo>
                    <a:pt x="697" y="113"/>
                  </a:lnTo>
                  <a:lnTo>
                    <a:pt x="707" y="72"/>
                  </a:lnTo>
                  <a:lnTo>
                    <a:pt x="716" y="98"/>
                  </a:lnTo>
                  <a:lnTo>
                    <a:pt x="725" y="69"/>
                  </a:lnTo>
                  <a:lnTo>
                    <a:pt x="735" y="116"/>
                  </a:lnTo>
                  <a:lnTo>
                    <a:pt x="745" y="67"/>
                  </a:lnTo>
                  <a:lnTo>
                    <a:pt x="754" y="73"/>
                  </a:lnTo>
                  <a:lnTo>
                    <a:pt x="764" y="86"/>
                  </a:lnTo>
                  <a:lnTo>
                    <a:pt x="773" y="56"/>
                  </a:lnTo>
                  <a:lnTo>
                    <a:pt x="782" y="113"/>
                  </a:lnTo>
                  <a:lnTo>
                    <a:pt x="792" y="92"/>
                  </a:lnTo>
                  <a:lnTo>
                    <a:pt x="802" y="78"/>
                  </a:lnTo>
                  <a:lnTo>
                    <a:pt x="812" y="58"/>
                  </a:lnTo>
                  <a:lnTo>
                    <a:pt x="821" y="113"/>
                  </a:lnTo>
                  <a:lnTo>
                    <a:pt x="831" y="70"/>
                  </a:lnTo>
                  <a:lnTo>
                    <a:pt x="840" y="46"/>
                  </a:lnTo>
                  <a:lnTo>
                    <a:pt x="849" y="58"/>
                  </a:lnTo>
                  <a:lnTo>
                    <a:pt x="859" y="86"/>
                  </a:lnTo>
                  <a:lnTo>
                    <a:pt x="869" y="105"/>
                  </a:lnTo>
                  <a:lnTo>
                    <a:pt x="878" y="81"/>
                  </a:lnTo>
                  <a:lnTo>
                    <a:pt x="888" y="111"/>
                  </a:lnTo>
                  <a:lnTo>
                    <a:pt x="897" y="73"/>
                  </a:lnTo>
                  <a:lnTo>
                    <a:pt x="907" y="46"/>
                  </a:lnTo>
                  <a:lnTo>
                    <a:pt x="916" y="86"/>
                  </a:lnTo>
                  <a:lnTo>
                    <a:pt x="926" y="51"/>
                  </a:lnTo>
                  <a:lnTo>
                    <a:pt x="936" y="70"/>
                  </a:lnTo>
                  <a:lnTo>
                    <a:pt x="945" y="72"/>
                  </a:lnTo>
                  <a:lnTo>
                    <a:pt x="954" y="102"/>
                  </a:lnTo>
                  <a:lnTo>
                    <a:pt x="964" y="90"/>
                  </a:lnTo>
                  <a:lnTo>
                    <a:pt x="973" y="86"/>
                  </a:lnTo>
                  <a:lnTo>
                    <a:pt x="982" y="79"/>
                  </a:lnTo>
                  <a:lnTo>
                    <a:pt x="993" y="72"/>
                  </a:lnTo>
                  <a:lnTo>
                    <a:pt x="1002" y="82"/>
                  </a:lnTo>
                  <a:lnTo>
                    <a:pt x="1011" y="79"/>
                  </a:lnTo>
                  <a:lnTo>
                    <a:pt x="1021" y="93"/>
                  </a:lnTo>
                  <a:lnTo>
                    <a:pt x="1031" y="19"/>
                  </a:lnTo>
                  <a:lnTo>
                    <a:pt x="1040" y="95"/>
                  </a:lnTo>
                  <a:lnTo>
                    <a:pt x="1050" y="24"/>
                  </a:lnTo>
                  <a:lnTo>
                    <a:pt x="1060" y="102"/>
                  </a:lnTo>
                  <a:lnTo>
                    <a:pt x="1069" y="69"/>
                  </a:lnTo>
                  <a:lnTo>
                    <a:pt x="1078" y="58"/>
                  </a:lnTo>
                  <a:lnTo>
                    <a:pt x="1088" y="47"/>
                  </a:lnTo>
                  <a:lnTo>
                    <a:pt x="1097" y="59"/>
                  </a:lnTo>
                  <a:lnTo>
                    <a:pt x="1106" y="100"/>
                  </a:lnTo>
                  <a:lnTo>
                    <a:pt x="1117" y="49"/>
                  </a:lnTo>
                  <a:lnTo>
                    <a:pt x="1127" y="63"/>
                  </a:lnTo>
                  <a:lnTo>
                    <a:pt x="1136" y="82"/>
                  </a:lnTo>
                  <a:lnTo>
                    <a:pt x="1145" y="95"/>
                  </a:lnTo>
                  <a:lnTo>
                    <a:pt x="1155" y="102"/>
                  </a:lnTo>
                  <a:lnTo>
                    <a:pt x="1164" y="95"/>
                  </a:lnTo>
                  <a:lnTo>
                    <a:pt x="1174" y="93"/>
                  </a:lnTo>
                  <a:lnTo>
                    <a:pt x="1184" y="59"/>
                  </a:lnTo>
                  <a:lnTo>
                    <a:pt x="1193" y="115"/>
                  </a:lnTo>
                  <a:lnTo>
                    <a:pt x="1202" y="116"/>
                  </a:lnTo>
                  <a:lnTo>
                    <a:pt x="1212" y="49"/>
                  </a:lnTo>
                  <a:lnTo>
                    <a:pt x="1221" y="102"/>
                  </a:lnTo>
                  <a:lnTo>
                    <a:pt x="1231" y="58"/>
                  </a:lnTo>
                  <a:lnTo>
                    <a:pt x="1241" y="65"/>
                  </a:lnTo>
                  <a:lnTo>
                    <a:pt x="1251" y="96"/>
                  </a:lnTo>
                  <a:lnTo>
                    <a:pt x="1260" y="44"/>
                  </a:lnTo>
                  <a:lnTo>
                    <a:pt x="1269" y="132"/>
                  </a:lnTo>
                  <a:lnTo>
                    <a:pt x="1279" y="67"/>
                  </a:lnTo>
                  <a:lnTo>
                    <a:pt x="1288" y="123"/>
                  </a:lnTo>
                  <a:lnTo>
                    <a:pt x="1298" y="90"/>
                  </a:lnTo>
                  <a:lnTo>
                    <a:pt x="1308" y="73"/>
                  </a:lnTo>
                  <a:lnTo>
                    <a:pt x="1317" y="81"/>
                  </a:lnTo>
                  <a:lnTo>
                    <a:pt x="1326" y="56"/>
                  </a:lnTo>
                  <a:lnTo>
                    <a:pt x="1336" y="88"/>
                  </a:lnTo>
                  <a:lnTo>
                    <a:pt x="1346" y="98"/>
                  </a:lnTo>
                  <a:lnTo>
                    <a:pt x="1355" y="24"/>
                  </a:lnTo>
                  <a:lnTo>
                    <a:pt x="1365" y="118"/>
                  </a:lnTo>
                  <a:lnTo>
                    <a:pt x="1375" y="73"/>
                  </a:lnTo>
                  <a:lnTo>
                    <a:pt x="1384" y="63"/>
                  </a:lnTo>
                  <a:lnTo>
                    <a:pt x="1393" y="86"/>
                  </a:lnTo>
                  <a:lnTo>
                    <a:pt x="1403" y="76"/>
                  </a:lnTo>
                  <a:lnTo>
                    <a:pt x="1412" y="96"/>
                  </a:lnTo>
                  <a:lnTo>
                    <a:pt x="1422" y="63"/>
                  </a:lnTo>
                  <a:lnTo>
                    <a:pt x="1432" y="115"/>
                  </a:lnTo>
                  <a:lnTo>
                    <a:pt x="1442" y="86"/>
                  </a:lnTo>
                  <a:lnTo>
                    <a:pt x="1451" y="53"/>
                  </a:lnTo>
                  <a:lnTo>
                    <a:pt x="1460" y="100"/>
                  </a:lnTo>
                  <a:lnTo>
                    <a:pt x="1470" y="113"/>
                  </a:lnTo>
                  <a:lnTo>
                    <a:pt x="1479" y="98"/>
                  </a:lnTo>
                  <a:lnTo>
                    <a:pt x="1489" y="96"/>
                  </a:lnTo>
                  <a:lnTo>
                    <a:pt x="1499" y="102"/>
                  </a:lnTo>
                  <a:lnTo>
                    <a:pt x="1508" y="55"/>
                  </a:lnTo>
                  <a:lnTo>
                    <a:pt x="1517" y="93"/>
                  </a:lnTo>
                  <a:lnTo>
                    <a:pt x="1527" y="72"/>
                  </a:lnTo>
                  <a:lnTo>
                    <a:pt x="1536" y="96"/>
                  </a:lnTo>
                  <a:lnTo>
                    <a:pt x="1546" y="15"/>
                  </a:lnTo>
                  <a:lnTo>
                    <a:pt x="1556" y="109"/>
                  </a:lnTo>
                  <a:lnTo>
                    <a:pt x="1566" y="30"/>
                  </a:lnTo>
                  <a:lnTo>
                    <a:pt x="1575" y="128"/>
                  </a:lnTo>
                  <a:lnTo>
                    <a:pt x="1584" y="73"/>
                  </a:lnTo>
                  <a:lnTo>
                    <a:pt x="1594" y="59"/>
                  </a:lnTo>
                  <a:lnTo>
                    <a:pt x="1603" y="125"/>
                  </a:lnTo>
                  <a:lnTo>
                    <a:pt x="1613" y="78"/>
                  </a:lnTo>
                  <a:lnTo>
                    <a:pt x="1623" y="73"/>
                  </a:lnTo>
                  <a:lnTo>
                    <a:pt x="1632" y="148"/>
                  </a:lnTo>
                  <a:lnTo>
                    <a:pt x="1641" y="113"/>
                  </a:lnTo>
                  <a:lnTo>
                    <a:pt x="1651" y="115"/>
                  </a:lnTo>
                  <a:lnTo>
                    <a:pt x="1661" y="118"/>
                  </a:lnTo>
                  <a:lnTo>
                    <a:pt x="1670" y="151"/>
                  </a:lnTo>
                  <a:lnTo>
                    <a:pt x="1680" y="136"/>
                  </a:lnTo>
                  <a:lnTo>
                    <a:pt x="1690" y="179"/>
                  </a:lnTo>
                  <a:lnTo>
                    <a:pt x="1699" y="178"/>
                  </a:lnTo>
                  <a:lnTo>
                    <a:pt x="1708" y="259"/>
                  </a:lnTo>
                  <a:lnTo>
                    <a:pt x="1718" y="213"/>
                  </a:lnTo>
                  <a:lnTo>
                    <a:pt x="1727" y="248"/>
                  </a:lnTo>
                  <a:lnTo>
                    <a:pt x="1737" y="262"/>
                  </a:lnTo>
                  <a:lnTo>
                    <a:pt x="1747" y="317"/>
                  </a:lnTo>
                  <a:lnTo>
                    <a:pt x="1756" y="320"/>
                  </a:lnTo>
                  <a:lnTo>
                    <a:pt x="1766" y="336"/>
                  </a:lnTo>
                  <a:lnTo>
                    <a:pt x="1775" y="365"/>
                  </a:lnTo>
                  <a:lnTo>
                    <a:pt x="1784" y="365"/>
                  </a:lnTo>
                  <a:lnTo>
                    <a:pt x="1794" y="365"/>
                  </a:lnTo>
                  <a:lnTo>
                    <a:pt x="1804" y="365"/>
                  </a:lnTo>
                  <a:lnTo>
                    <a:pt x="1814" y="3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56" name="Line 26"/>
            <p:cNvSpPr>
              <a:spLocks noChangeShapeType="1"/>
            </p:cNvSpPr>
            <p:nvPr/>
          </p:nvSpPr>
          <p:spPr bwMode="auto">
            <a:xfrm rot="16200000" flipH="1">
              <a:off x="7373604" y="4849648"/>
              <a:ext cx="1684009" cy="1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57" name="Freeform 27"/>
            <p:cNvSpPr>
              <a:spLocks/>
            </p:cNvSpPr>
            <p:nvPr/>
          </p:nvSpPr>
          <p:spPr bwMode="auto">
            <a:xfrm rot="16200000" flipH="1">
              <a:off x="7257201" y="4636337"/>
              <a:ext cx="1492766" cy="414923"/>
            </a:xfrm>
            <a:custGeom>
              <a:avLst/>
              <a:gdLst>
                <a:gd name="T0" fmla="*/ 2147483647 w 1814"/>
                <a:gd name="T1" fmla="*/ 2147483647 h 365"/>
                <a:gd name="T2" fmla="*/ 2147483647 w 1814"/>
                <a:gd name="T3" fmla="*/ 2147483647 h 365"/>
                <a:gd name="T4" fmla="*/ 2147483647 w 1814"/>
                <a:gd name="T5" fmla="*/ 2147483647 h 365"/>
                <a:gd name="T6" fmla="*/ 2147483647 w 1814"/>
                <a:gd name="T7" fmla="*/ 2147483647 h 365"/>
                <a:gd name="T8" fmla="*/ 2147483647 w 1814"/>
                <a:gd name="T9" fmla="*/ 2147483647 h 365"/>
                <a:gd name="T10" fmla="*/ 2147483647 w 1814"/>
                <a:gd name="T11" fmla="*/ 2147483647 h 365"/>
                <a:gd name="T12" fmla="*/ 2147483647 w 1814"/>
                <a:gd name="T13" fmla="*/ 2147483647 h 365"/>
                <a:gd name="T14" fmla="*/ 2147483647 w 1814"/>
                <a:gd name="T15" fmla="*/ 2147483647 h 365"/>
                <a:gd name="T16" fmla="*/ 2147483647 w 1814"/>
                <a:gd name="T17" fmla="*/ 2147483647 h 365"/>
                <a:gd name="T18" fmla="*/ 2147483647 w 1814"/>
                <a:gd name="T19" fmla="*/ 2147483647 h 365"/>
                <a:gd name="T20" fmla="*/ 2147483647 w 1814"/>
                <a:gd name="T21" fmla="*/ 2147483647 h 365"/>
                <a:gd name="T22" fmla="*/ 2147483647 w 1814"/>
                <a:gd name="T23" fmla="*/ 2147483647 h 365"/>
                <a:gd name="T24" fmla="*/ 2147483647 w 1814"/>
                <a:gd name="T25" fmla="*/ 2147483647 h 365"/>
                <a:gd name="T26" fmla="*/ 2147483647 w 1814"/>
                <a:gd name="T27" fmla="*/ 2147483647 h 365"/>
                <a:gd name="T28" fmla="*/ 2147483647 w 1814"/>
                <a:gd name="T29" fmla="*/ 2147483647 h 365"/>
                <a:gd name="T30" fmla="*/ 2147483647 w 1814"/>
                <a:gd name="T31" fmla="*/ 2147483647 h 365"/>
                <a:gd name="T32" fmla="*/ 2147483647 w 1814"/>
                <a:gd name="T33" fmla="*/ 2147483647 h 365"/>
                <a:gd name="T34" fmla="*/ 2147483647 w 1814"/>
                <a:gd name="T35" fmla="*/ 2147483647 h 365"/>
                <a:gd name="T36" fmla="*/ 2147483647 w 1814"/>
                <a:gd name="T37" fmla="*/ 2147483647 h 365"/>
                <a:gd name="T38" fmla="*/ 2147483647 w 1814"/>
                <a:gd name="T39" fmla="*/ 2147483647 h 365"/>
                <a:gd name="T40" fmla="*/ 2147483647 w 1814"/>
                <a:gd name="T41" fmla="*/ 2147483647 h 365"/>
                <a:gd name="T42" fmla="*/ 2147483647 w 1814"/>
                <a:gd name="T43" fmla="*/ 2147483647 h 365"/>
                <a:gd name="T44" fmla="*/ 2147483647 w 1814"/>
                <a:gd name="T45" fmla="*/ 2147483647 h 365"/>
                <a:gd name="T46" fmla="*/ 2147483647 w 1814"/>
                <a:gd name="T47" fmla="*/ 2147483647 h 365"/>
                <a:gd name="T48" fmla="*/ 2147483647 w 1814"/>
                <a:gd name="T49" fmla="*/ 2147483647 h 365"/>
                <a:gd name="T50" fmla="*/ 2147483647 w 1814"/>
                <a:gd name="T51" fmla="*/ 2147483647 h 365"/>
                <a:gd name="T52" fmla="*/ 2147483647 w 1814"/>
                <a:gd name="T53" fmla="*/ 2147483647 h 365"/>
                <a:gd name="T54" fmla="*/ 2147483647 w 1814"/>
                <a:gd name="T55" fmla="*/ 2147483647 h 365"/>
                <a:gd name="T56" fmla="*/ 2147483647 w 1814"/>
                <a:gd name="T57" fmla="*/ 2147483647 h 365"/>
                <a:gd name="T58" fmla="*/ 2147483647 w 1814"/>
                <a:gd name="T59" fmla="*/ 2147483647 h 365"/>
                <a:gd name="T60" fmla="*/ 2147483647 w 1814"/>
                <a:gd name="T61" fmla="*/ 0 h 365"/>
                <a:gd name="T62" fmla="*/ 2147483647 w 1814"/>
                <a:gd name="T63" fmla="*/ 2147483647 h 365"/>
                <a:gd name="T64" fmla="*/ 2147483647 w 1814"/>
                <a:gd name="T65" fmla="*/ 2147483647 h 365"/>
                <a:gd name="T66" fmla="*/ 2147483647 w 1814"/>
                <a:gd name="T67" fmla="*/ 2147483647 h 365"/>
                <a:gd name="T68" fmla="*/ 2147483647 w 1814"/>
                <a:gd name="T69" fmla="*/ 2147483647 h 365"/>
                <a:gd name="T70" fmla="*/ 2147483647 w 1814"/>
                <a:gd name="T71" fmla="*/ 2147483647 h 365"/>
                <a:gd name="T72" fmla="*/ 2147483647 w 1814"/>
                <a:gd name="T73" fmla="*/ 2147483647 h 365"/>
                <a:gd name="T74" fmla="*/ 2147483647 w 1814"/>
                <a:gd name="T75" fmla="*/ 2147483647 h 365"/>
                <a:gd name="T76" fmla="*/ 2147483647 w 1814"/>
                <a:gd name="T77" fmla="*/ 2147483647 h 365"/>
                <a:gd name="T78" fmla="*/ 2147483647 w 1814"/>
                <a:gd name="T79" fmla="*/ 2147483647 h 365"/>
                <a:gd name="T80" fmla="*/ 2147483647 w 1814"/>
                <a:gd name="T81" fmla="*/ 2147483647 h 365"/>
                <a:gd name="T82" fmla="*/ 2147483647 w 1814"/>
                <a:gd name="T83" fmla="*/ 2147483647 h 365"/>
                <a:gd name="T84" fmla="*/ 2147483647 w 1814"/>
                <a:gd name="T85" fmla="*/ 2147483647 h 365"/>
                <a:gd name="T86" fmla="*/ 2147483647 w 1814"/>
                <a:gd name="T87" fmla="*/ 2147483647 h 365"/>
                <a:gd name="T88" fmla="*/ 2147483647 w 1814"/>
                <a:gd name="T89" fmla="*/ 2147483647 h 365"/>
                <a:gd name="T90" fmla="*/ 2147483647 w 1814"/>
                <a:gd name="T91" fmla="*/ 2147483647 h 365"/>
                <a:gd name="T92" fmla="*/ 2147483647 w 1814"/>
                <a:gd name="T93" fmla="*/ 2147483647 h 365"/>
                <a:gd name="T94" fmla="*/ 2147483647 w 1814"/>
                <a:gd name="T95" fmla="*/ 2147483647 h 3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14"/>
                <a:gd name="T145" fmla="*/ 0 h 365"/>
                <a:gd name="T146" fmla="*/ 1814 w 1814"/>
                <a:gd name="T147" fmla="*/ 365 h 3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14" h="365">
                  <a:moveTo>
                    <a:pt x="0" y="365"/>
                  </a:moveTo>
                  <a:lnTo>
                    <a:pt x="10" y="365"/>
                  </a:lnTo>
                  <a:lnTo>
                    <a:pt x="19" y="357"/>
                  </a:lnTo>
                  <a:lnTo>
                    <a:pt x="29" y="342"/>
                  </a:lnTo>
                  <a:lnTo>
                    <a:pt x="38" y="365"/>
                  </a:lnTo>
                  <a:lnTo>
                    <a:pt x="47" y="365"/>
                  </a:lnTo>
                  <a:lnTo>
                    <a:pt x="57" y="365"/>
                  </a:lnTo>
                  <a:lnTo>
                    <a:pt x="67" y="365"/>
                  </a:lnTo>
                  <a:lnTo>
                    <a:pt x="77" y="365"/>
                  </a:lnTo>
                  <a:lnTo>
                    <a:pt x="86" y="365"/>
                  </a:lnTo>
                  <a:lnTo>
                    <a:pt x="95" y="365"/>
                  </a:lnTo>
                  <a:lnTo>
                    <a:pt x="105" y="363"/>
                  </a:lnTo>
                  <a:lnTo>
                    <a:pt x="114" y="336"/>
                  </a:lnTo>
                  <a:lnTo>
                    <a:pt x="124" y="365"/>
                  </a:lnTo>
                  <a:lnTo>
                    <a:pt x="134" y="365"/>
                  </a:lnTo>
                  <a:lnTo>
                    <a:pt x="143" y="348"/>
                  </a:lnTo>
                  <a:lnTo>
                    <a:pt x="152" y="365"/>
                  </a:lnTo>
                  <a:lnTo>
                    <a:pt x="162" y="365"/>
                  </a:lnTo>
                  <a:lnTo>
                    <a:pt x="172" y="334"/>
                  </a:lnTo>
                  <a:lnTo>
                    <a:pt x="181" y="334"/>
                  </a:lnTo>
                  <a:lnTo>
                    <a:pt x="191" y="365"/>
                  </a:lnTo>
                  <a:lnTo>
                    <a:pt x="201" y="338"/>
                  </a:lnTo>
                  <a:lnTo>
                    <a:pt x="210" y="302"/>
                  </a:lnTo>
                  <a:lnTo>
                    <a:pt x="219" y="253"/>
                  </a:lnTo>
                  <a:lnTo>
                    <a:pt x="229" y="204"/>
                  </a:lnTo>
                  <a:lnTo>
                    <a:pt x="238" y="172"/>
                  </a:lnTo>
                  <a:lnTo>
                    <a:pt x="248" y="153"/>
                  </a:lnTo>
                  <a:lnTo>
                    <a:pt x="258" y="102"/>
                  </a:lnTo>
                  <a:lnTo>
                    <a:pt x="268" y="126"/>
                  </a:lnTo>
                  <a:lnTo>
                    <a:pt x="277" y="167"/>
                  </a:lnTo>
                  <a:lnTo>
                    <a:pt x="286" y="140"/>
                  </a:lnTo>
                  <a:lnTo>
                    <a:pt x="296" y="90"/>
                  </a:lnTo>
                  <a:lnTo>
                    <a:pt x="305" y="142"/>
                  </a:lnTo>
                  <a:lnTo>
                    <a:pt x="315" y="134"/>
                  </a:lnTo>
                  <a:lnTo>
                    <a:pt x="325" y="143"/>
                  </a:lnTo>
                  <a:lnTo>
                    <a:pt x="334" y="64"/>
                  </a:lnTo>
                  <a:lnTo>
                    <a:pt x="343" y="83"/>
                  </a:lnTo>
                  <a:lnTo>
                    <a:pt x="353" y="76"/>
                  </a:lnTo>
                  <a:lnTo>
                    <a:pt x="362" y="115"/>
                  </a:lnTo>
                  <a:lnTo>
                    <a:pt x="372" y="64"/>
                  </a:lnTo>
                  <a:lnTo>
                    <a:pt x="382" y="64"/>
                  </a:lnTo>
                  <a:lnTo>
                    <a:pt x="392" y="81"/>
                  </a:lnTo>
                  <a:lnTo>
                    <a:pt x="401" y="103"/>
                  </a:lnTo>
                  <a:lnTo>
                    <a:pt x="410" y="132"/>
                  </a:lnTo>
                  <a:lnTo>
                    <a:pt x="420" y="76"/>
                  </a:lnTo>
                  <a:lnTo>
                    <a:pt x="429" y="102"/>
                  </a:lnTo>
                  <a:lnTo>
                    <a:pt x="439" y="41"/>
                  </a:lnTo>
                  <a:lnTo>
                    <a:pt x="449" y="83"/>
                  </a:lnTo>
                  <a:lnTo>
                    <a:pt x="458" y="96"/>
                  </a:lnTo>
                  <a:lnTo>
                    <a:pt x="467" y="47"/>
                  </a:lnTo>
                  <a:lnTo>
                    <a:pt x="477" y="98"/>
                  </a:lnTo>
                  <a:lnTo>
                    <a:pt x="487" y="90"/>
                  </a:lnTo>
                  <a:lnTo>
                    <a:pt x="497" y="43"/>
                  </a:lnTo>
                  <a:lnTo>
                    <a:pt x="506" y="81"/>
                  </a:lnTo>
                  <a:lnTo>
                    <a:pt x="516" y="38"/>
                  </a:lnTo>
                  <a:lnTo>
                    <a:pt x="525" y="57"/>
                  </a:lnTo>
                  <a:lnTo>
                    <a:pt x="534" y="60"/>
                  </a:lnTo>
                  <a:lnTo>
                    <a:pt x="544" y="111"/>
                  </a:lnTo>
                  <a:lnTo>
                    <a:pt x="553" y="59"/>
                  </a:lnTo>
                  <a:lnTo>
                    <a:pt x="563" y="15"/>
                  </a:lnTo>
                  <a:lnTo>
                    <a:pt x="573" y="57"/>
                  </a:lnTo>
                  <a:lnTo>
                    <a:pt x="582" y="81"/>
                  </a:lnTo>
                  <a:lnTo>
                    <a:pt x="592" y="81"/>
                  </a:lnTo>
                  <a:lnTo>
                    <a:pt x="601" y="71"/>
                  </a:lnTo>
                  <a:lnTo>
                    <a:pt x="611" y="76"/>
                  </a:lnTo>
                  <a:lnTo>
                    <a:pt x="621" y="43"/>
                  </a:lnTo>
                  <a:lnTo>
                    <a:pt x="630" y="84"/>
                  </a:lnTo>
                  <a:lnTo>
                    <a:pt x="640" y="126"/>
                  </a:lnTo>
                  <a:lnTo>
                    <a:pt x="649" y="32"/>
                  </a:lnTo>
                  <a:lnTo>
                    <a:pt x="658" y="100"/>
                  </a:lnTo>
                  <a:lnTo>
                    <a:pt x="668" y="36"/>
                  </a:lnTo>
                  <a:lnTo>
                    <a:pt x="677" y="24"/>
                  </a:lnTo>
                  <a:lnTo>
                    <a:pt x="687" y="41"/>
                  </a:lnTo>
                  <a:lnTo>
                    <a:pt x="697" y="81"/>
                  </a:lnTo>
                  <a:lnTo>
                    <a:pt x="707" y="69"/>
                  </a:lnTo>
                  <a:lnTo>
                    <a:pt x="716" y="79"/>
                  </a:lnTo>
                  <a:lnTo>
                    <a:pt x="725" y="76"/>
                  </a:lnTo>
                  <a:lnTo>
                    <a:pt x="735" y="43"/>
                  </a:lnTo>
                  <a:lnTo>
                    <a:pt x="745" y="47"/>
                  </a:lnTo>
                  <a:lnTo>
                    <a:pt x="754" y="60"/>
                  </a:lnTo>
                  <a:lnTo>
                    <a:pt x="764" y="105"/>
                  </a:lnTo>
                  <a:lnTo>
                    <a:pt x="773" y="71"/>
                  </a:lnTo>
                  <a:lnTo>
                    <a:pt x="782" y="98"/>
                  </a:lnTo>
                  <a:lnTo>
                    <a:pt x="792" y="41"/>
                  </a:lnTo>
                  <a:lnTo>
                    <a:pt x="802" y="78"/>
                  </a:lnTo>
                  <a:lnTo>
                    <a:pt x="812" y="43"/>
                  </a:lnTo>
                  <a:lnTo>
                    <a:pt x="821" y="92"/>
                  </a:lnTo>
                  <a:lnTo>
                    <a:pt x="831" y="117"/>
                  </a:lnTo>
                  <a:lnTo>
                    <a:pt x="840" y="71"/>
                  </a:lnTo>
                  <a:lnTo>
                    <a:pt x="849" y="60"/>
                  </a:lnTo>
                  <a:lnTo>
                    <a:pt x="859" y="51"/>
                  </a:lnTo>
                  <a:lnTo>
                    <a:pt x="869" y="86"/>
                  </a:lnTo>
                  <a:lnTo>
                    <a:pt x="878" y="86"/>
                  </a:lnTo>
                  <a:lnTo>
                    <a:pt x="888" y="98"/>
                  </a:lnTo>
                  <a:lnTo>
                    <a:pt x="897" y="45"/>
                  </a:lnTo>
                  <a:lnTo>
                    <a:pt x="907" y="65"/>
                  </a:lnTo>
                  <a:lnTo>
                    <a:pt x="916" y="26"/>
                  </a:lnTo>
                  <a:lnTo>
                    <a:pt x="926" y="41"/>
                  </a:lnTo>
                  <a:lnTo>
                    <a:pt x="936" y="103"/>
                  </a:lnTo>
                  <a:lnTo>
                    <a:pt x="945" y="53"/>
                  </a:lnTo>
                  <a:lnTo>
                    <a:pt x="954" y="47"/>
                  </a:lnTo>
                  <a:lnTo>
                    <a:pt x="964" y="83"/>
                  </a:lnTo>
                  <a:lnTo>
                    <a:pt x="973" y="49"/>
                  </a:lnTo>
                  <a:lnTo>
                    <a:pt x="982" y="51"/>
                  </a:lnTo>
                  <a:lnTo>
                    <a:pt x="993" y="84"/>
                  </a:lnTo>
                  <a:lnTo>
                    <a:pt x="1002" y="5"/>
                  </a:lnTo>
                  <a:lnTo>
                    <a:pt x="1011" y="47"/>
                  </a:lnTo>
                  <a:lnTo>
                    <a:pt x="1021" y="103"/>
                  </a:lnTo>
                  <a:lnTo>
                    <a:pt x="1031" y="84"/>
                  </a:lnTo>
                  <a:lnTo>
                    <a:pt x="1040" y="57"/>
                  </a:lnTo>
                  <a:lnTo>
                    <a:pt x="1050" y="47"/>
                  </a:lnTo>
                  <a:lnTo>
                    <a:pt x="1060" y="24"/>
                  </a:lnTo>
                  <a:lnTo>
                    <a:pt x="1069" y="49"/>
                  </a:lnTo>
                  <a:lnTo>
                    <a:pt x="1078" y="78"/>
                  </a:lnTo>
                  <a:lnTo>
                    <a:pt x="1088" y="59"/>
                  </a:lnTo>
                  <a:lnTo>
                    <a:pt x="1097" y="83"/>
                  </a:lnTo>
                  <a:lnTo>
                    <a:pt x="1106" y="51"/>
                  </a:lnTo>
                  <a:lnTo>
                    <a:pt x="1117" y="40"/>
                  </a:lnTo>
                  <a:lnTo>
                    <a:pt x="1127" y="73"/>
                  </a:lnTo>
                  <a:lnTo>
                    <a:pt x="1136" y="17"/>
                  </a:lnTo>
                  <a:lnTo>
                    <a:pt x="1145" y="100"/>
                  </a:lnTo>
                  <a:lnTo>
                    <a:pt x="1155" y="57"/>
                  </a:lnTo>
                  <a:lnTo>
                    <a:pt x="1164" y="71"/>
                  </a:lnTo>
                  <a:lnTo>
                    <a:pt x="1174" y="0"/>
                  </a:lnTo>
                  <a:lnTo>
                    <a:pt x="1184" y="86"/>
                  </a:lnTo>
                  <a:lnTo>
                    <a:pt x="1193" y="9"/>
                  </a:lnTo>
                  <a:lnTo>
                    <a:pt x="1202" y="84"/>
                  </a:lnTo>
                  <a:lnTo>
                    <a:pt x="1212" y="43"/>
                  </a:lnTo>
                  <a:lnTo>
                    <a:pt x="1221" y="81"/>
                  </a:lnTo>
                  <a:lnTo>
                    <a:pt x="1231" y="92"/>
                  </a:lnTo>
                  <a:lnTo>
                    <a:pt x="1241" y="78"/>
                  </a:lnTo>
                  <a:lnTo>
                    <a:pt x="1251" y="11"/>
                  </a:lnTo>
                  <a:lnTo>
                    <a:pt x="1260" y="92"/>
                  </a:lnTo>
                  <a:lnTo>
                    <a:pt x="1269" y="60"/>
                  </a:lnTo>
                  <a:lnTo>
                    <a:pt x="1279" y="53"/>
                  </a:lnTo>
                  <a:lnTo>
                    <a:pt x="1288" y="64"/>
                  </a:lnTo>
                  <a:lnTo>
                    <a:pt x="1298" y="90"/>
                  </a:lnTo>
                  <a:lnTo>
                    <a:pt x="1308" y="62"/>
                  </a:lnTo>
                  <a:lnTo>
                    <a:pt x="1317" y="113"/>
                  </a:lnTo>
                  <a:lnTo>
                    <a:pt x="1326" y="51"/>
                  </a:lnTo>
                  <a:lnTo>
                    <a:pt x="1336" y="53"/>
                  </a:lnTo>
                  <a:lnTo>
                    <a:pt x="1346" y="59"/>
                  </a:lnTo>
                  <a:lnTo>
                    <a:pt x="1355" y="62"/>
                  </a:lnTo>
                  <a:lnTo>
                    <a:pt x="1365" y="76"/>
                  </a:lnTo>
                  <a:lnTo>
                    <a:pt x="1375" y="103"/>
                  </a:lnTo>
                  <a:lnTo>
                    <a:pt x="1384" y="26"/>
                  </a:lnTo>
                  <a:lnTo>
                    <a:pt x="1393" y="64"/>
                  </a:lnTo>
                  <a:lnTo>
                    <a:pt x="1403" y="60"/>
                  </a:lnTo>
                  <a:lnTo>
                    <a:pt x="1412" y="49"/>
                  </a:lnTo>
                  <a:lnTo>
                    <a:pt x="1422" y="64"/>
                  </a:lnTo>
                  <a:lnTo>
                    <a:pt x="1432" y="53"/>
                  </a:lnTo>
                  <a:lnTo>
                    <a:pt x="1442" y="41"/>
                  </a:lnTo>
                  <a:lnTo>
                    <a:pt x="1451" y="60"/>
                  </a:lnTo>
                  <a:lnTo>
                    <a:pt x="1460" y="71"/>
                  </a:lnTo>
                  <a:lnTo>
                    <a:pt x="1470" y="67"/>
                  </a:lnTo>
                  <a:lnTo>
                    <a:pt x="1479" y="113"/>
                  </a:lnTo>
                  <a:lnTo>
                    <a:pt x="1489" y="49"/>
                  </a:lnTo>
                  <a:lnTo>
                    <a:pt x="1499" y="96"/>
                  </a:lnTo>
                  <a:lnTo>
                    <a:pt x="1508" y="102"/>
                  </a:lnTo>
                  <a:lnTo>
                    <a:pt x="1517" y="98"/>
                  </a:lnTo>
                  <a:lnTo>
                    <a:pt x="1527" y="117"/>
                  </a:lnTo>
                  <a:lnTo>
                    <a:pt x="1536" y="113"/>
                  </a:lnTo>
                  <a:lnTo>
                    <a:pt x="1546" y="185"/>
                  </a:lnTo>
                  <a:lnTo>
                    <a:pt x="1556" y="185"/>
                  </a:lnTo>
                  <a:lnTo>
                    <a:pt x="1566" y="198"/>
                  </a:lnTo>
                  <a:lnTo>
                    <a:pt x="1575" y="217"/>
                  </a:lnTo>
                  <a:lnTo>
                    <a:pt x="1584" y="272"/>
                  </a:lnTo>
                  <a:lnTo>
                    <a:pt x="1594" y="243"/>
                  </a:lnTo>
                  <a:lnTo>
                    <a:pt x="1603" y="251"/>
                  </a:lnTo>
                  <a:lnTo>
                    <a:pt x="1613" y="276"/>
                  </a:lnTo>
                  <a:lnTo>
                    <a:pt x="1623" y="314"/>
                  </a:lnTo>
                  <a:lnTo>
                    <a:pt x="1632" y="299"/>
                  </a:lnTo>
                  <a:lnTo>
                    <a:pt x="1641" y="289"/>
                  </a:lnTo>
                  <a:lnTo>
                    <a:pt x="1651" y="321"/>
                  </a:lnTo>
                  <a:lnTo>
                    <a:pt x="1661" y="289"/>
                  </a:lnTo>
                  <a:lnTo>
                    <a:pt x="1670" y="281"/>
                  </a:lnTo>
                  <a:lnTo>
                    <a:pt x="1680" y="365"/>
                  </a:lnTo>
                  <a:lnTo>
                    <a:pt x="1690" y="270"/>
                  </a:lnTo>
                  <a:lnTo>
                    <a:pt x="1699" y="336"/>
                  </a:lnTo>
                  <a:lnTo>
                    <a:pt x="1708" y="332"/>
                  </a:lnTo>
                  <a:lnTo>
                    <a:pt x="1718" y="355"/>
                  </a:lnTo>
                  <a:lnTo>
                    <a:pt x="1727" y="295"/>
                  </a:lnTo>
                  <a:lnTo>
                    <a:pt x="1737" y="344"/>
                  </a:lnTo>
                  <a:lnTo>
                    <a:pt x="1747" y="349"/>
                  </a:lnTo>
                  <a:lnTo>
                    <a:pt x="1756" y="321"/>
                  </a:lnTo>
                  <a:lnTo>
                    <a:pt x="1766" y="346"/>
                  </a:lnTo>
                  <a:lnTo>
                    <a:pt x="1775" y="348"/>
                  </a:lnTo>
                  <a:lnTo>
                    <a:pt x="1784" y="353"/>
                  </a:lnTo>
                  <a:lnTo>
                    <a:pt x="1794" y="365"/>
                  </a:lnTo>
                  <a:lnTo>
                    <a:pt x="1804" y="314"/>
                  </a:lnTo>
                  <a:lnTo>
                    <a:pt x="1814" y="349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58" name="正方形/長方形 64"/>
            <p:cNvSpPr>
              <a:spLocks noChangeArrowheads="1"/>
            </p:cNvSpPr>
            <p:nvPr/>
          </p:nvSpPr>
          <p:spPr bwMode="auto">
            <a:xfrm>
              <a:off x="7845549" y="5484172"/>
              <a:ext cx="365939" cy="142579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59" name="Line 38"/>
            <p:cNvSpPr>
              <a:spLocks noChangeShapeType="1"/>
            </p:cNvSpPr>
            <p:nvPr/>
          </p:nvSpPr>
          <p:spPr bwMode="auto">
            <a:xfrm>
              <a:off x="5847898" y="3614811"/>
              <a:ext cx="1728846" cy="148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60" name="Freeform 39"/>
            <p:cNvSpPr>
              <a:spLocks/>
            </p:cNvSpPr>
            <p:nvPr/>
          </p:nvSpPr>
          <p:spPr bwMode="auto">
            <a:xfrm>
              <a:off x="5925741" y="3205088"/>
              <a:ext cx="1617228" cy="404162"/>
            </a:xfrm>
            <a:custGeom>
              <a:avLst/>
              <a:gdLst>
                <a:gd name="T0" fmla="*/ 2147483647 w 1814"/>
                <a:gd name="T1" fmla="*/ 2147483647 h 365"/>
                <a:gd name="T2" fmla="*/ 2147483647 w 1814"/>
                <a:gd name="T3" fmla="*/ 2147483647 h 365"/>
                <a:gd name="T4" fmla="*/ 2147483647 w 1814"/>
                <a:gd name="T5" fmla="*/ 2147483647 h 365"/>
                <a:gd name="T6" fmla="*/ 2147483647 w 1814"/>
                <a:gd name="T7" fmla="*/ 2147483647 h 365"/>
                <a:gd name="T8" fmla="*/ 2147483647 w 1814"/>
                <a:gd name="T9" fmla="*/ 2147483647 h 365"/>
                <a:gd name="T10" fmla="*/ 2147483647 w 1814"/>
                <a:gd name="T11" fmla="*/ 2147483647 h 365"/>
                <a:gd name="T12" fmla="*/ 2147483647 w 1814"/>
                <a:gd name="T13" fmla="*/ 2147483647 h 365"/>
                <a:gd name="T14" fmla="*/ 2147483647 w 1814"/>
                <a:gd name="T15" fmla="*/ 2147483647 h 365"/>
                <a:gd name="T16" fmla="*/ 2147483647 w 1814"/>
                <a:gd name="T17" fmla="*/ 2147483647 h 365"/>
                <a:gd name="T18" fmla="*/ 2147483647 w 1814"/>
                <a:gd name="T19" fmla="*/ 2147483647 h 365"/>
                <a:gd name="T20" fmla="*/ 2147483647 w 1814"/>
                <a:gd name="T21" fmla="*/ 2147483647 h 365"/>
                <a:gd name="T22" fmla="*/ 2147483647 w 1814"/>
                <a:gd name="T23" fmla="*/ 2147483647 h 365"/>
                <a:gd name="T24" fmla="*/ 2147483647 w 1814"/>
                <a:gd name="T25" fmla="*/ 2147483647 h 365"/>
                <a:gd name="T26" fmla="*/ 2147483647 w 1814"/>
                <a:gd name="T27" fmla="*/ 0 h 365"/>
                <a:gd name="T28" fmla="*/ 2147483647 w 1814"/>
                <a:gd name="T29" fmla="*/ 2147483647 h 365"/>
                <a:gd name="T30" fmla="*/ 2147483647 w 1814"/>
                <a:gd name="T31" fmla="*/ 2147483647 h 365"/>
                <a:gd name="T32" fmla="*/ 2147483647 w 1814"/>
                <a:gd name="T33" fmla="*/ 2147483647 h 365"/>
                <a:gd name="T34" fmla="*/ 2147483647 w 1814"/>
                <a:gd name="T35" fmla="*/ 2147483647 h 365"/>
                <a:gd name="T36" fmla="*/ 2147483647 w 1814"/>
                <a:gd name="T37" fmla="*/ 2147483647 h 365"/>
                <a:gd name="T38" fmla="*/ 2147483647 w 1814"/>
                <a:gd name="T39" fmla="*/ 2147483647 h 365"/>
                <a:gd name="T40" fmla="*/ 2147483647 w 1814"/>
                <a:gd name="T41" fmla="*/ 2147483647 h 365"/>
                <a:gd name="T42" fmla="*/ 2147483647 w 1814"/>
                <a:gd name="T43" fmla="*/ 2147483647 h 365"/>
                <a:gd name="T44" fmla="*/ 2147483647 w 1814"/>
                <a:gd name="T45" fmla="*/ 2147483647 h 365"/>
                <a:gd name="T46" fmla="*/ 2147483647 w 1814"/>
                <a:gd name="T47" fmla="*/ 2147483647 h 365"/>
                <a:gd name="T48" fmla="*/ 2147483647 w 1814"/>
                <a:gd name="T49" fmla="*/ 2147483647 h 365"/>
                <a:gd name="T50" fmla="*/ 2147483647 w 1814"/>
                <a:gd name="T51" fmla="*/ 2147483647 h 365"/>
                <a:gd name="T52" fmla="*/ 2147483647 w 1814"/>
                <a:gd name="T53" fmla="*/ 2147483647 h 365"/>
                <a:gd name="T54" fmla="*/ 2147483647 w 1814"/>
                <a:gd name="T55" fmla="*/ 2147483647 h 365"/>
                <a:gd name="T56" fmla="*/ 2147483647 w 1814"/>
                <a:gd name="T57" fmla="*/ 2147483647 h 365"/>
                <a:gd name="T58" fmla="*/ 2147483647 w 1814"/>
                <a:gd name="T59" fmla="*/ 2147483647 h 365"/>
                <a:gd name="T60" fmla="*/ 2147483647 w 1814"/>
                <a:gd name="T61" fmla="*/ 2147483647 h 365"/>
                <a:gd name="T62" fmla="*/ 2147483647 w 1814"/>
                <a:gd name="T63" fmla="*/ 2147483647 h 365"/>
                <a:gd name="T64" fmla="*/ 2147483647 w 1814"/>
                <a:gd name="T65" fmla="*/ 2147483647 h 365"/>
                <a:gd name="T66" fmla="*/ 2147483647 w 1814"/>
                <a:gd name="T67" fmla="*/ 2147483647 h 365"/>
                <a:gd name="T68" fmla="*/ 2147483647 w 1814"/>
                <a:gd name="T69" fmla="*/ 2147483647 h 365"/>
                <a:gd name="T70" fmla="*/ 2147483647 w 1814"/>
                <a:gd name="T71" fmla="*/ 2147483647 h 365"/>
                <a:gd name="T72" fmla="*/ 2147483647 w 1814"/>
                <a:gd name="T73" fmla="*/ 2147483647 h 365"/>
                <a:gd name="T74" fmla="*/ 2147483647 w 1814"/>
                <a:gd name="T75" fmla="*/ 2147483647 h 365"/>
                <a:gd name="T76" fmla="*/ 2147483647 w 1814"/>
                <a:gd name="T77" fmla="*/ 2147483647 h 365"/>
                <a:gd name="T78" fmla="*/ 2147483647 w 1814"/>
                <a:gd name="T79" fmla="*/ 2147483647 h 365"/>
                <a:gd name="T80" fmla="*/ 2147483647 w 1814"/>
                <a:gd name="T81" fmla="*/ 2147483647 h 365"/>
                <a:gd name="T82" fmla="*/ 2147483647 w 1814"/>
                <a:gd name="T83" fmla="*/ 2147483647 h 365"/>
                <a:gd name="T84" fmla="*/ 2147483647 w 1814"/>
                <a:gd name="T85" fmla="*/ 2147483647 h 365"/>
                <a:gd name="T86" fmla="*/ 2147483647 w 1814"/>
                <a:gd name="T87" fmla="*/ 2147483647 h 365"/>
                <a:gd name="T88" fmla="*/ 2147483647 w 1814"/>
                <a:gd name="T89" fmla="*/ 2147483647 h 365"/>
                <a:gd name="T90" fmla="*/ 2147483647 w 1814"/>
                <a:gd name="T91" fmla="*/ 2147483647 h 365"/>
                <a:gd name="T92" fmla="*/ 2147483647 w 1814"/>
                <a:gd name="T93" fmla="*/ 2147483647 h 365"/>
                <a:gd name="T94" fmla="*/ 2147483647 w 1814"/>
                <a:gd name="T95" fmla="*/ 2147483647 h 3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14"/>
                <a:gd name="T145" fmla="*/ 0 h 365"/>
                <a:gd name="T146" fmla="*/ 1814 w 1814"/>
                <a:gd name="T147" fmla="*/ 365 h 3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14" h="365">
                  <a:moveTo>
                    <a:pt x="0" y="365"/>
                  </a:moveTo>
                  <a:lnTo>
                    <a:pt x="10" y="365"/>
                  </a:lnTo>
                  <a:lnTo>
                    <a:pt x="19" y="365"/>
                  </a:lnTo>
                  <a:lnTo>
                    <a:pt x="29" y="365"/>
                  </a:lnTo>
                  <a:lnTo>
                    <a:pt x="38" y="365"/>
                  </a:lnTo>
                  <a:lnTo>
                    <a:pt x="47" y="365"/>
                  </a:lnTo>
                  <a:lnTo>
                    <a:pt x="57" y="365"/>
                  </a:lnTo>
                  <a:lnTo>
                    <a:pt x="67" y="356"/>
                  </a:lnTo>
                  <a:lnTo>
                    <a:pt x="77" y="334"/>
                  </a:lnTo>
                  <a:lnTo>
                    <a:pt x="86" y="365"/>
                  </a:lnTo>
                  <a:lnTo>
                    <a:pt x="95" y="275"/>
                  </a:lnTo>
                  <a:lnTo>
                    <a:pt x="105" y="312"/>
                  </a:lnTo>
                  <a:lnTo>
                    <a:pt x="114" y="270"/>
                  </a:lnTo>
                  <a:lnTo>
                    <a:pt x="124" y="294"/>
                  </a:lnTo>
                  <a:lnTo>
                    <a:pt x="134" y="266"/>
                  </a:lnTo>
                  <a:lnTo>
                    <a:pt x="143" y="185"/>
                  </a:lnTo>
                  <a:lnTo>
                    <a:pt x="152" y="268"/>
                  </a:lnTo>
                  <a:lnTo>
                    <a:pt x="162" y="199"/>
                  </a:lnTo>
                  <a:lnTo>
                    <a:pt x="172" y="187"/>
                  </a:lnTo>
                  <a:lnTo>
                    <a:pt x="181" y="185"/>
                  </a:lnTo>
                  <a:lnTo>
                    <a:pt x="191" y="185"/>
                  </a:lnTo>
                  <a:lnTo>
                    <a:pt x="201" y="155"/>
                  </a:lnTo>
                  <a:lnTo>
                    <a:pt x="210" y="108"/>
                  </a:lnTo>
                  <a:lnTo>
                    <a:pt x="219" y="125"/>
                  </a:lnTo>
                  <a:lnTo>
                    <a:pt x="229" y="162"/>
                  </a:lnTo>
                  <a:lnTo>
                    <a:pt x="238" y="117"/>
                  </a:lnTo>
                  <a:lnTo>
                    <a:pt x="248" y="113"/>
                  </a:lnTo>
                  <a:lnTo>
                    <a:pt x="258" y="128"/>
                  </a:lnTo>
                  <a:lnTo>
                    <a:pt x="268" y="108"/>
                  </a:lnTo>
                  <a:lnTo>
                    <a:pt x="277" y="117"/>
                  </a:lnTo>
                  <a:lnTo>
                    <a:pt x="286" y="102"/>
                  </a:lnTo>
                  <a:lnTo>
                    <a:pt x="296" y="111"/>
                  </a:lnTo>
                  <a:lnTo>
                    <a:pt x="305" y="34"/>
                  </a:lnTo>
                  <a:lnTo>
                    <a:pt x="315" y="126"/>
                  </a:lnTo>
                  <a:lnTo>
                    <a:pt x="325" y="72"/>
                  </a:lnTo>
                  <a:lnTo>
                    <a:pt x="334" y="115"/>
                  </a:lnTo>
                  <a:lnTo>
                    <a:pt x="343" y="38"/>
                  </a:lnTo>
                  <a:lnTo>
                    <a:pt x="353" y="84"/>
                  </a:lnTo>
                  <a:lnTo>
                    <a:pt x="362" y="71"/>
                  </a:lnTo>
                  <a:lnTo>
                    <a:pt x="372" y="107"/>
                  </a:lnTo>
                  <a:lnTo>
                    <a:pt x="382" y="82"/>
                  </a:lnTo>
                  <a:lnTo>
                    <a:pt x="392" y="91"/>
                  </a:lnTo>
                  <a:lnTo>
                    <a:pt x="401" y="118"/>
                  </a:lnTo>
                  <a:lnTo>
                    <a:pt x="410" y="98"/>
                  </a:lnTo>
                  <a:lnTo>
                    <a:pt x="420" y="108"/>
                  </a:lnTo>
                  <a:lnTo>
                    <a:pt x="429" y="40"/>
                  </a:lnTo>
                  <a:lnTo>
                    <a:pt x="439" y="105"/>
                  </a:lnTo>
                  <a:lnTo>
                    <a:pt x="449" y="128"/>
                  </a:lnTo>
                  <a:lnTo>
                    <a:pt x="458" y="36"/>
                  </a:lnTo>
                  <a:lnTo>
                    <a:pt x="467" y="82"/>
                  </a:lnTo>
                  <a:lnTo>
                    <a:pt x="477" y="101"/>
                  </a:lnTo>
                  <a:lnTo>
                    <a:pt x="487" y="78"/>
                  </a:lnTo>
                  <a:lnTo>
                    <a:pt x="497" y="76"/>
                  </a:lnTo>
                  <a:lnTo>
                    <a:pt x="506" y="59"/>
                  </a:lnTo>
                  <a:lnTo>
                    <a:pt x="516" y="76"/>
                  </a:lnTo>
                  <a:lnTo>
                    <a:pt x="525" y="0"/>
                  </a:lnTo>
                  <a:lnTo>
                    <a:pt x="534" y="91"/>
                  </a:lnTo>
                  <a:lnTo>
                    <a:pt x="544" y="82"/>
                  </a:lnTo>
                  <a:lnTo>
                    <a:pt x="553" y="105"/>
                  </a:lnTo>
                  <a:lnTo>
                    <a:pt x="563" y="81"/>
                  </a:lnTo>
                  <a:lnTo>
                    <a:pt x="573" y="92"/>
                  </a:lnTo>
                  <a:lnTo>
                    <a:pt x="582" y="76"/>
                  </a:lnTo>
                  <a:lnTo>
                    <a:pt x="592" y="99"/>
                  </a:lnTo>
                  <a:lnTo>
                    <a:pt x="601" y="72"/>
                  </a:lnTo>
                  <a:lnTo>
                    <a:pt x="611" y="78"/>
                  </a:lnTo>
                  <a:lnTo>
                    <a:pt x="621" y="32"/>
                  </a:lnTo>
                  <a:lnTo>
                    <a:pt x="630" y="79"/>
                  </a:lnTo>
                  <a:lnTo>
                    <a:pt x="640" y="40"/>
                  </a:lnTo>
                  <a:lnTo>
                    <a:pt x="649" y="62"/>
                  </a:lnTo>
                  <a:lnTo>
                    <a:pt x="658" y="53"/>
                  </a:lnTo>
                  <a:lnTo>
                    <a:pt x="668" y="119"/>
                  </a:lnTo>
                  <a:lnTo>
                    <a:pt x="677" y="113"/>
                  </a:lnTo>
                  <a:lnTo>
                    <a:pt x="687" y="40"/>
                  </a:lnTo>
                  <a:lnTo>
                    <a:pt x="697" y="49"/>
                  </a:lnTo>
                  <a:lnTo>
                    <a:pt x="707" y="71"/>
                  </a:lnTo>
                  <a:lnTo>
                    <a:pt x="716" y="67"/>
                  </a:lnTo>
                  <a:lnTo>
                    <a:pt x="725" y="76"/>
                  </a:lnTo>
                  <a:lnTo>
                    <a:pt x="735" y="61"/>
                  </a:lnTo>
                  <a:lnTo>
                    <a:pt x="745" y="91"/>
                  </a:lnTo>
                  <a:lnTo>
                    <a:pt x="754" y="34"/>
                  </a:lnTo>
                  <a:lnTo>
                    <a:pt x="764" y="59"/>
                  </a:lnTo>
                  <a:lnTo>
                    <a:pt x="773" y="99"/>
                  </a:lnTo>
                  <a:lnTo>
                    <a:pt x="782" y="99"/>
                  </a:lnTo>
                  <a:lnTo>
                    <a:pt x="792" y="71"/>
                  </a:lnTo>
                  <a:lnTo>
                    <a:pt x="802" y="64"/>
                  </a:lnTo>
                  <a:lnTo>
                    <a:pt x="812" y="108"/>
                  </a:lnTo>
                  <a:lnTo>
                    <a:pt x="821" y="61"/>
                  </a:lnTo>
                  <a:lnTo>
                    <a:pt x="831" y="82"/>
                  </a:lnTo>
                  <a:lnTo>
                    <a:pt x="840" y="71"/>
                  </a:lnTo>
                  <a:lnTo>
                    <a:pt x="849" y="109"/>
                  </a:lnTo>
                  <a:lnTo>
                    <a:pt x="859" y="13"/>
                  </a:lnTo>
                  <a:lnTo>
                    <a:pt x="869" y="109"/>
                  </a:lnTo>
                  <a:lnTo>
                    <a:pt x="878" y="84"/>
                  </a:lnTo>
                  <a:lnTo>
                    <a:pt x="888" y="71"/>
                  </a:lnTo>
                  <a:lnTo>
                    <a:pt x="897" y="72"/>
                  </a:lnTo>
                  <a:lnTo>
                    <a:pt x="907" y="82"/>
                  </a:lnTo>
                  <a:lnTo>
                    <a:pt x="916" y="65"/>
                  </a:lnTo>
                  <a:lnTo>
                    <a:pt x="926" y="86"/>
                  </a:lnTo>
                  <a:lnTo>
                    <a:pt x="936" y="92"/>
                  </a:lnTo>
                  <a:lnTo>
                    <a:pt x="945" y="74"/>
                  </a:lnTo>
                  <a:lnTo>
                    <a:pt x="954" y="44"/>
                  </a:lnTo>
                  <a:lnTo>
                    <a:pt x="964" y="61"/>
                  </a:lnTo>
                  <a:lnTo>
                    <a:pt x="973" y="123"/>
                  </a:lnTo>
                  <a:lnTo>
                    <a:pt x="982" y="45"/>
                  </a:lnTo>
                  <a:lnTo>
                    <a:pt x="993" y="90"/>
                  </a:lnTo>
                  <a:lnTo>
                    <a:pt x="1002" y="119"/>
                  </a:lnTo>
                  <a:lnTo>
                    <a:pt x="1011" y="82"/>
                  </a:lnTo>
                  <a:lnTo>
                    <a:pt x="1021" y="108"/>
                  </a:lnTo>
                  <a:lnTo>
                    <a:pt x="1031" y="61"/>
                  </a:lnTo>
                  <a:lnTo>
                    <a:pt x="1040" y="53"/>
                  </a:lnTo>
                  <a:lnTo>
                    <a:pt x="1050" y="82"/>
                  </a:lnTo>
                  <a:lnTo>
                    <a:pt x="1060" y="111"/>
                  </a:lnTo>
                  <a:lnTo>
                    <a:pt x="1069" y="88"/>
                  </a:lnTo>
                  <a:lnTo>
                    <a:pt x="1078" y="117"/>
                  </a:lnTo>
                  <a:lnTo>
                    <a:pt x="1088" y="49"/>
                  </a:lnTo>
                  <a:lnTo>
                    <a:pt x="1097" y="108"/>
                  </a:lnTo>
                  <a:lnTo>
                    <a:pt x="1106" y="65"/>
                  </a:lnTo>
                  <a:lnTo>
                    <a:pt x="1117" y="111"/>
                  </a:lnTo>
                  <a:lnTo>
                    <a:pt x="1127" y="57"/>
                  </a:lnTo>
                  <a:lnTo>
                    <a:pt x="1136" y="24"/>
                  </a:lnTo>
                  <a:lnTo>
                    <a:pt x="1145" y="22"/>
                  </a:lnTo>
                  <a:lnTo>
                    <a:pt x="1155" y="62"/>
                  </a:lnTo>
                  <a:lnTo>
                    <a:pt x="1164" y="71"/>
                  </a:lnTo>
                  <a:lnTo>
                    <a:pt x="1174" y="90"/>
                  </a:lnTo>
                  <a:lnTo>
                    <a:pt x="1184" y="57"/>
                  </a:lnTo>
                  <a:lnTo>
                    <a:pt x="1193" y="88"/>
                  </a:lnTo>
                  <a:lnTo>
                    <a:pt x="1202" y="86"/>
                  </a:lnTo>
                  <a:lnTo>
                    <a:pt x="1212" y="67"/>
                  </a:lnTo>
                  <a:lnTo>
                    <a:pt x="1221" y="34"/>
                  </a:lnTo>
                  <a:lnTo>
                    <a:pt x="1231" y="79"/>
                  </a:lnTo>
                  <a:lnTo>
                    <a:pt x="1241" y="67"/>
                  </a:lnTo>
                  <a:lnTo>
                    <a:pt x="1251" y="76"/>
                  </a:lnTo>
                  <a:lnTo>
                    <a:pt x="1260" y="67"/>
                  </a:lnTo>
                  <a:lnTo>
                    <a:pt x="1269" y="107"/>
                  </a:lnTo>
                  <a:lnTo>
                    <a:pt x="1279" y="45"/>
                  </a:lnTo>
                  <a:lnTo>
                    <a:pt x="1288" y="65"/>
                  </a:lnTo>
                  <a:lnTo>
                    <a:pt x="1298" y="76"/>
                  </a:lnTo>
                  <a:lnTo>
                    <a:pt x="1308" y="45"/>
                  </a:lnTo>
                  <a:lnTo>
                    <a:pt x="1317" y="92"/>
                  </a:lnTo>
                  <a:lnTo>
                    <a:pt x="1326" y="67"/>
                  </a:lnTo>
                  <a:lnTo>
                    <a:pt x="1336" y="59"/>
                  </a:lnTo>
                  <a:lnTo>
                    <a:pt x="1346" y="74"/>
                  </a:lnTo>
                  <a:lnTo>
                    <a:pt x="1355" y="55"/>
                  </a:lnTo>
                  <a:lnTo>
                    <a:pt x="1365" y="92"/>
                  </a:lnTo>
                  <a:lnTo>
                    <a:pt x="1375" y="92"/>
                  </a:lnTo>
                  <a:lnTo>
                    <a:pt x="1384" y="81"/>
                  </a:lnTo>
                  <a:lnTo>
                    <a:pt x="1393" y="92"/>
                  </a:lnTo>
                  <a:lnTo>
                    <a:pt x="1403" y="81"/>
                  </a:lnTo>
                  <a:lnTo>
                    <a:pt x="1412" y="55"/>
                  </a:lnTo>
                  <a:lnTo>
                    <a:pt x="1422" y="105"/>
                  </a:lnTo>
                  <a:lnTo>
                    <a:pt x="1432" y="108"/>
                  </a:lnTo>
                  <a:lnTo>
                    <a:pt x="1442" y="71"/>
                  </a:lnTo>
                  <a:lnTo>
                    <a:pt x="1451" y="81"/>
                  </a:lnTo>
                  <a:lnTo>
                    <a:pt x="1460" y="71"/>
                  </a:lnTo>
                  <a:lnTo>
                    <a:pt x="1470" y="71"/>
                  </a:lnTo>
                  <a:lnTo>
                    <a:pt x="1479" y="59"/>
                  </a:lnTo>
                  <a:lnTo>
                    <a:pt x="1489" y="71"/>
                  </a:lnTo>
                  <a:lnTo>
                    <a:pt x="1499" y="96"/>
                  </a:lnTo>
                  <a:lnTo>
                    <a:pt x="1508" y="81"/>
                  </a:lnTo>
                  <a:lnTo>
                    <a:pt x="1517" y="92"/>
                  </a:lnTo>
                  <a:lnTo>
                    <a:pt x="1527" y="107"/>
                  </a:lnTo>
                  <a:lnTo>
                    <a:pt x="1536" y="78"/>
                  </a:lnTo>
                  <a:lnTo>
                    <a:pt x="1546" y="131"/>
                  </a:lnTo>
                  <a:lnTo>
                    <a:pt x="1556" y="76"/>
                  </a:lnTo>
                  <a:lnTo>
                    <a:pt x="1566" y="82"/>
                  </a:lnTo>
                  <a:lnTo>
                    <a:pt x="1575" y="118"/>
                  </a:lnTo>
                  <a:lnTo>
                    <a:pt x="1584" y="72"/>
                  </a:lnTo>
                  <a:lnTo>
                    <a:pt x="1594" y="92"/>
                  </a:lnTo>
                  <a:lnTo>
                    <a:pt x="1603" y="78"/>
                  </a:lnTo>
                  <a:lnTo>
                    <a:pt x="1613" y="74"/>
                  </a:lnTo>
                  <a:lnTo>
                    <a:pt x="1623" y="81"/>
                  </a:lnTo>
                  <a:lnTo>
                    <a:pt x="1632" y="131"/>
                  </a:lnTo>
                  <a:lnTo>
                    <a:pt x="1641" y="90"/>
                  </a:lnTo>
                  <a:lnTo>
                    <a:pt x="1651" y="67"/>
                  </a:lnTo>
                  <a:lnTo>
                    <a:pt x="1661" y="119"/>
                  </a:lnTo>
                  <a:lnTo>
                    <a:pt x="1670" y="108"/>
                  </a:lnTo>
                  <a:lnTo>
                    <a:pt x="1680" y="170"/>
                  </a:lnTo>
                  <a:lnTo>
                    <a:pt x="1690" y="212"/>
                  </a:lnTo>
                  <a:lnTo>
                    <a:pt x="1699" y="165"/>
                  </a:lnTo>
                  <a:lnTo>
                    <a:pt x="1708" y="207"/>
                  </a:lnTo>
                  <a:lnTo>
                    <a:pt x="1718" y="231"/>
                  </a:lnTo>
                  <a:lnTo>
                    <a:pt x="1727" y="199"/>
                  </a:lnTo>
                  <a:lnTo>
                    <a:pt x="1737" y="248"/>
                  </a:lnTo>
                  <a:lnTo>
                    <a:pt x="1747" y="300"/>
                  </a:lnTo>
                  <a:lnTo>
                    <a:pt x="1756" y="297"/>
                  </a:lnTo>
                  <a:lnTo>
                    <a:pt x="1766" y="311"/>
                  </a:lnTo>
                  <a:lnTo>
                    <a:pt x="1775" y="363"/>
                  </a:lnTo>
                  <a:lnTo>
                    <a:pt x="1784" y="365"/>
                  </a:lnTo>
                  <a:lnTo>
                    <a:pt x="1794" y="365"/>
                  </a:lnTo>
                  <a:lnTo>
                    <a:pt x="1804" y="365"/>
                  </a:lnTo>
                  <a:lnTo>
                    <a:pt x="1814" y="3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61" name="Freeform 33"/>
            <p:cNvSpPr>
              <a:spLocks/>
            </p:cNvSpPr>
            <p:nvPr/>
          </p:nvSpPr>
          <p:spPr bwMode="auto">
            <a:xfrm rot="16200000" flipH="1">
              <a:off x="7159368" y="2251732"/>
              <a:ext cx="1670459" cy="414923"/>
            </a:xfrm>
            <a:custGeom>
              <a:avLst/>
              <a:gdLst>
                <a:gd name="T0" fmla="*/ 2147483647 w 1814"/>
                <a:gd name="T1" fmla="*/ 2147483647 h 365"/>
                <a:gd name="T2" fmla="*/ 2147483647 w 1814"/>
                <a:gd name="T3" fmla="*/ 2147483647 h 365"/>
                <a:gd name="T4" fmla="*/ 2147483647 w 1814"/>
                <a:gd name="T5" fmla="*/ 2147483647 h 365"/>
                <a:gd name="T6" fmla="*/ 2147483647 w 1814"/>
                <a:gd name="T7" fmla="*/ 2147483647 h 365"/>
                <a:gd name="T8" fmla="*/ 2147483647 w 1814"/>
                <a:gd name="T9" fmla="*/ 2147483647 h 365"/>
                <a:gd name="T10" fmla="*/ 2147483647 w 1814"/>
                <a:gd name="T11" fmla="*/ 2147483647 h 365"/>
                <a:gd name="T12" fmla="*/ 2147483647 w 1814"/>
                <a:gd name="T13" fmla="*/ 2147483647 h 365"/>
                <a:gd name="T14" fmla="*/ 2147483647 w 1814"/>
                <a:gd name="T15" fmla="*/ 2147483647 h 365"/>
                <a:gd name="T16" fmla="*/ 2147483647 w 1814"/>
                <a:gd name="T17" fmla="*/ 2147483647 h 365"/>
                <a:gd name="T18" fmla="*/ 2147483647 w 1814"/>
                <a:gd name="T19" fmla="*/ 2147483647 h 365"/>
                <a:gd name="T20" fmla="*/ 2147483647 w 1814"/>
                <a:gd name="T21" fmla="*/ 2147483647 h 365"/>
                <a:gd name="T22" fmla="*/ 2147483647 w 1814"/>
                <a:gd name="T23" fmla="*/ 2147483647 h 365"/>
                <a:gd name="T24" fmla="*/ 2147483647 w 1814"/>
                <a:gd name="T25" fmla="*/ 2147483647 h 365"/>
                <a:gd name="T26" fmla="*/ 2147483647 w 1814"/>
                <a:gd name="T27" fmla="*/ 2147483647 h 365"/>
                <a:gd name="T28" fmla="*/ 2147483647 w 1814"/>
                <a:gd name="T29" fmla="*/ 2147483647 h 365"/>
                <a:gd name="T30" fmla="*/ 2147483647 w 1814"/>
                <a:gd name="T31" fmla="*/ 2147483647 h 365"/>
                <a:gd name="T32" fmla="*/ 2147483647 w 1814"/>
                <a:gd name="T33" fmla="*/ 2147483647 h 365"/>
                <a:gd name="T34" fmla="*/ 2147483647 w 1814"/>
                <a:gd name="T35" fmla="*/ 2147483647 h 365"/>
                <a:gd name="T36" fmla="*/ 2147483647 w 1814"/>
                <a:gd name="T37" fmla="*/ 2147483647 h 365"/>
                <a:gd name="T38" fmla="*/ 2147483647 w 1814"/>
                <a:gd name="T39" fmla="*/ 2147483647 h 365"/>
                <a:gd name="T40" fmla="*/ 2147483647 w 1814"/>
                <a:gd name="T41" fmla="*/ 2147483647 h 365"/>
                <a:gd name="T42" fmla="*/ 2147483647 w 1814"/>
                <a:gd name="T43" fmla="*/ 2147483647 h 365"/>
                <a:gd name="T44" fmla="*/ 2147483647 w 1814"/>
                <a:gd name="T45" fmla="*/ 2147483647 h 365"/>
                <a:gd name="T46" fmla="*/ 2147483647 w 1814"/>
                <a:gd name="T47" fmla="*/ 2147483647 h 365"/>
                <a:gd name="T48" fmla="*/ 2147483647 w 1814"/>
                <a:gd name="T49" fmla="*/ 2147483647 h 365"/>
                <a:gd name="T50" fmla="*/ 2147483647 w 1814"/>
                <a:gd name="T51" fmla="*/ 2147483647 h 365"/>
                <a:gd name="T52" fmla="*/ 2147483647 w 1814"/>
                <a:gd name="T53" fmla="*/ 2147483647 h 365"/>
                <a:gd name="T54" fmla="*/ 2147483647 w 1814"/>
                <a:gd name="T55" fmla="*/ 2147483647 h 365"/>
                <a:gd name="T56" fmla="*/ 2147483647 w 1814"/>
                <a:gd name="T57" fmla="*/ 2147483647 h 365"/>
                <a:gd name="T58" fmla="*/ 2147483647 w 1814"/>
                <a:gd name="T59" fmla="*/ 2147483647 h 365"/>
                <a:gd name="T60" fmla="*/ 2147483647 w 1814"/>
                <a:gd name="T61" fmla="*/ 2147483647 h 365"/>
                <a:gd name="T62" fmla="*/ 2147483647 w 1814"/>
                <a:gd name="T63" fmla="*/ 2147483647 h 365"/>
                <a:gd name="T64" fmla="*/ 2147483647 w 1814"/>
                <a:gd name="T65" fmla="*/ 2147483647 h 365"/>
                <a:gd name="T66" fmla="*/ 2147483647 w 1814"/>
                <a:gd name="T67" fmla="*/ 2147483647 h 365"/>
                <a:gd name="T68" fmla="*/ 2147483647 w 1814"/>
                <a:gd name="T69" fmla="*/ 2147483647 h 365"/>
                <a:gd name="T70" fmla="*/ 2147483647 w 1814"/>
                <a:gd name="T71" fmla="*/ 2147483647 h 365"/>
                <a:gd name="T72" fmla="*/ 2147483647 w 1814"/>
                <a:gd name="T73" fmla="*/ 2147483647 h 365"/>
                <a:gd name="T74" fmla="*/ 2147483647 w 1814"/>
                <a:gd name="T75" fmla="*/ 2147483647 h 365"/>
                <a:gd name="T76" fmla="*/ 2147483647 w 1814"/>
                <a:gd name="T77" fmla="*/ 2147483647 h 365"/>
                <a:gd name="T78" fmla="*/ 2147483647 w 1814"/>
                <a:gd name="T79" fmla="*/ 2147483647 h 365"/>
                <a:gd name="T80" fmla="*/ 2147483647 w 1814"/>
                <a:gd name="T81" fmla="*/ 2147483647 h 365"/>
                <a:gd name="T82" fmla="*/ 2147483647 w 1814"/>
                <a:gd name="T83" fmla="*/ 2147483647 h 365"/>
                <a:gd name="T84" fmla="*/ 2147483647 w 1814"/>
                <a:gd name="T85" fmla="*/ 2147483647 h 365"/>
                <a:gd name="T86" fmla="*/ 2147483647 w 1814"/>
                <a:gd name="T87" fmla="*/ 2147483647 h 365"/>
                <a:gd name="T88" fmla="*/ 2147483647 w 1814"/>
                <a:gd name="T89" fmla="*/ 2147483647 h 365"/>
                <a:gd name="T90" fmla="*/ 2147483647 w 1814"/>
                <a:gd name="T91" fmla="*/ 2147483647 h 365"/>
                <a:gd name="T92" fmla="*/ 2147483647 w 1814"/>
                <a:gd name="T93" fmla="*/ 2147483647 h 365"/>
                <a:gd name="T94" fmla="*/ 2147483647 w 1814"/>
                <a:gd name="T95" fmla="*/ 2147483647 h 36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814"/>
                <a:gd name="T145" fmla="*/ 0 h 365"/>
                <a:gd name="T146" fmla="*/ 1814 w 1814"/>
                <a:gd name="T147" fmla="*/ 365 h 365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814" h="365">
                  <a:moveTo>
                    <a:pt x="0" y="365"/>
                  </a:moveTo>
                  <a:lnTo>
                    <a:pt x="10" y="365"/>
                  </a:lnTo>
                  <a:lnTo>
                    <a:pt x="19" y="365"/>
                  </a:lnTo>
                  <a:lnTo>
                    <a:pt x="29" y="365"/>
                  </a:lnTo>
                  <a:lnTo>
                    <a:pt x="38" y="363"/>
                  </a:lnTo>
                  <a:lnTo>
                    <a:pt x="47" y="365"/>
                  </a:lnTo>
                  <a:lnTo>
                    <a:pt x="57" y="365"/>
                  </a:lnTo>
                  <a:lnTo>
                    <a:pt x="67" y="365"/>
                  </a:lnTo>
                  <a:lnTo>
                    <a:pt x="77" y="351"/>
                  </a:lnTo>
                  <a:lnTo>
                    <a:pt x="86" y="365"/>
                  </a:lnTo>
                  <a:lnTo>
                    <a:pt x="95" y="365"/>
                  </a:lnTo>
                  <a:lnTo>
                    <a:pt x="105" y="365"/>
                  </a:lnTo>
                  <a:lnTo>
                    <a:pt x="114" y="351"/>
                  </a:lnTo>
                  <a:lnTo>
                    <a:pt x="124" y="354"/>
                  </a:lnTo>
                  <a:lnTo>
                    <a:pt x="134" y="365"/>
                  </a:lnTo>
                  <a:lnTo>
                    <a:pt x="143" y="349"/>
                  </a:lnTo>
                  <a:lnTo>
                    <a:pt x="152" y="308"/>
                  </a:lnTo>
                  <a:lnTo>
                    <a:pt x="162" y="278"/>
                  </a:lnTo>
                  <a:lnTo>
                    <a:pt x="172" y="365"/>
                  </a:lnTo>
                  <a:lnTo>
                    <a:pt x="181" y="322"/>
                  </a:lnTo>
                  <a:lnTo>
                    <a:pt x="191" y="306"/>
                  </a:lnTo>
                  <a:lnTo>
                    <a:pt x="201" y="365"/>
                  </a:lnTo>
                  <a:lnTo>
                    <a:pt x="210" y="290"/>
                  </a:lnTo>
                  <a:lnTo>
                    <a:pt x="219" y="246"/>
                  </a:lnTo>
                  <a:lnTo>
                    <a:pt x="229" y="269"/>
                  </a:lnTo>
                  <a:lnTo>
                    <a:pt x="238" y="212"/>
                  </a:lnTo>
                  <a:lnTo>
                    <a:pt x="248" y="145"/>
                  </a:lnTo>
                  <a:lnTo>
                    <a:pt x="258" y="125"/>
                  </a:lnTo>
                  <a:lnTo>
                    <a:pt x="268" y="155"/>
                  </a:lnTo>
                  <a:lnTo>
                    <a:pt x="277" y="92"/>
                  </a:lnTo>
                  <a:lnTo>
                    <a:pt x="286" y="72"/>
                  </a:lnTo>
                  <a:lnTo>
                    <a:pt x="296" y="122"/>
                  </a:lnTo>
                  <a:lnTo>
                    <a:pt x="305" y="34"/>
                  </a:lnTo>
                  <a:lnTo>
                    <a:pt x="315" y="127"/>
                  </a:lnTo>
                  <a:lnTo>
                    <a:pt x="325" y="47"/>
                  </a:lnTo>
                  <a:lnTo>
                    <a:pt x="334" y="92"/>
                  </a:lnTo>
                  <a:lnTo>
                    <a:pt x="343" y="71"/>
                  </a:lnTo>
                  <a:lnTo>
                    <a:pt x="353" y="97"/>
                  </a:lnTo>
                  <a:lnTo>
                    <a:pt x="362" y="106"/>
                  </a:lnTo>
                  <a:lnTo>
                    <a:pt x="372" y="113"/>
                  </a:lnTo>
                  <a:lnTo>
                    <a:pt x="382" y="88"/>
                  </a:lnTo>
                  <a:lnTo>
                    <a:pt x="392" y="46"/>
                  </a:lnTo>
                  <a:lnTo>
                    <a:pt x="401" y="84"/>
                  </a:lnTo>
                  <a:lnTo>
                    <a:pt x="410" y="61"/>
                  </a:lnTo>
                  <a:lnTo>
                    <a:pt x="420" y="82"/>
                  </a:lnTo>
                  <a:lnTo>
                    <a:pt x="429" y="13"/>
                  </a:lnTo>
                  <a:lnTo>
                    <a:pt x="439" y="38"/>
                  </a:lnTo>
                  <a:lnTo>
                    <a:pt x="449" y="97"/>
                  </a:lnTo>
                  <a:lnTo>
                    <a:pt x="458" y="123"/>
                  </a:lnTo>
                  <a:lnTo>
                    <a:pt x="467" y="90"/>
                  </a:lnTo>
                  <a:lnTo>
                    <a:pt x="477" y="69"/>
                  </a:lnTo>
                  <a:lnTo>
                    <a:pt x="487" y="35"/>
                  </a:lnTo>
                  <a:lnTo>
                    <a:pt x="497" y="0"/>
                  </a:lnTo>
                  <a:lnTo>
                    <a:pt x="506" y="80"/>
                  </a:lnTo>
                  <a:lnTo>
                    <a:pt x="516" y="80"/>
                  </a:lnTo>
                  <a:lnTo>
                    <a:pt x="525" y="71"/>
                  </a:lnTo>
                  <a:lnTo>
                    <a:pt x="534" y="47"/>
                  </a:lnTo>
                  <a:lnTo>
                    <a:pt x="544" y="49"/>
                  </a:lnTo>
                  <a:lnTo>
                    <a:pt x="553" y="36"/>
                  </a:lnTo>
                  <a:lnTo>
                    <a:pt x="563" y="67"/>
                  </a:lnTo>
                  <a:lnTo>
                    <a:pt x="573" y="63"/>
                  </a:lnTo>
                  <a:lnTo>
                    <a:pt x="582" y="61"/>
                  </a:lnTo>
                  <a:lnTo>
                    <a:pt x="592" y="72"/>
                  </a:lnTo>
                  <a:lnTo>
                    <a:pt x="601" y="80"/>
                  </a:lnTo>
                  <a:lnTo>
                    <a:pt x="611" y="127"/>
                  </a:lnTo>
                  <a:lnTo>
                    <a:pt x="621" y="19"/>
                  </a:lnTo>
                  <a:lnTo>
                    <a:pt x="630" y="28"/>
                  </a:lnTo>
                  <a:lnTo>
                    <a:pt x="640" y="1"/>
                  </a:lnTo>
                  <a:lnTo>
                    <a:pt x="649" y="105"/>
                  </a:lnTo>
                  <a:lnTo>
                    <a:pt x="658" y="32"/>
                  </a:lnTo>
                  <a:lnTo>
                    <a:pt x="668" y="83"/>
                  </a:lnTo>
                  <a:lnTo>
                    <a:pt x="677" y="58"/>
                  </a:lnTo>
                  <a:lnTo>
                    <a:pt x="687" y="51"/>
                  </a:lnTo>
                  <a:lnTo>
                    <a:pt x="697" y="99"/>
                  </a:lnTo>
                  <a:lnTo>
                    <a:pt x="707" y="24"/>
                  </a:lnTo>
                  <a:lnTo>
                    <a:pt x="716" y="53"/>
                  </a:lnTo>
                  <a:lnTo>
                    <a:pt x="725" y="74"/>
                  </a:lnTo>
                  <a:lnTo>
                    <a:pt x="735" y="63"/>
                  </a:lnTo>
                  <a:lnTo>
                    <a:pt x="745" y="113"/>
                  </a:lnTo>
                  <a:lnTo>
                    <a:pt x="754" y="76"/>
                  </a:lnTo>
                  <a:lnTo>
                    <a:pt x="764" y="24"/>
                  </a:lnTo>
                  <a:lnTo>
                    <a:pt x="773" y="58"/>
                  </a:lnTo>
                  <a:lnTo>
                    <a:pt x="782" y="67"/>
                  </a:lnTo>
                  <a:lnTo>
                    <a:pt x="792" y="63"/>
                  </a:lnTo>
                  <a:lnTo>
                    <a:pt x="802" y="36"/>
                  </a:lnTo>
                  <a:lnTo>
                    <a:pt x="812" y="53"/>
                  </a:lnTo>
                  <a:lnTo>
                    <a:pt x="821" y="99"/>
                  </a:lnTo>
                  <a:lnTo>
                    <a:pt x="831" y="67"/>
                  </a:lnTo>
                  <a:lnTo>
                    <a:pt x="840" y="74"/>
                  </a:lnTo>
                  <a:lnTo>
                    <a:pt x="849" y="99"/>
                  </a:lnTo>
                  <a:lnTo>
                    <a:pt x="859" y="61"/>
                  </a:lnTo>
                  <a:lnTo>
                    <a:pt x="869" y="42"/>
                  </a:lnTo>
                  <a:lnTo>
                    <a:pt x="878" y="88"/>
                  </a:lnTo>
                  <a:lnTo>
                    <a:pt x="888" y="46"/>
                  </a:lnTo>
                  <a:lnTo>
                    <a:pt x="897" y="49"/>
                  </a:lnTo>
                  <a:lnTo>
                    <a:pt x="907" y="42"/>
                  </a:lnTo>
                  <a:lnTo>
                    <a:pt x="916" y="97"/>
                  </a:lnTo>
                  <a:lnTo>
                    <a:pt x="926" y="69"/>
                  </a:lnTo>
                  <a:lnTo>
                    <a:pt x="936" y="83"/>
                  </a:lnTo>
                  <a:lnTo>
                    <a:pt x="945" y="47"/>
                  </a:lnTo>
                  <a:lnTo>
                    <a:pt x="954" y="65"/>
                  </a:lnTo>
                  <a:lnTo>
                    <a:pt x="964" y="82"/>
                  </a:lnTo>
                  <a:lnTo>
                    <a:pt x="973" y="55"/>
                  </a:lnTo>
                  <a:lnTo>
                    <a:pt x="982" y="90"/>
                  </a:lnTo>
                  <a:lnTo>
                    <a:pt x="993" y="42"/>
                  </a:lnTo>
                  <a:lnTo>
                    <a:pt x="1002" y="78"/>
                  </a:lnTo>
                  <a:lnTo>
                    <a:pt x="1011" y="55"/>
                  </a:lnTo>
                  <a:lnTo>
                    <a:pt x="1021" y="67"/>
                  </a:lnTo>
                  <a:lnTo>
                    <a:pt x="1031" y="49"/>
                  </a:lnTo>
                  <a:lnTo>
                    <a:pt x="1040" y="30"/>
                  </a:lnTo>
                  <a:lnTo>
                    <a:pt x="1050" y="97"/>
                  </a:lnTo>
                  <a:lnTo>
                    <a:pt x="1060" y="57"/>
                  </a:lnTo>
                  <a:lnTo>
                    <a:pt x="1069" y="28"/>
                  </a:lnTo>
                  <a:lnTo>
                    <a:pt x="1078" y="19"/>
                  </a:lnTo>
                  <a:lnTo>
                    <a:pt x="1088" y="60"/>
                  </a:lnTo>
                  <a:lnTo>
                    <a:pt x="1097" y="49"/>
                  </a:lnTo>
                  <a:lnTo>
                    <a:pt x="1106" y="40"/>
                  </a:lnTo>
                  <a:lnTo>
                    <a:pt x="1117" y="57"/>
                  </a:lnTo>
                  <a:lnTo>
                    <a:pt x="1127" y="30"/>
                  </a:lnTo>
                  <a:lnTo>
                    <a:pt x="1136" y="72"/>
                  </a:lnTo>
                  <a:lnTo>
                    <a:pt x="1145" y="132"/>
                  </a:lnTo>
                  <a:lnTo>
                    <a:pt x="1155" y="94"/>
                  </a:lnTo>
                  <a:lnTo>
                    <a:pt x="1164" y="74"/>
                  </a:lnTo>
                  <a:lnTo>
                    <a:pt x="1174" y="82"/>
                  </a:lnTo>
                  <a:lnTo>
                    <a:pt x="1184" y="88"/>
                  </a:lnTo>
                  <a:lnTo>
                    <a:pt x="1193" y="106"/>
                  </a:lnTo>
                  <a:lnTo>
                    <a:pt x="1202" y="92"/>
                  </a:lnTo>
                  <a:lnTo>
                    <a:pt x="1212" y="78"/>
                  </a:lnTo>
                  <a:lnTo>
                    <a:pt x="1221" y="57"/>
                  </a:lnTo>
                  <a:lnTo>
                    <a:pt x="1231" y="47"/>
                  </a:lnTo>
                  <a:lnTo>
                    <a:pt x="1241" y="60"/>
                  </a:lnTo>
                  <a:lnTo>
                    <a:pt x="1251" y="94"/>
                  </a:lnTo>
                  <a:lnTo>
                    <a:pt x="1260" y="71"/>
                  </a:lnTo>
                  <a:lnTo>
                    <a:pt x="1269" y="53"/>
                  </a:lnTo>
                  <a:lnTo>
                    <a:pt x="1279" y="36"/>
                  </a:lnTo>
                  <a:lnTo>
                    <a:pt x="1288" y="57"/>
                  </a:lnTo>
                  <a:lnTo>
                    <a:pt x="1298" y="63"/>
                  </a:lnTo>
                  <a:lnTo>
                    <a:pt x="1308" y="78"/>
                  </a:lnTo>
                  <a:lnTo>
                    <a:pt x="1317" y="60"/>
                  </a:lnTo>
                  <a:lnTo>
                    <a:pt x="1326" y="115"/>
                  </a:lnTo>
                  <a:lnTo>
                    <a:pt x="1336" y="92"/>
                  </a:lnTo>
                  <a:lnTo>
                    <a:pt x="1346" y="28"/>
                  </a:lnTo>
                  <a:lnTo>
                    <a:pt x="1355" y="88"/>
                  </a:lnTo>
                  <a:lnTo>
                    <a:pt x="1365" y="53"/>
                  </a:lnTo>
                  <a:lnTo>
                    <a:pt x="1375" y="61"/>
                  </a:lnTo>
                  <a:lnTo>
                    <a:pt x="1384" y="53"/>
                  </a:lnTo>
                  <a:lnTo>
                    <a:pt x="1393" y="49"/>
                  </a:lnTo>
                  <a:lnTo>
                    <a:pt x="1403" y="63"/>
                  </a:lnTo>
                  <a:lnTo>
                    <a:pt x="1412" y="99"/>
                  </a:lnTo>
                  <a:lnTo>
                    <a:pt x="1422" y="109"/>
                  </a:lnTo>
                  <a:lnTo>
                    <a:pt x="1432" y="71"/>
                  </a:lnTo>
                  <a:lnTo>
                    <a:pt x="1442" y="57"/>
                  </a:lnTo>
                  <a:lnTo>
                    <a:pt x="1451" y="122"/>
                  </a:lnTo>
                  <a:lnTo>
                    <a:pt x="1460" y="109"/>
                  </a:lnTo>
                  <a:lnTo>
                    <a:pt x="1470" y="123"/>
                  </a:lnTo>
                  <a:lnTo>
                    <a:pt x="1479" y="83"/>
                  </a:lnTo>
                  <a:lnTo>
                    <a:pt x="1489" y="80"/>
                  </a:lnTo>
                  <a:lnTo>
                    <a:pt x="1499" y="102"/>
                  </a:lnTo>
                  <a:lnTo>
                    <a:pt x="1508" y="120"/>
                  </a:lnTo>
                  <a:lnTo>
                    <a:pt x="1517" y="61"/>
                  </a:lnTo>
                  <a:lnTo>
                    <a:pt x="1527" y="123"/>
                  </a:lnTo>
                  <a:lnTo>
                    <a:pt x="1536" y="127"/>
                  </a:lnTo>
                  <a:lnTo>
                    <a:pt x="1546" y="140"/>
                  </a:lnTo>
                  <a:lnTo>
                    <a:pt x="1556" y="171"/>
                  </a:lnTo>
                  <a:lnTo>
                    <a:pt x="1566" y="227"/>
                  </a:lnTo>
                  <a:lnTo>
                    <a:pt x="1575" y="244"/>
                  </a:lnTo>
                  <a:lnTo>
                    <a:pt x="1584" y="221"/>
                  </a:lnTo>
                  <a:lnTo>
                    <a:pt x="1594" y="295"/>
                  </a:lnTo>
                  <a:lnTo>
                    <a:pt x="1603" y="283"/>
                  </a:lnTo>
                  <a:lnTo>
                    <a:pt x="1613" y="365"/>
                  </a:lnTo>
                  <a:lnTo>
                    <a:pt x="1623" y="365"/>
                  </a:lnTo>
                  <a:lnTo>
                    <a:pt x="1632" y="365"/>
                  </a:lnTo>
                  <a:lnTo>
                    <a:pt x="1641" y="365"/>
                  </a:lnTo>
                  <a:lnTo>
                    <a:pt x="1651" y="347"/>
                  </a:lnTo>
                  <a:lnTo>
                    <a:pt x="1661" y="365"/>
                  </a:lnTo>
                  <a:lnTo>
                    <a:pt x="1670" y="365"/>
                  </a:lnTo>
                  <a:lnTo>
                    <a:pt x="1680" y="365"/>
                  </a:lnTo>
                  <a:lnTo>
                    <a:pt x="1690" y="365"/>
                  </a:lnTo>
                  <a:lnTo>
                    <a:pt x="1699" y="365"/>
                  </a:lnTo>
                  <a:lnTo>
                    <a:pt x="1708" y="365"/>
                  </a:lnTo>
                  <a:lnTo>
                    <a:pt x="1718" y="365"/>
                  </a:lnTo>
                  <a:lnTo>
                    <a:pt x="1727" y="365"/>
                  </a:lnTo>
                  <a:lnTo>
                    <a:pt x="1737" y="365"/>
                  </a:lnTo>
                  <a:lnTo>
                    <a:pt x="1747" y="365"/>
                  </a:lnTo>
                  <a:lnTo>
                    <a:pt x="1756" y="365"/>
                  </a:lnTo>
                  <a:lnTo>
                    <a:pt x="1766" y="365"/>
                  </a:lnTo>
                  <a:lnTo>
                    <a:pt x="1775" y="365"/>
                  </a:lnTo>
                  <a:lnTo>
                    <a:pt x="1784" y="365"/>
                  </a:lnTo>
                  <a:lnTo>
                    <a:pt x="1794" y="365"/>
                  </a:lnTo>
                  <a:lnTo>
                    <a:pt x="1804" y="365"/>
                  </a:lnTo>
                  <a:lnTo>
                    <a:pt x="1814" y="365"/>
                  </a:ln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62" name="正方形/長方形 75"/>
            <p:cNvSpPr>
              <a:spLocks noChangeArrowheads="1"/>
            </p:cNvSpPr>
            <p:nvPr/>
          </p:nvSpPr>
          <p:spPr bwMode="auto">
            <a:xfrm>
              <a:off x="7841980" y="1646938"/>
              <a:ext cx="365939" cy="142579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63" name="Line 32"/>
            <p:cNvSpPr>
              <a:spLocks noChangeShapeType="1"/>
            </p:cNvSpPr>
            <p:nvPr/>
          </p:nvSpPr>
          <p:spPr bwMode="auto">
            <a:xfrm rot="16200000" flipH="1">
              <a:off x="7363535" y="2416891"/>
              <a:ext cx="1684009" cy="15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61464" name="Rectangle 31"/>
            <p:cNvSpPr>
              <a:spLocks noChangeArrowheads="1"/>
            </p:cNvSpPr>
            <p:nvPr/>
          </p:nvSpPr>
          <p:spPr bwMode="auto">
            <a:xfrm>
              <a:off x="5463284" y="3732206"/>
              <a:ext cx="2580461" cy="302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500"/>
                <a:t>In plane of Ti:sapphire crystal</a:t>
              </a:r>
            </a:p>
          </p:txBody>
        </p:sp>
        <p:sp>
          <p:nvSpPr>
            <p:cNvPr id="61465" name="Rectangle 31"/>
            <p:cNvSpPr>
              <a:spLocks noChangeArrowheads="1"/>
            </p:cNvSpPr>
            <p:nvPr/>
          </p:nvSpPr>
          <p:spPr bwMode="auto">
            <a:xfrm>
              <a:off x="5252892" y="6192300"/>
              <a:ext cx="3052908" cy="302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500"/>
                <a:t>In other plane of Ti:sapphire crystal</a:t>
              </a:r>
            </a:p>
          </p:txBody>
        </p:sp>
      </p:grpSp>
      <p:sp>
        <p:nvSpPr>
          <p:cNvPr id="61449" name="正方形/長方形 36"/>
          <p:cNvSpPr>
            <a:spLocks noChangeArrowheads="1"/>
          </p:cNvSpPr>
          <p:nvPr/>
        </p:nvSpPr>
        <p:spPr bwMode="auto">
          <a:xfrm>
            <a:off x="4419600" y="6477000"/>
            <a:ext cx="4800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 smtClean="0">
                <a:solidFill>
                  <a:srgbClr val="00FFFF"/>
                </a:solidFill>
              </a:rPr>
              <a:t>M. Tanaka </a:t>
            </a:r>
            <a:r>
              <a:rPr lang="en-US" altLang="ja-JP" sz="1600" i="1" dirty="0">
                <a:solidFill>
                  <a:srgbClr val="00FFFF"/>
                </a:solidFill>
              </a:rPr>
              <a:t>et al</a:t>
            </a:r>
            <a:r>
              <a:rPr lang="en-US" altLang="ja-JP" sz="1600" dirty="0">
                <a:solidFill>
                  <a:srgbClr val="00FFFF"/>
                </a:solidFill>
              </a:rPr>
              <a:t>.,</a:t>
            </a:r>
            <a:r>
              <a:rPr lang="en-US" altLang="ja-JP" sz="1600" dirty="0" smtClean="0">
                <a:solidFill>
                  <a:srgbClr val="00FFFF"/>
                </a:solidFill>
              </a:rPr>
              <a:t> Opt. </a:t>
            </a:r>
            <a:r>
              <a:rPr lang="en-US" altLang="ja-JP" sz="1600" dirty="0" err="1" smtClean="0">
                <a:solidFill>
                  <a:srgbClr val="00FFFF"/>
                </a:solidFill>
              </a:rPr>
              <a:t>Commun</a:t>
            </a:r>
            <a:r>
              <a:rPr lang="en-US" altLang="ja-JP" sz="1600" dirty="0" smtClean="0">
                <a:solidFill>
                  <a:srgbClr val="00FFFF"/>
                </a:solidFill>
              </a:rPr>
              <a:t>.</a:t>
            </a:r>
            <a:r>
              <a:rPr lang="en-US" altLang="ja-JP" sz="1600" dirty="0">
                <a:solidFill>
                  <a:srgbClr val="00FFFF"/>
                </a:solidFill>
              </a:rPr>
              <a:t>,</a:t>
            </a:r>
            <a:r>
              <a:rPr lang="en-US" altLang="ja-JP" sz="1600" dirty="0" smtClean="0">
                <a:solidFill>
                  <a:srgbClr val="00FFFF"/>
                </a:solidFill>
              </a:rPr>
              <a:t> 282 </a:t>
            </a:r>
            <a:r>
              <a:rPr lang="en-US" altLang="ja-JP" sz="1600" dirty="0">
                <a:solidFill>
                  <a:srgbClr val="00FFFF"/>
                </a:solidFill>
              </a:rPr>
              <a:t>(2009) </a:t>
            </a:r>
            <a:r>
              <a:rPr lang="en-US" altLang="ja-JP" sz="1600" dirty="0" smtClean="0">
                <a:solidFill>
                  <a:srgbClr val="00FFFF"/>
                </a:solidFill>
              </a:rPr>
              <a:t>4401.</a:t>
            </a:r>
            <a:endParaRPr lang="en-US" altLang="ja-JP" sz="16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2" grpId="0"/>
      <p:bldP spid="594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8077200" cy="5334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 algn="just">
              <a:defRPr/>
            </a:pPr>
            <a:r>
              <a:rPr lang="en-US" altLang="ja-JP" sz="2500" dirty="0" smtClean="0">
                <a:solidFill>
                  <a:srgbClr val="E0B80D"/>
                </a:solidFill>
              </a:rPr>
              <a:t>Large-aperture 3-pass final amplifier brings the energy over 30 J</a:t>
            </a:r>
          </a:p>
        </p:txBody>
      </p:sp>
      <p:pic>
        <p:nvPicPr>
          <p:cNvPr id="63492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208087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09600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5" name="図形グループ 294"/>
          <p:cNvGrpSpPr/>
          <p:nvPr/>
        </p:nvGrpSpPr>
        <p:grpSpPr>
          <a:xfrm>
            <a:off x="-257175" y="1447801"/>
            <a:ext cx="4766516" cy="3814762"/>
            <a:chOff x="-257175" y="1447801"/>
            <a:chExt cx="4766516" cy="3814762"/>
          </a:xfrm>
        </p:grpSpPr>
        <p:grpSp>
          <p:nvGrpSpPr>
            <p:cNvPr id="2" name="図形グループ 283"/>
            <p:cNvGrpSpPr/>
            <p:nvPr/>
          </p:nvGrpSpPr>
          <p:grpSpPr>
            <a:xfrm>
              <a:off x="127000" y="1447801"/>
              <a:ext cx="4382341" cy="3809999"/>
              <a:chOff x="127000" y="1447801"/>
              <a:chExt cx="4382341" cy="3809999"/>
            </a:xfrm>
          </p:grpSpPr>
          <p:sp>
            <p:nvSpPr>
              <p:cNvPr id="63761" name="Rectangle 256"/>
              <p:cNvSpPr>
                <a:spLocks noChangeArrowheads="1"/>
              </p:cNvSpPr>
              <p:nvPr/>
            </p:nvSpPr>
            <p:spPr bwMode="auto">
              <a:xfrm>
                <a:off x="127000" y="1447801"/>
                <a:ext cx="3837522" cy="3667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800"/>
                  <a:t>✓ View of Ti:sapphire final amplifier</a:t>
                </a:r>
                <a:endParaRPr lang="ja-JP" altLang="en-US" sz="1800"/>
              </a:p>
            </p:txBody>
          </p:sp>
          <p:pic>
            <p:nvPicPr>
              <p:cNvPr id="63762" name="図 252"/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28614" y="2047378"/>
                <a:ext cx="4280727" cy="3210422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grpSp>
          <p:nvGrpSpPr>
            <p:cNvPr id="13" name="図形グループ 284"/>
            <p:cNvGrpSpPr>
              <a:grpSpLocks/>
            </p:cNvGrpSpPr>
            <p:nvPr/>
          </p:nvGrpSpPr>
          <p:grpSpPr bwMode="auto">
            <a:xfrm>
              <a:off x="228600" y="3270250"/>
              <a:ext cx="3105150" cy="1992313"/>
              <a:chOff x="228600" y="3651132"/>
              <a:chExt cx="3105311" cy="1993129"/>
            </a:xfrm>
          </p:grpSpPr>
          <p:grpSp>
            <p:nvGrpSpPr>
              <p:cNvPr id="14" name="図形グループ 278"/>
              <p:cNvGrpSpPr>
                <a:grpSpLocks/>
              </p:cNvGrpSpPr>
              <p:nvPr/>
            </p:nvGrpSpPr>
            <p:grpSpPr bwMode="auto">
              <a:xfrm>
                <a:off x="228600" y="3651132"/>
                <a:ext cx="3105311" cy="1993129"/>
                <a:chOff x="228600" y="3651132"/>
                <a:chExt cx="3105311" cy="1993129"/>
              </a:xfrm>
            </p:grpSpPr>
            <p:sp>
              <p:nvSpPr>
                <p:cNvPr id="63525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3280992" y="3651132"/>
                  <a:ext cx="52919" cy="1993129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26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978646" y="3659952"/>
                  <a:ext cx="299876" cy="17638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27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946400" y="3671240"/>
                  <a:ext cx="38596" cy="11971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28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28600" y="4495798"/>
                  <a:ext cx="1523999" cy="1066801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29" name="Line 36"/>
                <p:cNvSpPr>
                  <a:spLocks noChangeShapeType="1"/>
                </p:cNvSpPr>
                <p:nvPr/>
              </p:nvSpPr>
              <p:spPr bwMode="auto">
                <a:xfrm>
                  <a:off x="1740395" y="4499915"/>
                  <a:ext cx="548779" cy="9431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30" name="Line 36"/>
                <p:cNvSpPr>
                  <a:spLocks noChangeShapeType="1"/>
                </p:cNvSpPr>
                <p:nvPr/>
              </p:nvSpPr>
              <p:spPr bwMode="auto">
                <a:xfrm flipH="1">
                  <a:off x="2273299" y="3911600"/>
                  <a:ext cx="644525" cy="685800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31" name="Line 36"/>
                <p:cNvSpPr>
                  <a:spLocks noChangeShapeType="1"/>
                </p:cNvSpPr>
                <p:nvPr/>
              </p:nvSpPr>
              <p:spPr bwMode="auto">
                <a:xfrm flipH="1" flipV="1">
                  <a:off x="3310468" y="4847167"/>
                  <a:ext cx="8466" cy="143932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32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927101" y="4961466"/>
                  <a:ext cx="156632" cy="114299"/>
                </a:xfrm>
                <a:prstGeom prst="line">
                  <a:avLst/>
                </a:prstGeom>
                <a:noFill/>
                <a:ln w="25400">
                  <a:solidFill>
                    <a:srgbClr val="00FF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63523" name="Rectangle 24"/>
              <p:cNvSpPr>
                <a:spLocks noChangeArrowheads="1"/>
              </p:cNvSpPr>
              <p:nvPr/>
            </p:nvSpPr>
            <p:spPr bwMode="auto">
              <a:xfrm>
                <a:off x="1375833" y="5126567"/>
                <a:ext cx="1122363" cy="304800"/>
              </a:xfrm>
              <a:prstGeom prst="rect">
                <a:avLst/>
              </a:prstGeom>
              <a:gradFill rotWithShape="0">
                <a:gsLst>
                  <a:gs pos="0">
                    <a:srgbClr val="007600"/>
                  </a:gs>
                  <a:gs pos="100000">
                    <a:srgbClr val="00FF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dirty="0">
                    <a:ea typeface="ＭＳ ゴシック" charset="-128"/>
                    <a:cs typeface="ＭＳ ゴシック" charset="-128"/>
                  </a:rPr>
                  <a:t>Pump pulse</a:t>
                </a:r>
              </a:p>
            </p:txBody>
          </p:sp>
          <p:sp>
            <p:nvSpPr>
              <p:cNvPr id="63524" name="Line 28"/>
              <p:cNvSpPr>
                <a:spLocks noChangeShapeType="1"/>
              </p:cNvSpPr>
              <p:nvPr/>
            </p:nvSpPr>
            <p:spPr bwMode="auto">
              <a:xfrm>
                <a:off x="1349905" y="4772555"/>
                <a:ext cx="165100" cy="361950"/>
              </a:xfrm>
              <a:prstGeom prst="line">
                <a:avLst/>
              </a:prstGeom>
              <a:noFill/>
              <a:ln w="25400">
                <a:solidFill>
                  <a:srgbClr val="00FF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5" name="図形グループ 285"/>
            <p:cNvGrpSpPr>
              <a:grpSpLocks/>
            </p:cNvGrpSpPr>
            <p:nvPr/>
          </p:nvGrpSpPr>
          <p:grpSpPr bwMode="auto">
            <a:xfrm>
              <a:off x="228600" y="3017838"/>
              <a:ext cx="2908300" cy="1706562"/>
              <a:chOff x="228601" y="3399367"/>
              <a:chExt cx="2908299" cy="1706031"/>
            </a:xfrm>
          </p:grpSpPr>
          <p:grpSp>
            <p:nvGrpSpPr>
              <p:cNvPr id="16" name="図形グループ 279"/>
              <p:cNvGrpSpPr>
                <a:grpSpLocks/>
              </p:cNvGrpSpPr>
              <p:nvPr/>
            </p:nvGrpSpPr>
            <p:grpSpPr bwMode="auto">
              <a:xfrm>
                <a:off x="228601" y="3399367"/>
                <a:ext cx="2908299" cy="1706031"/>
                <a:chOff x="228601" y="3399367"/>
                <a:chExt cx="2908299" cy="1706031"/>
              </a:xfrm>
            </p:grpSpPr>
            <p:sp>
              <p:nvSpPr>
                <p:cNvPr id="63505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28601" y="4267199"/>
                  <a:ext cx="1405466" cy="838199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06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092199" y="4512732"/>
                  <a:ext cx="131233" cy="8043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07" name="Line 32"/>
                <p:cNvSpPr>
                  <a:spLocks noChangeShapeType="1"/>
                </p:cNvSpPr>
                <p:nvPr/>
              </p:nvSpPr>
              <p:spPr bwMode="auto">
                <a:xfrm>
                  <a:off x="1629833" y="4267200"/>
                  <a:ext cx="1308100" cy="13123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08" name="Line 32"/>
                <p:cNvSpPr>
                  <a:spLocks noChangeShapeType="1"/>
                </p:cNvSpPr>
                <p:nvPr/>
              </p:nvSpPr>
              <p:spPr bwMode="auto">
                <a:xfrm>
                  <a:off x="2878668" y="3678768"/>
                  <a:ext cx="50801" cy="723900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09" name="Line 32"/>
                <p:cNvSpPr>
                  <a:spLocks noChangeShapeType="1"/>
                </p:cNvSpPr>
                <p:nvPr/>
              </p:nvSpPr>
              <p:spPr bwMode="auto">
                <a:xfrm>
                  <a:off x="2874435" y="3691466"/>
                  <a:ext cx="232834" cy="423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0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286000" y="3691462"/>
                  <a:ext cx="829732" cy="588437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1" name="Line 32"/>
                <p:cNvSpPr>
                  <a:spLocks noChangeShapeType="1"/>
                </p:cNvSpPr>
                <p:nvPr/>
              </p:nvSpPr>
              <p:spPr bwMode="auto">
                <a:xfrm>
                  <a:off x="2298702" y="4275670"/>
                  <a:ext cx="385232" cy="33866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2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2683931" y="3640667"/>
                  <a:ext cx="275168" cy="668866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3" name="Line 32"/>
                <p:cNvSpPr>
                  <a:spLocks noChangeShapeType="1"/>
                </p:cNvSpPr>
                <p:nvPr/>
              </p:nvSpPr>
              <p:spPr bwMode="auto">
                <a:xfrm>
                  <a:off x="2844800" y="3644900"/>
                  <a:ext cx="122767" cy="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4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222499" y="3636428"/>
                  <a:ext cx="647699" cy="45297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5" name="Line 32"/>
                <p:cNvSpPr>
                  <a:spLocks noChangeShapeType="1"/>
                </p:cNvSpPr>
                <p:nvPr/>
              </p:nvSpPr>
              <p:spPr bwMode="auto">
                <a:xfrm>
                  <a:off x="1858434" y="4059767"/>
                  <a:ext cx="372534" cy="2540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6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1862666" y="3602566"/>
                  <a:ext cx="965201" cy="46566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7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819400" y="3598338"/>
                  <a:ext cx="309034" cy="423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8" name="Line 32"/>
                <p:cNvSpPr>
                  <a:spLocks noChangeShapeType="1"/>
                </p:cNvSpPr>
                <p:nvPr/>
              </p:nvSpPr>
              <p:spPr bwMode="auto">
                <a:xfrm flipV="1">
                  <a:off x="2633132" y="3407832"/>
                  <a:ext cx="499534" cy="5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19" name="Line 32"/>
                <p:cNvSpPr>
                  <a:spLocks noChangeShapeType="1"/>
                </p:cNvSpPr>
                <p:nvPr/>
              </p:nvSpPr>
              <p:spPr bwMode="auto">
                <a:xfrm flipH="1">
                  <a:off x="3128434" y="3399367"/>
                  <a:ext cx="8466" cy="207438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20" name="Line 32"/>
                <p:cNvSpPr>
                  <a:spLocks noChangeShapeType="1"/>
                </p:cNvSpPr>
                <p:nvPr/>
              </p:nvSpPr>
              <p:spPr bwMode="auto">
                <a:xfrm>
                  <a:off x="1981199" y="4068241"/>
                  <a:ext cx="182033" cy="1269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63521" name="Line 32"/>
                <p:cNvSpPr>
                  <a:spLocks noChangeShapeType="1"/>
                </p:cNvSpPr>
                <p:nvPr/>
              </p:nvSpPr>
              <p:spPr bwMode="auto">
                <a:xfrm>
                  <a:off x="2120900" y="4313765"/>
                  <a:ext cx="152400" cy="1693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63503" name="Rectangle 23"/>
              <p:cNvSpPr>
                <a:spLocks noChangeArrowheads="1"/>
              </p:cNvSpPr>
              <p:nvPr/>
            </p:nvSpPr>
            <p:spPr bwMode="auto">
              <a:xfrm>
                <a:off x="394230" y="3961342"/>
                <a:ext cx="1152525" cy="304800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>
                    <a:ea typeface="ＭＳ ゴシック" charset="-128"/>
                    <a:cs typeface="ＭＳ ゴシック" charset="-128"/>
                  </a:rPr>
                  <a:t>Signal pulse</a:t>
                </a:r>
              </a:p>
            </p:txBody>
          </p:sp>
          <p:sp>
            <p:nvSpPr>
              <p:cNvPr id="63504" name="Line 29"/>
              <p:cNvSpPr>
                <a:spLocks noChangeShapeType="1"/>
              </p:cNvSpPr>
              <p:nvPr/>
            </p:nvSpPr>
            <p:spPr bwMode="auto">
              <a:xfrm flipH="1" flipV="1">
                <a:off x="1214967" y="4258733"/>
                <a:ext cx="123825" cy="180975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17" name="図形グループ 288"/>
            <p:cNvGrpSpPr>
              <a:grpSpLocks/>
            </p:cNvGrpSpPr>
            <p:nvPr/>
          </p:nvGrpSpPr>
          <p:grpSpPr bwMode="auto">
            <a:xfrm>
              <a:off x="1219200" y="2500313"/>
              <a:ext cx="1447800" cy="919162"/>
              <a:chOff x="1219200" y="2880853"/>
              <a:chExt cx="1447800" cy="920328"/>
            </a:xfrm>
          </p:grpSpPr>
          <p:sp>
            <p:nvSpPr>
              <p:cNvPr id="63500" name="正方形/長方形 287"/>
              <p:cNvSpPr>
                <a:spLocks noChangeArrowheads="1"/>
              </p:cNvSpPr>
              <p:nvPr/>
            </p:nvSpPr>
            <p:spPr bwMode="auto">
              <a:xfrm>
                <a:off x="1219200" y="3039181"/>
                <a:ext cx="1447800" cy="762000"/>
              </a:xfrm>
              <a:prstGeom prst="rect">
                <a:avLst/>
              </a:prstGeom>
              <a:noFill/>
              <a:ln w="25400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501" name="Rectangle 12"/>
              <p:cNvSpPr>
                <a:spLocks noChangeArrowheads="1"/>
              </p:cNvSpPr>
              <p:nvPr/>
            </p:nvSpPr>
            <p:spPr bwMode="auto">
              <a:xfrm>
                <a:off x="1295400" y="2880853"/>
                <a:ext cx="1277901" cy="292387"/>
              </a:xfrm>
              <a:prstGeom prst="rect">
                <a:avLst/>
              </a:prstGeom>
              <a:gradFill rotWithShape="0">
                <a:gsLst>
                  <a:gs pos="0">
                    <a:srgbClr val="000076"/>
                  </a:gs>
                  <a:gs pos="100000">
                    <a:srgbClr val="0000FF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300" dirty="0"/>
                  <a:t>To compressor</a:t>
                </a:r>
              </a:p>
            </p:txBody>
          </p:sp>
        </p:grpSp>
        <p:sp>
          <p:nvSpPr>
            <p:cNvPr id="63499" name="テキスト ボックス 277"/>
            <p:cNvSpPr txBox="1">
              <a:spLocks noChangeArrowheads="1"/>
            </p:cNvSpPr>
            <p:nvPr/>
          </p:nvSpPr>
          <p:spPr bwMode="auto">
            <a:xfrm>
              <a:off x="-257175" y="2981325"/>
              <a:ext cx="185737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18" name="図形グループ 284"/>
          <p:cNvGrpSpPr/>
          <p:nvPr/>
        </p:nvGrpSpPr>
        <p:grpSpPr>
          <a:xfrm>
            <a:off x="2743200" y="2975471"/>
            <a:ext cx="1752844" cy="3501529"/>
            <a:chOff x="2743200" y="2975471"/>
            <a:chExt cx="1752844" cy="3501529"/>
          </a:xfrm>
        </p:grpSpPr>
        <p:sp>
          <p:nvSpPr>
            <p:cNvPr id="293" name="左カーブ矢印 292"/>
            <p:cNvSpPr/>
            <p:nvPr/>
          </p:nvSpPr>
          <p:spPr bwMode="auto">
            <a:xfrm rot="19442274">
              <a:off x="3536863" y="2975471"/>
              <a:ext cx="487445" cy="1692080"/>
            </a:xfrm>
            <a:prstGeom prst="curvedLeftArrow">
              <a:avLst>
                <a:gd name="adj1" fmla="val 25000"/>
                <a:gd name="adj2" fmla="val 50000"/>
                <a:gd name="adj3" fmla="val 70368"/>
              </a:avLst>
            </a:prstGeom>
            <a:gradFill flip="none" rotWithShape="1">
              <a:gsLst>
                <a:gs pos="99000">
                  <a:schemeClr val="accent3"/>
                </a:gs>
                <a:gs pos="100000">
                  <a:srgbClr val="FFFFFF"/>
                </a:gs>
                <a:gs pos="18000">
                  <a:schemeClr val="bg1">
                    <a:lumMod val="65000"/>
                    <a:lumOff val="35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grpSp>
          <p:nvGrpSpPr>
            <p:cNvPr id="19" name="図形グループ 282"/>
            <p:cNvGrpSpPr/>
            <p:nvPr/>
          </p:nvGrpSpPr>
          <p:grpSpPr>
            <a:xfrm>
              <a:off x="2743200" y="4724401"/>
              <a:ext cx="1752844" cy="1752599"/>
              <a:chOff x="2743200" y="4724401"/>
              <a:chExt cx="1752844" cy="1752599"/>
            </a:xfrm>
          </p:grpSpPr>
          <p:pic>
            <p:nvPicPr>
              <p:cNvPr id="281" name="図 280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95600" y="4724401"/>
                <a:ext cx="1471411" cy="174117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3768" name="正方形/長方形 257"/>
              <p:cNvSpPr>
                <a:spLocks noChangeArrowheads="1"/>
              </p:cNvSpPr>
              <p:nvPr/>
            </p:nvSpPr>
            <p:spPr bwMode="auto">
              <a:xfrm>
                <a:off x="2743200" y="6014990"/>
                <a:ext cx="1752844" cy="4620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kumimoji="0" lang="en-US" altLang="ja-JP" sz="1200" dirty="0">
                    <a:solidFill>
                      <a:srgbClr val="FFFFFF"/>
                    </a:solidFill>
                  </a:rPr>
                  <a:t>80 mm diameter </a:t>
                </a:r>
                <a:r>
                  <a:rPr kumimoji="0" lang="en-US" altLang="ja-JP" sz="1200" dirty="0" err="1">
                    <a:solidFill>
                      <a:srgbClr val="FFFFFF"/>
                    </a:solidFill>
                  </a:rPr>
                  <a:t>Ti:sapphire</a:t>
                </a:r>
                <a:r>
                  <a:rPr kumimoji="0" lang="en-US" altLang="ja-JP" sz="1200" dirty="0">
                    <a:solidFill>
                      <a:srgbClr val="FFFFFF"/>
                    </a:solidFill>
                  </a:rPr>
                  <a:t> crystal</a:t>
                </a:r>
              </a:p>
            </p:txBody>
          </p:sp>
        </p:grpSp>
      </p:grpSp>
      <p:grpSp>
        <p:nvGrpSpPr>
          <p:cNvPr id="989" name="図形グループ 988"/>
          <p:cNvGrpSpPr/>
          <p:nvPr/>
        </p:nvGrpSpPr>
        <p:grpSpPr>
          <a:xfrm>
            <a:off x="4691063" y="1447800"/>
            <a:ext cx="4148137" cy="4572000"/>
            <a:chOff x="4691063" y="1524000"/>
            <a:chExt cx="4148137" cy="4572000"/>
          </a:xfrm>
        </p:grpSpPr>
        <p:sp>
          <p:nvSpPr>
            <p:cNvPr id="63533" name="Rectangle 342"/>
            <p:cNvSpPr>
              <a:spLocks noChangeArrowheads="1"/>
            </p:cNvSpPr>
            <p:nvPr/>
          </p:nvSpPr>
          <p:spPr bwMode="auto">
            <a:xfrm>
              <a:off x="4691063" y="1524000"/>
              <a:ext cx="22558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 dirty="0"/>
                <a:t>✓</a:t>
              </a:r>
              <a:r>
                <a:rPr lang="en-US" altLang="ja-JP" sz="1800" dirty="0">
                  <a:ea typeface="ＭＳ ゴシック" charset="-128"/>
                  <a:cs typeface="ＭＳ ゴシック" charset="-128"/>
                </a:rPr>
                <a:t> </a:t>
              </a:r>
              <a:r>
                <a:rPr lang="en-US" altLang="ja-JP" sz="1800" dirty="0"/>
                <a:t>Extraction energy</a:t>
              </a:r>
            </a:p>
          </p:txBody>
        </p:sp>
        <p:grpSp>
          <p:nvGrpSpPr>
            <p:cNvPr id="987" name="図形グループ 986"/>
            <p:cNvGrpSpPr/>
            <p:nvPr/>
          </p:nvGrpSpPr>
          <p:grpSpPr>
            <a:xfrm>
              <a:off x="5018933" y="2393920"/>
              <a:ext cx="3820267" cy="3702080"/>
              <a:chOff x="4876789" y="2971800"/>
              <a:chExt cx="3820267" cy="3702080"/>
            </a:xfrm>
          </p:grpSpPr>
          <p:grpSp>
            <p:nvGrpSpPr>
              <p:cNvPr id="530" name="図形グループ 529"/>
              <p:cNvGrpSpPr/>
              <p:nvPr/>
            </p:nvGrpSpPr>
            <p:grpSpPr>
              <a:xfrm>
                <a:off x="5787402" y="3159247"/>
                <a:ext cx="1976643" cy="522794"/>
                <a:chOff x="5334000" y="2133600"/>
                <a:chExt cx="1976643" cy="522794"/>
              </a:xfrm>
            </p:grpSpPr>
            <p:sp>
              <p:nvSpPr>
                <p:cNvPr id="304" name="Rectangle 261"/>
                <p:cNvSpPr>
                  <a:spLocks noChangeArrowheads="1"/>
                </p:cNvSpPr>
                <p:nvPr/>
              </p:nvSpPr>
              <p:spPr bwMode="auto">
                <a:xfrm>
                  <a:off x="5334000" y="2133600"/>
                  <a:ext cx="1976643" cy="522794"/>
                </a:xfrm>
                <a:prstGeom prst="rect">
                  <a:avLst/>
                </a:prstGeom>
                <a:noFill/>
                <a:ln w="9525">
                  <a:solidFill>
                    <a:srgbClr val="FFFFFF"/>
                  </a:solidFill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Calibri" pitchFamily="-72" charset="0"/>
                  </a:endParaRPr>
                </a:p>
              </p:txBody>
            </p:sp>
            <p:sp>
              <p:nvSpPr>
                <p:cNvPr id="305" name="Oval 262"/>
                <p:cNvSpPr>
                  <a:spLocks noChangeArrowheads="1"/>
                </p:cNvSpPr>
                <p:nvPr/>
              </p:nvSpPr>
              <p:spPr bwMode="auto">
                <a:xfrm>
                  <a:off x="5433753" y="2203556"/>
                  <a:ext cx="89991" cy="89987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Calibri" pitchFamily="-72" charset="0"/>
                  </a:endParaRPr>
                </a:p>
              </p:txBody>
            </p:sp>
            <p:sp>
              <p:nvSpPr>
                <p:cNvPr id="306" name="Rectangle 263"/>
                <p:cNvSpPr>
                  <a:spLocks noChangeArrowheads="1"/>
                </p:cNvSpPr>
                <p:nvPr/>
              </p:nvSpPr>
              <p:spPr bwMode="auto">
                <a:xfrm>
                  <a:off x="5674499" y="2171600"/>
                  <a:ext cx="1603583" cy="1384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914400"/>
                  <a:r>
                    <a:rPr lang="en-US" altLang="ja-JP" sz="900" dirty="0">
                      <a:solidFill>
                        <a:srgbClr val="FFFFFF"/>
                      </a:solidFill>
                    </a:rPr>
                    <a:t>thermoplastic polymer cladding</a:t>
                  </a:r>
                </a:p>
              </p:txBody>
            </p:sp>
            <p:sp>
              <p:nvSpPr>
                <p:cNvPr id="307" name="Rectangle 266"/>
                <p:cNvSpPr>
                  <a:spLocks noChangeArrowheads="1"/>
                </p:cNvSpPr>
                <p:nvPr/>
              </p:nvSpPr>
              <p:spPr bwMode="auto">
                <a:xfrm>
                  <a:off x="5674499" y="2334240"/>
                  <a:ext cx="1552498" cy="1384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914400"/>
                  <a:r>
                    <a:rPr lang="en-US" altLang="ja-JP" sz="900" dirty="0">
                      <a:solidFill>
                        <a:srgbClr val="FFFFFF"/>
                      </a:solidFill>
                    </a:rPr>
                    <a:t>Index-matching liquid cladding</a:t>
                  </a:r>
                </a:p>
              </p:txBody>
            </p:sp>
            <p:sp>
              <p:nvSpPr>
                <p:cNvPr id="308" name="Oval 262"/>
                <p:cNvSpPr>
                  <a:spLocks noChangeArrowheads="1"/>
                </p:cNvSpPr>
                <p:nvPr/>
              </p:nvSpPr>
              <p:spPr bwMode="auto">
                <a:xfrm>
                  <a:off x="5432646" y="2367572"/>
                  <a:ext cx="89991" cy="89987"/>
                </a:xfrm>
                <a:prstGeom prst="ellips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>
                    <a:latin typeface="Calibri" pitchFamily="-72" charset="0"/>
                  </a:endParaRPr>
                </a:p>
              </p:txBody>
            </p:sp>
            <p:sp>
              <p:nvSpPr>
                <p:cNvPr id="309" name="Rectangle 266"/>
                <p:cNvSpPr>
                  <a:spLocks noChangeArrowheads="1"/>
                </p:cNvSpPr>
                <p:nvPr/>
              </p:nvSpPr>
              <p:spPr bwMode="auto">
                <a:xfrm>
                  <a:off x="5674851" y="2495561"/>
                  <a:ext cx="885145" cy="1384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prstTxWarp prst="textNoShape">
                    <a:avLst/>
                  </a:prstTxWarp>
                  <a:spAutoFit/>
                </a:bodyPr>
                <a:lstStyle/>
                <a:p>
                  <a:pPr defTabSz="914400"/>
                  <a:r>
                    <a:rPr lang="en-US" altLang="ja-JP" sz="900"/>
                    <a:t>Theoretical curve</a:t>
                  </a:r>
                </a:p>
              </p:txBody>
            </p:sp>
            <p:cxnSp>
              <p:nvCxnSpPr>
                <p:cNvPr id="310" name="直線コネクタ 252"/>
                <p:cNvCxnSpPr>
                  <a:cxnSpLocks noChangeShapeType="1"/>
                </p:cNvCxnSpPr>
                <p:nvPr/>
              </p:nvCxnSpPr>
              <p:spPr bwMode="auto">
                <a:xfrm>
                  <a:off x="5393433" y="2566599"/>
                  <a:ext cx="179982" cy="158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</p:cxnSp>
          </p:grpSp>
          <p:sp>
            <p:nvSpPr>
              <p:cNvPr id="759" name="Rectangle 203"/>
              <p:cNvSpPr>
                <a:spLocks noChangeArrowheads="1"/>
              </p:cNvSpPr>
              <p:nvPr/>
            </p:nvSpPr>
            <p:spPr bwMode="auto">
              <a:xfrm>
                <a:off x="5490031" y="5811437"/>
                <a:ext cx="85717" cy="184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0</a:t>
                </a:r>
                <a:endParaRPr lang="en-US" altLang="ja-JP" sz="24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60" name="Rectangle 204"/>
              <p:cNvSpPr>
                <a:spLocks noChangeArrowheads="1"/>
              </p:cNvSpPr>
              <p:nvPr/>
            </p:nvSpPr>
            <p:spPr bwMode="auto">
              <a:xfrm>
                <a:off x="5490031" y="5405776"/>
                <a:ext cx="85717" cy="184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5</a:t>
                </a:r>
                <a:endParaRPr lang="en-US" altLang="ja-JP" sz="24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61" name="Rectangle 205"/>
              <p:cNvSpPr>
                <a:spLocks noChangeArrowheads="1"/>
              </p:cNvSpPr>
              <p:nvPr/>
            </p:nvSpPr>
            <p:spPr bwMode="auto">
              <a:xfrm>
                <a:off x="5404315" y="5000113"/>
                <a:ext cx="171434" cy="184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US" altLang="ja-JP" sz="1200" dirty="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10</a:t>
                </a:r>
                <a:endParaRPr lang="en-US" altLang="ja-JP" sz="2400" dirty="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62" name="Rectangle 206"/>
              <p:cNvSpPr>
                <a:spLocks noChangeArrowheads="1"/>
              </p:cNvSpPr>
              <p:nvPr/>
            </p:nvSpPr>
            <p:spPr bwMode="auto">
              <a:xfrm>
                <a:off x="5404315" y="4594451"/>
                <a:ext cx="171434" cy="184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US" altLang="ja-JP" sz="1200" dirty="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15</a:t>
                </a:r>
                <a:endParaRPr lang="en-US" altLang="ja-JP" sz="2400" dirty="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63" name="Rectangle 207"/>
              <p:cNvSpPr>
                <a:spLocks noChangeArrowheads="1"/>
              </p:cNvSpPr>
              <p:nvPr/>
            </p:nvSpPr>
            <p:spPr bwMode="auto">
              <a:xfrm>
                <a:off x="5404315" y="4188788"/>
                <a:ext cx="171434" cy="184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20</a:t>
                </a:r>
                <a:endParaRPr lang="en-US" altLang="ja-JP" sz="24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64" name="Rectangle 208"/>
              <p:cNvSpPr>
                <a:spLocks noChangeArrowheads="1"/>
              </p:cNvSpPr>
              <p:nvPr/>
            </p:nvSpPr>
            <p:spPr bwMode="auto">
              <a:xfrm>
                <a:off x="5404315" y="3783125"/>
                <a:ext cx="171434" cy="184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US" altLang="ja-JP" sz="1200" dirty="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25</a:t>
                </a:r>
                <a:endParaRPr lang="en-US" altLang="ja-JP" sz="2400" dirty="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65" name="Rectangle 209"/>
              <p:cNvSpPr>
                <a:spLocks noChangeArrowheads="1"/>
              </p:cNvSpPr>
              <p:nvPr/>
            </p:nvSpPr>
            <p:spPr bwMode="auto">
              <a:xfrm>
                <a:off x="5404315" y="3377463"/>
                <a:ext cx="171434" cy="184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30</a:t>
                </a:r>
                <a:endParaRPr lang="en-US" altLang="ja-JP" sz="24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66" name="Rectangle 210"/>
              <p:cNvSpPr>
                <a:spLocks noChangeArrowheads="1"/>
              </p:cNvSpPr>
              <p:nvPr/>
            </p:nvSpPr>
            <p:spPr bwMode="auto">
              <a:xfrm>
                <a:off x="5404315" y="2971800"/>
                <a:ext cx="171434" cy="1841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14400"/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35</a:t>
                </a:r>
                <a:endParaRPr lang="en-US" altLang="ja-JP" sz="24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67" name="Rectangle 74"/>
              <p:cNvSpPr>
                <a:spLocks noChangeArrowheads="1"/>
              </p:cNvSpPr>
              <p:nvPr/>
            </p:nvSpPr>
            <p:spPr bwMode="auto">
              <a:xfrm>
                <a:off x="6116250" y="6458436"/>
                <a:ext cx="1807549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dirty="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Incident pump energy [J]</a:t>
                </a:r>
              </a:p>
            </p:txBody>
          </p:sp>
          <p:sp>
            <p:nvSpPr>
              <p:cNvPr id="768" name="テキスト ボックス 390"/>
              <p:cNvSpPr txBox="1">
                <a:spLocks noChangeArrowheads="1"/>
              </p:cNvSpPr>
              <p:nvPr/>
            </p:nvSpPr>
            <p:spPr bwMode="auto">
              <a:xfrm>
                <a:off x="5892642" y="5994231"/>
                <a:ext cx="34065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10</a:t>
                </a:r>
                <a:endParaRPr lang="ja-JP" altLang="en-US" sz="12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69" name="テキスト ボックス 391"/>
              <p:cNvSpPr txBox="1">
                <a:spLocks noChangeArrowheads="1"/>
              </p:cNvSpPr>
              <p:nvPr/>
            </p:nvSpPr>
            <p:spPr bwMode="auto">
              <a:xfrm>
                <a:off x="5523117" y="5999654"/>
                <a:ext cx="270224" cy="276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0</a:t>
                </a:r>
                <a:endParaRPr lang="ja-JP" altLang="en-US" sz="12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70" name="テキスト ボックス 392"/>
              <p:cNvSpPr txBox="1">
                <a:spLocks noChangeArrowheads="1"/>
              </p:cNvSpPr>
              <p:nvPr/>
            </p:nvSpPr>
            <p:spPr bwMode="auto">
              <a:xfrm>
                <a:off x="6310937" y="5994231"/>
                <a:ext cx="34065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20</a:t>
                </a:r>
                <a:endParaRPr lang="ja-JP" altLang="en-US" sz="12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71" name="テキスト ボックス 393"/>
              <p:cNvSpPr txBox="1">
                <a:spLocks noChangeArrowheads="1"/>
              </p:cNvSpPr>
              <p:nvPr/>
            </p:nvSpPr>
            <p:spPr bwMode="auto">
              <a:xfrm>
                <a:off x="6720029" y="5994231"/>
                <a:ext cx="34065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30</a:t>
                </a:r>
                <a:endParaRPr lang="ja-JP" altLang="en-US" sz="12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72" name="テキスト ボックス 394"/>
              <p:cNvSpPr txBox="1">
                <a:spLocks noChangeArrowheads="1"/>
              </p:cNvSpPr>
              <p:nvPr/>
            </p:nvSpPr>
            <p:spPr bwMode="auto">
              <a:xfrm>
                <a:off x="7129121" y="5994231"/>
                <a:ext cx="34065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40</a:t>
                </a:r>
                <a:endParaRPr lang="ja-JP" altLang="en-US" sz="12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73" name="テキスト ボックス 395"/>
              <p:cNvSpPr txBox="1">
                <a:spLocks noChangeArrowheads="1"/>
              </p:cNvSpPr>
              <p:nvPr/>
            </p:nvSpPr>
            <p:spPr bwMode="auto">
              <a:xfrm>
                <a:off x="7547416" y="5994231"/>
                <a:ext cx="34065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50</a:t>
                </a:r>
                <a:endParaRPr lang="ja-JP" altLang="en-US" sz="12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74" name="テキスト ボックス 396"/>
              <p:cNvSpPr txBox="1">
                <a:spLocks noChangeArrowheads="1"/>
              </p:cNvSpPr>
              <p:nvPr/>
            </p:nvSpPr>
            <p:spPr bwMode="auto">
              <a:xfrm>
                <a:off x="7956508" y="5994231"/>
                <a:ext cx="34065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 dirty="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60</a:t>
                </a:r>
                <a:endParaRPr lang="ja-JP" altLang="en-US" sz="1200" dirty="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sp>
            <p:nvSpPr>
              <p:cNvPr id="775" name="Rectangle 73"/>
              <p:cNvSpPr>
                <a:spLocks noChangeArrowheads="1"/>
              </p:cNvSpPr>
              <p:nvPr/>
            </p:nvSpPr>
            <p:spPr bwMode="auto">
              <a:xfrm rot="16200000">
                <a:off x="4295908" y="4402278"/>
                <a:ext cx="1377205" cy="2154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400" dirty="0" smtClean="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Output </a:t>
                </a:r>
                <a:r>
                  <a:rPr lang="en-US" altLang="ja-JP" sz="1400" dirty="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energy [J]</a:t>
                </a:r>
              </a:p>
            </p:txBody>
          </p:sp>
          <p:sp>
            <p:nvSpPr>
              <p:cNvPr id="776" name="テキスト ボックス 398"/>
              <p:cNvSpPr txBox="1">
                <a:spLocks noChangeArrowheads="1"/>
              </p:cNvSpPr>
              <p:nvPr/>
            </p:nvSpPr>
            <p:spPr bwMode="auto">
              <a:xfrm>
                <a:off x="8356398" y="5994231"/>
                <a:ext cx="34065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>
                    <a:solidFill>
                      <a:srgbClr val="FFFFFF"/>
                    </a:solidFill>
                    <a:ea typeface="Arial" pitchFamily="-72" charset="0"/>
                    <a:cs typeface="Arial" pitchFamily="-72" charset="0"/>
                  </a:rPr>
                  <a:t>70</a:t>
                </a:r>
                <a:endParaRPr lang="ja-JP" altLang="en-US" sz="1200">
                  <a:solidFill>
                    <a:srgbClr val="FFFFFF"/>
                  </a:solidFill>
                  <a:ea typeface="Arial" pitchFamily="-72" charset="0"/>
                  <a:cs typeface="Arial" pitchFamily="-72" charset="0"/>
                </a:endParaRPr>
              </a:p>
            </p:txBody>
          </p:sp>
          <p:grpSp>
            <p:nvGrpSpPr>
              <p:cNvPr id="777" name="Group 12"/>
              <p:cNvGrpSpPr>
                <a:grpSpLocks/>
              </p:cNvGrpSpPr>
              <p:nvPr/>
            </p:nvGrpSpPr>
            <p:grpSpPr bwMode="auto">
              <a:xfrm>
                <a:off x="5678920" y="3066723"/>
                <a:ext cx="2879714" cy="2878110"/>
                <a:chOff x="1879" y="1248"/>
                <a:chExt cx="2216" cy="1941"/>
              </a:xfrm>
            </p:grpSpPr>
            <p:sp>
              <p:nvSpPr>
                <p:cNvPr id="778" name="Line 13"/>
                <p:cNvSpPr>
                  <a:spLocks noChangeShapeType="1"/>
                </p:cNvSpPr>
                <p:nvPr/>
              </p:nvSpPr>
              <p:spPr bwMode="auto">
                <a:xfrm>
                  <a:off x="1879" y="1248"/>
                  <a:ext cx="1" cy="19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9" name="Line 14"/>
                <p:cNvSpPr>
                  <a:spLocks noChangeShapeType="1"/>
                </p:cNvSpPr>
                <p:nvPr/>
              </p:nvSpPr>
              <p:spPr bwMode="auto">
                <a:xfrm>
                  <a:off x="2193" y="1248"/>
                  <a:ext cx="1" cy="19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0" name="Line 15"/>
                <p:cNvSpPr>
                  <a:spLocks noChangeShapeType="1"/>
                </p:cNvSpPr>
                <p:nvPr/>
              </p:nvSpPr>
              <p:spPr bwMode="auto">
                <a:xfrm>
                  <a:off x="2513" y="1248"/>
                  <a:ext cx="1" cy="19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1" name="Line 16"/>
                <p:cNvSpPr>
                  <a:spLocks noChangeShapeType="1"/>
                </p:cNvSpPr>
                <p:nvPr/>
              </p:nvSpPr>
              <p:spPr bwMode="auto">
                <a:xfrm>
                  <a:off x="2826" y="1248"/>
                  <a:ext cx="1" cy="19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2" name="Line 17"/>
                <p:cNvSpPr>
                  <a:spLocks noChangeShapeType="1"/>
                </p:cNvSpPr>
                <p:nvPr/>
              </p:nvSpPr>
              <p:spPr bwMode="auto">
                <a:xfrm>
                  <a:off x="3146" y="1248"/>
                  <a:ext cx="1" cy="19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3" name="Line 18"/>
                <p:cNvSpPr>
                  <a:spLocks noChangeShapeType="1"/>
                </p:cNvSpPr>
                <p:nvPr/>
              </p:nvSpPr>
              <p:spPr bwMode="auto">
                <a:xfrm>
                  <a:off x="3460" y="1248"/>
                  <a:ext cx="1" cy="19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4" name="Line 19"/>
                <p:cNvSpPr>
                  <a:spLocks noChangeShapeType="1"/>
                </p:cNvSpPr>
                <p:nvPr/>
              </p:nvSpPr>
              <p:spPr bwMode="auto">
                <a:xfrm>
                  <a:off x="3780" y="1248"/>
                  <a:ext cx="1" cy="19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5" name="Line 20"/>
                <p:cNvSpPr>
                  <a:spLocks noChangeShapeType="1"/>
                </p:cNvSpPr>
                <p:nvPr/>
              </p:nvSpPr>
              <p:spPr bwMode="auto">
                <a:xfrm>
                  <a:off x="4094" y="1248"/>
                  <a:ext cx="1" cy="1941"/>
                </a:xfrm>
                <a:prstGeom prst="line">
                  <a:avLst/>
                </a:prstGeom>
                <a:noFill/>
                <a:ln w="9525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86" name="Group 21"/>
              <p:cNvGrpSpPr>
                <a:grpSpLocks/>
              </p:cNvGrpSpPr>
              <p:nvPr/>
            </p:nvGrpSpPr>
            <p:grpSpPr bwMode="auto">
              <a:xfrm>
                <a:off x="5678920" y="3066723"/>
                <a:ext cx="48082" cy="2879593"/>
                <a:chOff x="1879" y="1248"/>
                <a:chExt cx="37" cy="1942"/>
              </a:xfrm>
            </p:grpSpPr>
            <p:sp>
              <p:nvSpPr>
                <p:cNvPr id="787" name="Line 22"/>
                <p:cNvSpPr>
                  <a:spLocks noChangeShapeType="1"/>
                </p:cNvSpPr>
                <p:nvPr/>
              </p:nvSpPr>
              <p:spPr bwMode="auto">
                <a:xfrm>
                  <a:off x="1879" y="3189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" name="Line 23"/>
                <p:cNvSpPr>
                  <a:spLocks noChangeShapeType="1"/>
                </p:cNvSpPr>
                <p:nvPr/>
              </p:nvSpPr>
              <p:spPr bwMode="auto">
                <a:xfrm>
                  <a:off x="1879" y="2914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9" name="Line 24"/>
                <p:cNvSpPr>
                  <a:spLocks noChangeShapeType="1"/>
                </p:cNvSpPr>
                <p:nvPr/>
              </p:nvSpPr>
              <p:spPr bwMode="auto">
                <a:xfrm>
                  <a:off x="1879" y="2633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0" name="Line 25"/>
                <p:cNvSpPr>
                  <a:spLocks noChangeShapeType="1"/>
                </p:cNvSpPr>
                <p:nvPr/>
              </p:nvSpPr>
              <p:spPr bwMode="auto">
                <a:xfrm>
                  <a:off x="1879" y="2358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1" name="Line 26"/>
                <p:cNvSpPr>
                  <a:spLocks noChangeShapeType="1"/>
                </p:cNvSpPr>
                <p:nvPr/>
              </p:nvSpPr>
              <p:spPr bwMode="auto">
                <a:xfrm>
                  <a:off x="1879" y="2078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2" name="Line 27"/>
                <p:cNvSpPr>
                  <a:spLocks noChangeShapeType="1"/>
                </p:cNvSpPr>
                <p:nvPr/>
              </p:nvSpPr>
              <p:spPr bwMode="auto">
                <a:xfrm>
                  <a:off x="1879" y="1803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3" name="Line 28"/>
                <p:cNvSpPr>
                  <a:spLocks noChangeShapeType="1"/>
                </p:cNvSpPr>
                <p:nvPr/>
              </p:nvSpPr>
              <p:spPr bwMode="auto">
                <a:xfrm>
                  <a:off x="1879" y="1523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4" name="Line 29"/>
                <p:cNvSpPr>
                  <a:spLocks noChangeShapeType="1"/>
                </p:cNvSpPr>
                <p:nvPr/>
              </p:nvSpPr>
              <p:spPr bwMode="auto">
                <a:xfrm>
                  <a:off x="1879" y="1248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5" name="Line 30"/>
                <p:cNvSpPr>
                  <a:spLocks noChangeShapeType="1"/>
                </p:cNvSpPr>
                <p:nvPr/>
              </p:nvSpPr>
              <p:spPr bwMode="auto">
                <a:xfrm>
                  <a:off x="1879" y="313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6" name="Line 31"/>
                <p:cNvSpPr>
                  <a:spLocks noChangeShapeType="1"/>
                </p:cNvSpPr>
                <p:nvPr/>
              </p:nvSpPr>
              <p:spPr bwMode="auto">
                <a:xfrm>
                  <a:off x="1879" y="307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7" name="Line 32"/>
                <p:cNvSpPr>
                  <a:spLocks noChangeShapeType="1"/>
                </p:cNvSpPr>
                <p:nvPr/>
              </p:nvSpPr>
              <p:spPr bwMode="auto">
                <a:xfrm>
                  <a:off x="1879" y="3022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8" name="Line 33"/>
                <p:cNvSpPr>
                  <a:spLocks noChangeShapeType="1"/>
                </p:cNvSpPr>
                <p:nvPr/>
              </p:nvSpPr>
              <p:spPr bwMode="auto">
                <a:xfrm>
                  <a:off x="1879" y="2968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9" name="Line 34"/>
                <p:cNvSpPr>
                  <a:spLocks noChangeShapeType="1"/>
                </p:cNvSpPr>
                <p:nvPr/>
              </p:nvSpPr>
              <p:spPr bwMode="auto">
                <a:xfrm>
                  <a:off x="1879" y="2854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0" name="Line 35"/>
                <p:cNvSpPr>
                  <a:spLocks noChangeShapeType="1"/>
                </p:cNvSpPr>
                <p:nvPr/>
              </p:nvSpPr>
              <p:spPr bwMode="auto">
                <a:xfrm>
                  <a:off x="1879" y="2800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1" name="Line 36"/>
                <p:cNvSpPr>
                  <a:spLocks noChangeShapeType="1"/>
                </p:cNvSpPr>
                <p:nvPr/>
              </p:nvSpPr>
              <p:spPr bwMode="auto">
                <a:xfrm>
                  <a:off x="1879" y="2747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2" name="Line 37"/>
                <p:cNvSpPr>
                  <a:spLocks noChangeShapeType="1"/>
                </p:cNvSpPr>
                <p:nvPr/>
              </p:nvSpPr>
              <p:spPr bwMode="auto">
                <a:xfrm>
                  <a:off x="1879" y="2687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3" name="Line 38"/>
                <p:cNvSpPr>
                  <a:spLocks noChangeShapeType="1"/>
                </p:cNvSpPr>
                <p:nvPr/>
              </p:nvSpPr>
              <p:spPr bwMode="auto">
                <a:xfrm>
                  <a:off x="1879" y="2579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4" name="Line 39"/>
                <p:cNvSpPr>
                  <a:spLocks noChangeShapeType="1"/>
                </p:cNvSpPr>
                <p:nvPr/>
              </p:nvSpPr>
              <p:spPr bwMode="auto">
                <a:xfrm>
                  <a:off x="1879" y="252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5" name="Line 40"/>
                <p:cNvSpPr>
                  <a:spLocks noChangeShapeType="1"/>
                </p:cNvSpPr>
                <p:nvPr/>
              </p:nvSpPr>
              <p:spPr bwMode="auto">
                <a:xfrm>
                  <a:off x="1879" y="2466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6" name="Line 41"/>
                <p:cNvSpPr>
                  <a:spLocks noChangeShapeType="1"/>
                </p:cNvSpPr>
                <p:nvPr/>
              </p:nvSpPr>
              <p:spPr bwMode="auto">
                <a:xfrm>
                  <a:off x="1879" y="2412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7" name="Line 42"/>
                <p:cNvSpPr>
                  <a:spLocks noChangeShapeType="1"/>
                </p:cNvSpPr>
                <p:nvPr/>
              </p:nvSpPr>
              <p:spPr bwMode="auto">
                <a:xfrm>
                  <a:off x="1879" y="2299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8" name="Line 43"/>
                <p:cNvSpPr>
                  <a:spLocks noChangeShapeType="1"/>
                </p:cNvSpPr>
                <p:nvPr/>
              </p:nvSpPr>
              <p:spPr bwMode="auto">
                <a:xfrm>
                  <a:off x="1879" y="224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09" name="Line 44"/>
                <p:cNvSpPr>
                  <a:spLocks noChangeShapeType="1"/>
                </p:cNvSpPr>
                <p:nvPr/>
              </p:nvSpPr>
              <p:spPr bwMode="auto">
                <a:xfrm>
                  <a:off x="1879" y="2191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0" name="Line 45"/>
                <p:cNvSpPr>
                  <a:spLocks noChangeShapeType="1"/>
                </p:cNvSpPr>
                <p:nvPr/>
              </p:nvSpPr>
              <p:spPr bwMode="auto">
                <a:xfrm>
                  <a:off x="1879" y="2137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1" name="Line 46"/>
                <p:cNvSpPr>
                  <a:spLocks noChangeShapeType="1"/>
                </p:cNvSpPr>
                <p:nvPr/>
              </p:nvSpPr>
              <p:spPr bwMode="auto">
                <a:xfrm>
                  <a:off x="1879" y="2024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2" name="Line 47"/>
                <p:cNvSpPr>
                  <a:spLocks noChangeShapeType="1"/>
                </p:cNvSpPr>
                <p:nvPr/>
              </p:nvSpPr>
              <p:spPr bwMode="auto">
                <a:xfrm>
                  <a:off x="1879" y="1970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3" name="Line 48"/>
                <p:cNvSpPr>
                  <a:spLocks noChangeShapeType="1"/>
                </p:cNvSpPr>
                <p:nvPr/>
              </p:nvSpPr>
              <p:spPr bwMode="auto">
                <a:xfrm>
                  <a:off x="1879" y="1911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4" name="Line 49"/>
                <p:cNvSpPr>
                  <a:spLocks noChangeShapeType="1"/>
                </p:cNvSpPr>
                <p:nvPr/>
              </p:nvSpPr>
              <p:spPr bwMode="auto">
                <a:xfrm>
                  <a:off x="1879" y="1857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5" name="Line 50"/>
                <p:cNvSpPr>
                  <a:spLocks noChangeShapeType="1"/>
                </p:cNvSpPr>
                <p:nvPr/>
              </p:nvSpPr>
              <p:spPr bwMode="auto">
                <a:xfrm>
                  <a:off x="1879" y="1749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6" name="Line 51"/>
                <p:cNvSpPr>
                  <a:spLocks noChangeShapeType="1"/>
                </p:cNvSpPr>
                <p:nvPr/>
              </p:nvSpPr>
              <p:spPr bwMode="auto">
                <a:xfrm>
                  <a:off x="1879" y="1690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7" name="Line 52"/>
                <p:cNvSpPr>
                  <a:spLocks noChangeShapeType="1"/>
                </p:cNvSpPr>
                <p:nvPr/>
              </p:nvSpPr>
              <p:spPr bwMode="auto">
                <a:xfrm>
                  <a:off x="1879" y="1636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8" name="Line 53"/>
                <p:cNvSpPr>
                  <a:spLocks noChangeShapeType="1"/>
                </p:cNvSpPr>
                <p:nvPr/>
              </p:nvSpPr>
              <p:spPr bwMode="auto">
                <a:xfrm>
                  <a:off x="1879" y="1582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19" name="Line 54"/>
                <p:cNvSpPr>
                  <a:spLocks noChangeShapeType="1"/>
                </p:cNvSpPr>
                <p:nvPr/>
              </p:nvSpPr>
              <p:spPr bwMode="auto">
                <a:xfrm>
                  <a:off x="1879" y="1469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0" name="Line 55"/>
                <p:cNvSpPr>
                  <a:spLocks noChangeShapeType="1"/>
                </p:cNvSpPr>
                <p:nvPr/>
              </p:nvSpPr>
              <p:spPr bwMode="auto">
                <a:xfrm>
                  <a:off x="1879" y="141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1" name="Line 56"/>
                <p:cNvSpPr>
                  <a:spLocks noChangeShapeType="1"/>
                </p:cNvSpPr>
                <p:nvPr/>
              </p:nvSpPr>
              <p:spPr bwMode="auto">
                <a:xfrm>
                  <a:off x="1879" y="1361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2" name="Line 57"/>
                <p:cNvSpPr>
                  <a:spLocks noChangeShapeType="1"/>
                </p:cNvSpPr>
                <p:nvPr/>
              </p:nvSpPr>
              <p:spPr bwMode="auto">
                <a:xfrm>
                  <a:off x="1879" y="1301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23" name="Group 58"/>
              <p:cNvGrpSpPr>
                <a:grpSpLocks/>
              </p:cNvGrpSpPr>
              <p:nvPr/>
            </p:nvGrpSpPr>
            <p:grpSpPr bwMode="auto">
              <a:xfrm>
                <a:off x="8509253" y="3066723"/>
                <a:ext cx="48082" cy="2879593"/>
                <a:chOff x="4057" y="1248"/>
                <a:chExt cx="37" cy="1942"/>
              </a:xfrm>
            </p:grpSpPr>
            <p:sp>
              <p:nvSpPr>
                <p:cNvPr id="824" name="Line 59"/>
                <p:cNvSpPr>
                  <a:spLocks noChangeShapeType="1"/>
                </p:cNvSpPr>
                <p:nvPr/>
              </p:nvSpPr>
              <p:spPr bwMode="auto">
                <a:xfrm flipH="1">
                  <a:off x="4057" y="3189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5" name="Line 60"/>
                <p:cNvSpPr>
                  <a:spLocks noChangeShapeType="1"/>
                </p:cNvSpPr>
                <p:nvPr/>
              </p:nvSpPr>
              <p:spPr bwMode="auto">
                <a:xfrm flipH="1">
                  <a:off x="4057" y="2914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6" name="Line 61"/>
                <p:cNvSpPr>
                  <a:spLocks noChangeShapeType="1"/>
                </p:cNvSpPr>
                <p:nvPr/>
              </p:nvSpPr>
              <p:spPr bwMode="auto">
                <a:xfrm flipH="1">
                  <a:off x="4057" y="2633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7" name="Line 62"/>
                <p:cNvSpPr>
                  <a:spLocks noChangeShapeType="1"/>
                </p:cNvSpPr>
                <p:nvPr/>
              </p:nvSpPr>
              <p:spPr bwMode="auto">
                <a:xfrm flipH="1">
                  <a:off x="4057" y="2358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8" name="Line 63"/>
                <p:cNvSpPr>
                  <a:spLocks noChangeShapeType="1"/>
                </p:cNvSpPr>
                <p:nvPr/>
              </p:nvSpPr>
              <p:spPr bwMode="auto">
                <a:xfrm flipH="1">
                  <a:off x="4057" y="2078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9" name="Line 64"/>
                <p:cNvSpPr>
                  <a:spLocks noChangeShapeType="1"/>
                </p:cNvSpPr>
                <p:nvPr/>
              </p:nvSpPr>
              <p:spPr bwMode="auto">
                <a:xfrm flipH="1">
                  <a:off x="4057" y="1803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0" name="Line 65"/>
                <p:cNvSpPr>
                  <a:spLocks noChangeShapeType="1"/>
                </p:cNvSpPr>
                <p:nvPr/>
              </p:nvSpPr>
              <p:spPr bwMode="auto">
                <a:xfrm flipH="1">
                  <a:off x="4057" y="1523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1" name="Line 66"/>
                <p:cNvSpPr>
                  <a:spLocks noChangeShapeType="1"/>
                </p:cNvSpPr>
                <p:nvPr/>
              </p:nvSpPr>
              <p:spPr bwMode="auto">
                <a:xfrm flipH="1">
                  <a:off x="4057" y="1248"/>
                  <a:ext cx="37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2" name="Line 67"/>
                <p:cNvSpPr>
                  <a:spLocks noChangeShapeType="1"/>
                </p:cNvSpPr>
                <p:nvPr/>
              </p:nvSpPr>
              <p:spPr bwMode="auto">
                <a:xfrm flipH="1">
                  <a:off x="4075" y="313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3" name="Line 68"/>
                <p:cNvSpPr>
                  <a:spLocks noChangeShapeType="1"/>
                </p:cNvSpPr>
                <p:nvPr/>
              </p:nvSpPr>
              <p:spPr bwMode="auto">
                <a:xfrm flipH="1">
                  <a:off x="4075" y="307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4" name="Line 69"/>
                <p:cNvSpPr>
                  <a:spLocks noChangeShapeType="1"/>
                </p:cNvSpPr>
                <p:nvPr/>
              </p:nvSpPr>
              <p:spPr bwMode="auto">
                <a:xfrm flipH="1">
                  <a:off x="4075" y="3022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5" name="Line 70"/>
                <p:cNvSpPr>
                  <a:spLocks noChangeShapeType="1"/>
                </p:cNvSpPr>
                <p:nvPr/>
              </p:nvSpPr>
              <p:spPr bwMode="auto">
                <a:xfrm flipH="1">
                  <a:off x="4075" y="2968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6" name="Line 71"/>
                <p:cNvSpPr>
                  <a:spLocks noChangeShapeType="1"/>
                </p:cNvSpPr>
                <p:nvPr/>
              </p:nvSpPr>
              <p:spPr bwMode="auto">
                <a:xfrm flipH="1">
                  <a:off x="4075" y="2854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7" name="Line 72"/>
                <p:cNvSpPr>
                  <a:spLocks noChangeShapeType="1"/>
                </p:cNvSpPr>
                <p:nvPr/>
              </p:nvSpPr>
              <p:spPr bwMode="auto">
                <a:xfrm flipH="1">
                  <a:off x="4075" y="2800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8" name="Line 73"/>
                <p:cNvSpPr>
                  <a:spLocks noChangeShapeType="1"/>
                </p:cNvSpPr>
                <p:nvPr/>
              </p:nvSpPr>
              <p:spPr bwMode="auto">
                <a:xfrm flipH="1">
                  <a:off x="4075" y="2747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9" name="Line 74"/>
                <p:cNvSpPr>
                  <a:spLocks noChangeShapeType="1"/>
                </p:cNvSpPr>
                <p:nvPr/>
              </p:nvSpPr>
              <p:spPr bwMode="auto">
                <a:xfrm flipH="1">
                  <a:off x="4075" y="2687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0" name="Line 75"/>
                <p:cNvSpPr>
                  <a:spLocks noChangeShapeType="1"/>
                </p:cNvSpPr>
                <p:nvPr/>
              </p:nvSpPr>
              <p:spPr bwMode="auto">
                <a:xfrm flipH="1">
                  <a:off x="4075" y="2579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1" name="Line 76"/>
                <p:cNvSpPr>
                  <a:spLocks noChangeShapeType="1"/>
                </p:cNvSpPr>
                <p:nvPr/>
              </p:nvSpPr>
              <p:spPr bwMode="auto">
                <a:xfrm flipH="1">
                  <a:off x="4075" y="252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2" name="Line 77"/>
                <p:cNvSpPr>
                  <a:spLocks noChangeShapeType="1"/>
                </p:cNvSpPr>
                <p:nvPr/>
              </p:nvSpPr>
              <p:spPr bwMode="auto">
                <a:xfrm flipH="1">
                  <a:off x="4075" y="2466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3" name="Line 78"/>
                <p:cNvSpPr>
                  <a:spLocks noChangeShapeType="1"/>
                </p:cNvSpPr>
                <p:nvPr/>
              </p:nvSpPr>
              <p:spPr bwMode="auto">
                <a:xfrm flipH="1">
                  <a:off x="4075" y="2412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4" name="Line 79"/>
                <p:cNvSpPr>
                  <a:spLocks noChangeShapeType="1"/>
                </p:cNvSpPr>
                <p:nvPr/>
              </p:nvSpPr>
              <p:spPr bwMode="auto">
                <a:xfrm flipH="1">
                  <a:off x="4075" y="2299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5" name="Line 80"/>
                <p:cNvSpPr>
                  <a:spLocks noChangeShapeType="1"/>
                </p:cNvSpPr>
                <p:nvPr/>
              </p:nvSpPr>
              <p:spPr bwMode="auto">
                <a:xfrm flipH="1">
                  <a:off x="4075" y="224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6" name="Line 81"/>
                <p:cNvSpPr>
                  <a:spLocks noChangeShapeType="1"/>
                </p:cNvSpPr>
                <p:nvPr/>
              </p:nvSpPr>
              <p:spPr bwMode="auto">
                <a:xfrm flipH="1">
                  <a:off x="4075" y="2191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7" name="Line 82"/>
                <p:cNvSpPr>
                  <a:spLocks noChangeShapeType="1"/>
                </p:cNvSpPr>
                <p:nvPr/>
              </p:nvSpPr>
              <p:spPr bwMode="auto">
                <a:xfrm flipH="1">
                  <a:off x="4075" y="2137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8" name="Line 83"/>
                <p:cNvSpPr>
                  <a:spLocks noChangeShapeType="1"/>
                </p:cNvSpPr>
                <p:nvPr/>
              </p:nvSpPr>
              <p:spPr bwMode="auto">
                <a:xfrm flipH="1">
                  <a:off x="4075" y="2024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9" name="Line 84"/>
                <p:cNvSpPr>
                  <a:spLocks noChangeShapeType="1"/>
                </p:cNvSpPr>
                <p:nvPr/>
              </p:nvSpPr>
              <p:spPr bwMode="auto">
                <a:xfrm flipH="1">
                  <a:off x="4075" y="1970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0" name="Line 85"/>
                <p:cNvSpPr>
                  <a:spLocks noChangeShapeType="1"/>
                </p:cNvSpPr>
                <p:nvPr/>
              </p:nvSpPr>
              <p:spPr bwMode="auto">
                <a:xfrm flipH="1">
                  <a:off x="4075" y="1911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1" name="Line 86"/>
                <p:cNvSpPr>
                  <a:spLocks noChangeShapeType="1"/>
                </p:cNvSpPr>
                <p:nvPr/>
              </p:nvSpPr>
              <p:spPr bwMode="auto">
                <a:xfrm flipH="1">
                  <a:off x="4075" y="1857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2" name="Line 87"/>
                <p:cNvSpPr>
                  <a:spLocks noChangeShapeType="1"/>
                </p:cNvSpPr>
                <p:nvPr/>
              </p:nvSpPr>
              <p:spPr bwMode="auto">
                <a:xfrm flipH="1">
                  <a:off x="4075" y="1749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3" name="Line 88"/>
                <p:cNvSpPr>
                  <a:spLocks noChangeShapeType="1"/>
                </p:cNvSpPr>
                <p:nvPr/>
              </p:nvSpPr>
              <p:spPr bwMode="auto">
                <a:xfrm flipH="1">
                  <a:off x="4075" y="1690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4" name="Line 89"/>
                <p:cNvSpPr>
                  <a:spLocks noChangeShapeType="1"/>
                </p:cNvSpPr>
                <p:nvPr/>
              </p:nvSpPr>
              <p:spPr bwMode="auto">
                <a:xfrm flipH="1">
                  <a:off x="4075" y="1636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5" name="Line 90"/>
                <p:cNvSpPr>
                  <a:spLocks noChangeShapeType="1"/>
                </p:cNvSpPr>
                <p:nvPr/>
              </p:nvSpPr>
              <p:spPr bwMode="auto">
                <a:xfrm flipH="1">
                  <a:off x="4075" y="1582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6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4075" y="1469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7" name="Line 92"/>
                <p:cNvSpPr>
                  <a:spLocks noChangeShapeType="1"/>
                </p:cNvSpPr>
                <p:nvPr/>
              </p:nvSpPr>
              <p:spPr bwMode="auto">
                <a:xfrm flipH="1">
                  <a:off x="4075" y="1415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8" name="Line 93"/>
                <p:cNvSpPr>
                  <a:spLocks noChangeShapeType="1"/>
                </p:cNvSpPr>
                <p:nvPr/>
              </p:nvSpPr>
              <p:spPr bwMode="auto">
                <a:xfrm flipH="1">
                  <a:off x="4075" y="1361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9" name="Line 94"/>
                <p:cNvSpPr>
                  <a:spLocks noChangeShapeType="1"/>
                </p:cNvSpPr>
                <p:nvPr/>
              </p:nvSpPr>
              <p:spPr bwMode="auto">
                <a:xfrm flipH="1">
                  <a:off x="4075" y="1301"/>
                  <a:ext cx="19" cy="1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60" name="Group 95"/>
              <p:cNvGrpSpPr>
                <a:grpSpLocks/>
              </p:cNvGrpSpPr>
              <p:nvPr/>
            </p:nvGrpSpPr>
            <p:grpSpPr bwMode="auto">
              <a:xfrm>
                <a:off x="5678920" y="5895901"/>
                <a:ext cx="2879714" cy="48932"/>
                <a:chOff x="1879" y="3156"/>
                <a:chExt cx="2216" cy="33"/>
              </a:xfrm>
            </p:grpSpPr>
            <p:sp>
              <p:nvSpPr>
                <p:cNvPr id="861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1879" y="3156"/>
                  <a:ext cx="1" cy="33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2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2193" y="3156"/>
                  <a:ext cx="1" cy="33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3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2513" y="3156"/>
                  <a:ext cx="1" cy="33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4" name="Line 99"/>
                <p:cNvSpPr>
                  <a:spLocks noChangeShapeType="1"/>
                </p:cNvSpPr>
                <p:nvPr/>
              </p:nvSpPr>
              <p:spPr bwMode="auto">
                <a:xfrm flipV="1">
                  <a:off x="2826" y="3156"/>
                  <a:ext cx="1" cy="33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5" name="Line 100"/>
                <p:cNvSpPr>
                  <a:spLocks noChangeShapeType="1"/>
                </p:cNvSpPr>
                <p:nvPr/>
              </p:nvSpPr>
              <p:spPr bwMode="auto">
                <a:xfrm flipV="1">
                  <a:off x="3146" y="3156"/>
                  <a:ext cx="1" cy="33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" name="Line 101"/>
                <p:cNvSpPr>
                  <a:spLocks noChangeShapeType="1"/>
                </p:cNvSpPr>
                <p:nvPr/>
              </p:nvSpPr>
              <p:spPr bwMode="auto">
                <a:xfrm flipV="1">
                  <a:off x="3460" y="3156"/>
                  <a:ext cx="1" cy="33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" name="Line 102"/>
                <p:cNvSpPr>
                  <a:spLocks noChangeShapeType="1"/>
                </p:cNvSpPr>
                <p:nvPr/>
              </p:nvSpPr>
              <p:spPr bwMode="auto">
                <a:xfrm flipV="1">
                  <a:off x="3780" y="3156"/>
                  <a:ext cx="1" cy="33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" name="Line 103"/>
                <p:cNvSpPr>
                  <a:spLocks noChangeShapeType="1"/>
                </p:cNvSpPr>
                <p:nvPr/>
              </p:nvSpPr>
              <p:spPr bwMode="auto">
                <a:xfrm flipV="1">
                  <a:off x="4094" y="3156"/>
                  <a:ext cx="1" cy="33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" name="Line 104"/>
                <p:cNvSpPr>
                  <a:spLocks noChangeShapeType="1"/>
                </p:cNvSpPr>
                <p:nvPr/>
              </p:nvSpPr>
              <p:spPr bwMode="auto">
                <a:xfrm flipV="1">
                  <a:off x="1941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2008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1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2070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2131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2261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" name="Line 109"/>
                <p:cNvSpPr>
                  <a:spLocks noChangeShapeType="1"/>
                </p:cNvSpPr>
                <p:nvPr/>
              </p:nvSpPr>
              <p:spPr bwMode="auto">
                <a:xfrm flipV="1">
                  <a:off x="2322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" name="Line 110"/>
                <p:cNvSpPr>
                  <a:spLocks noChangeShapeType="1"/>
                </p:cNvSpPr>
                <p:nvPr/>
              </p:nvSpPr>
              <p:spPr bwMode="auto">
                <a:xfrm flipV="1">
                  <a:off x="2384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6" name="Line 111"/>
                <p:cNvSpPr>
                  <a:spLocks noChangeShapeType="1"/>
                </p:cNvSpPr>
                <p:nvPr/>
              </p:nvSpPr>
              <p:spPr bwMode="auto">
                <a:xfrm flipV="1">
                  <a:off x="2451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7" name="Line 112"/>
                <p:cNvSpPr>
                  <a:spLocks noChangeShapeType="1"/>
                </p:cNvSpPr>
                <p:nvPr/>
              </p:nvSpPr>
              <p:spPr bwMode="auto">
                <a:xfrm flipV="1">
                  <a:off x="2574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8" name="Line 113"/>
                <p:cNvSpPr>
                  <a:spLocks noChangeShapeType="1"/>
                </p:cNvSpPr>
                <p:nvPr/>
              </p:nvSpPr>
              <p:spPr bwMode="auto">
                <a:xfrm flipV="1">
                  <a:off x="2636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9" name="Line 114"/>
                <p:cNvSpPr>
                  <a:spLocks noChangeShapeType="1"/>
                </p:cNvSpPr>
                <p:nvPr/>
              </p:nvSpPr>
              <p:spPr bwMode="auto">
                <a:xfrm flipV="1">
                  <a:off x="2703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0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2765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1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2894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2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2956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3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3017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4" name="Line 119"/>
                <p:cNvSpPr>
                  <a:spLocks noChangeShapeType="1"/>
                </p:cNvSpPr>
                <p:nvPr/>
              </p:nvSpPr>
              <p:spPr bwMode="auto">
                <a:xfrm flipV="1">
                  <a:off x="3079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5" name="Line 120"/>
                <p:cNvSpPr>
                  <a:spLocks noChangeShapeType="1"/>
                </p:cNvSpPr>
                <p:nvPr/>
              </p:nvSpPr>
              <p:spPr bwMode="auto">
                <a:xfrm flipV="1">
                  <a:off x="3208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6" name="Line 121"/>
                <p:cNvSpPr>
                  <a:spLocks noChangeShapeType="1"/>
                </p:cNvSpPr>
                <p:nvPr/>
              </p:nvSpPr>
              <p:spPr bwMode="auto">
                <a:xfrm flipV="1">
                  <a:off x="3269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7" name="Line 122"/>
                <p:cNvSpPr>
                  <a:spLocks noChangeShapeType="1"/>
                </p:cNvSpPr>
                <p:nvPr/>
              </p:nvSpPr>
              <p:spPr bwMode="auto">
                <a:xfrm flipV="1">
                  <a:off x="3337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8" name="Line 123"/>
                <p:cNvSpPr>
                  <a:spLocks noChangeShapeType="1"/>
                </p:cNvSpPr>
                <p:nvPr/>
              </p:nvSpPr>
              <p:spPr bwMode="auto">
                <a:xfrm flipV="1">
                  <a:off x="3399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89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3522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0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3589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1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3651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2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3712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3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3841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4" name="Line 129"/>
                <p:cNvSpPr>
                  <a:spLocks noChangeShapeType="1"/>
                </p:cNvSpPr>
                <p:nvPr/>
              </p:nvSpPr>
              <p:spPr bwMode="auto">
                <a:xfrm flipV="1">
                  <a:off x="3903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5" name="Line 130"/>
                <p:cNvSpPr>
                  <a:spLocks noChangeShapeType="1"/>
                </p:cNvSpPr>
                <p:nvPr/>
              </p:nvSpPr>
              <p:spPr bwMode="auto">
                <a:xfrm flipV="1">
                  <a:off x="3964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6" name="Line 131"/>
                <p:cNvSpPr>
                  <a:spLocks noChangeShapeType="1"/>
                </p:cNvSpPr>
                <p:nvPr/>
              </p:nvSpPr>
              <p:spPr bwMode="auto">
                <a:xfrm flipV="1">
                  <a:off x="4032" y="3173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97" name="Group 132"/>
              <p:cNvGrpSpPr>
                <a:grpSpLocks/>
              </p:cNvGrpSpPr>
              <p:nvPr/>
            </p:nvGrpSpPr>
            <p:grpSpPr bwMode="auto">
              <a:xfrm>
                <a:off x="5678920" y="3066723"/>
                <a:ext cx="2879714" cy="47450"/>
                <a:chOff x="1879" y="1248"/>
                <a:chExt cx="2216" cy="32"/>
              </a:xfrm>
            </p:grpSpPr>
            <p:sp>
              <p:nvSpPr>
                <p:cNvPr id="898" name="Line 133"/>
                <p:cNvSpPr>
                  <a:spLocks noChangeShapeType="1"/>
                </p:cNvSpPr>
                <p:nvPr/>
              </p:nvSpPr>
              <p:spPr bwMode="auto">
                <a:xfrm>
                  <a:off x="1879" y="1248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99" name="Line 134"/>
                <p:cNvSpPr>
                  <a:spLocks noChangeShapeType="1"/>
                </p:cNvSpPr>
                <p:nvPr/>
              </p:nvSpPr>
              <p:spPr bwMode="auto">
                <a:xfrm>
                  <a:off x="2193" y="1248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0" name="Line 135"/>
                <p:cNvSpPr>
                  <a:spLocks noChangeShapeType="1"/>
                </p:cNvSpPr>
                <p:nvPr/>
              </p:nvSpPr>
              <p:spPr bwMode="auto">
                <a:xfrm>
                  <a:off x="2513" y="1248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1" name="Line 136"/>
                <p:cNvSpPr>
                  <a:spLocks noChangeShapeType="1"/>
                </p:cNvSpPr>
                <p:nvPr/>
              </p:nvSpPr>
              <p:spPr bwMode="auto">
                <a:xfrm>
                  <a:off x="2826" y="1248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2" name="Line 137"/>
                <p:cNvSpPr>
                  <a:spLocks noChangeShapeType="1"/>
                </p:cNvSpPr>
                <p:nvPr/>
              </p:nvSpPr>
              <p:spPr bwMode="auto">
                <a:xfrm>
                  <a:off x="3146" y="1248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3" name="Line 138"/>
                <p:cNvSpPr>
                  <a:spLocks noChangeShapeType="1"/>
                </p:cNvSpPr>
                <p:nvPr/>
              </p:nvSpPr>
              <p:spPr bwMode="auto">
                <a:xfrm>
                  <a:off x="3460" y="1248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4" name="Line 139"/>
                <p:cNvSpPr>
                  <a:spLocks noChangeShapeType="1"/>
                </p:cNvSpPr>
                <p:nvPr/>
              </p:nvSpPr>
              <p:spPr bwMode="auto">
                <a:xfrm>
                  <a:off x="3780" y="1248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5" name="Line 140"/>
                <p:cNvSpPr>
                  <a:spLocks noChangeShapeType="1"/>
                </p:cNvSpPr>
                <p:nvPr/>
              </p:nvSpPr>
              <p:spPr bwMode="auto">
                <a:xfrm>
                  <a:off x="4094" y="1248"/>
                  <a:ext cx="1" cy="32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6" name="Line 141"/>
                <p:cNvSpPr>
                  <a:spLocks noChangeShapeType="1"/>
                </p:cNvSpPr>
                <p:nvPr/>
              </p:nvSpPr>
              <p:spPr bwMode="auto">
                <a:xfrm>
                  <a:off x="1941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7" name="Line 142"/>
                <p:cNvSpPr>
                  <a:spLocks noChangeShapeType="1"/>
                </p:cNvSpPr>
                <p:nvPr/>
              </p:nvSpPr>
              <p:spPr bwMode="auto">
                <a:xfrm>
                  <a:off x="2008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8" name="Line 143"/>
                <p:cNvSpPr>
                  <a:spLocks noChangeShapeType="1"/>
                </p:cNvSpPr>
                <p:nvPr/>
              </p:nvSpPr>
              <p:spPr bwMode="auto">
                <a:xfrm>
                  <a:off x="2070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9" name="Line 144"/>
                <p:cNvSpPr>
                  <a:spLocks noChangeShapeType="1"/>
                </p:cNvSpPr>
                <p:nvPr/>
              </p:nvSpPr>
              <p:spPr bwMode="auto">
                <a:xfrm>
                  <a:off x="2131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0" name="Line 145"/>
                <p:cNvSpPr>
                  <a:spLocks noChangeShapeType="1"/>
                </p:cNvSpPr>
                <p:nvPr/>
              </p:nvSpPr>
              <p:spPr bwMode="auto">
                <a:xfrm>
                  <a:off x="2261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1" name="Line 146"/>
                <p:cNvSpPr>
                  <a:spLocks noChangeShapeType="1"/>
                </p:cNvSpPr>
                <p:nvPr/>
              </p:nvSpPr>
              <p:spPr bwMode="auto">
                <a:xfrm>
                  <a:off x="2322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2" name="Line 147"/>
                <p:cNvSpPr>
                  <a:spLocks noChangeShapeType="1"/>
                </p:cNvSpPr>
                <p:nvPr/>
              </p:nvSpPr>
              <p:spPr bwMode="auto">
                <a:xfrm>
                  <a:off x="2384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3" name="Line 148"/>
                <p:cNvSpPr>
                  <a:spLocks noChangeShapeType="1"/>
                </p:cNvSpPr>
                <p:nvPr/>
              </p:nvSpPr>
              <p:spPr bwMode="auto">
                <a:xfrm>
                  <a:off x="2451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4" name="Line 149"/>
                <p:cNvSpPr>
                  <a:spLocks noChangeShapeType="1"/>
                </p:cNvSpPr>
                <p:nvPr/>
              </p:nvSpPr>
              <p:spPr bwMode="auto">
                <a:xfrm>
                  <a:off x="2574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5" name="Line 150"/>
                <p:cNvSpPr>
                  <a:spLocks noChangeShapeType="1"/>
                </p:cNvSpPr>
                <p:nvPr/>
              </p:nvSpPr>
              <p:spPr bwMode="auto">
                <a:xfrm>
                  <a:off x="2636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6" name="Line 151"/>
                <p:cNvSpPr>
                  <a:spLocks noChangeShapeType="1"/>
                </p:cNvSpPr>
                <p:nvPr/>
              </p:nvSpPr>
              <p:spPr bwMode="auto">
                <a:xfrm>
                  <a:off x="2703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7" name="Line 152"/>
                <p:cNvSpPr>
                  <a:spLocks noChangeShapeType="1"/>
                </p:cNvSpPr>
                <p:nvPr/>
              </p:nvSpPr>
              <p:spPr bwMode="auto">
                <a:xfrm>
                  <a:off x="2765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8" name="Line 153"/>
                <p:cNvSpPr>
                  <a:spLocks noChangeShapeType="1"/>
                </p:cNvSpPr>
                <p:nvPr/>
              </p:nvSpPr>
              <p:spPr bwMode="auto">
                <a:xfrm>
                  <a:off x="2894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19" name="Line 154"/>
                <p:cNvSpPr>
                  <a:spLocks noChangeShapeType="1"/>
                </p:cNvSpPr>
                <p:nvPr/>
              </p:nvSpPr>
              <p:spPr bwMode="auto">
                <a:xfrm>
                  <a:off x="2956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0" name="Line 155"/>
                <p:cNvSpPr>
                  <a:spLocks noChangeShapeType="1"/>
                </p:cNvSpPr>
                <p:nvPr/>
              </p:nvSpPr>
              <p:spPr bwMode="auto">
                <a:xfrm>
                  <a:off x="3017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1" name="Line 156"/>
                <p:cNvSpPr>
                  <a:spLocks noChangeShapeType="1"/>
                </p:cNvSpPr>
                <p:nvPr/>
              </p:nvSpPr>
              <p:spPr bwMode="auto">
                <a:xfrm>
                  <a:off x="3079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2" name="Line 157"/>
                <p:cNvSpPr>
                  <a:spLocks noChangeShapeType="1"/>
                </p:cNvSpPr>
                <p:nvPr/>
              </p:nvSpPr>
              <p:spPr bwMode="auto">
                <a:xfrm>
                  <a:off x="3208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3" name="Line 158"/>
                <p:cNvSpPr>
                  <a:spLocks noChangeShapeType="1"/>
                </p:cNvSpPr>
                <p:nvPr/>
              </p:nvSpPr>
              <p:spPr bwMode="auto">
                <a:xfrm>
                  <a:off x="3269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4" name="Line 159"/>
                <p:cNvSpPr>
                  <a:spLocks noChangeShapeType="1"/>
                </p:cNvSpPr>
                <p:nvPr/>
              </p:nvSpPr>
              <p:spPr bwMode="auto">
                <a:xfrm>
                  <a:off x="3337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5" name="Line 160"/>
                <p:cNvSpPr>
                  <a:spLocks noChangeShapeType="1"/>
                </p:cNvSpPr>
                <p:nvPr/>
              </p:nvSpPr>
              <p:spPr bwMode="auto">
                <a:xfrm>
                  <a:off x="3399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6" name="Line 161"/>
                <p:cNvSpPr>
                  <a:spLocks noChangeShapeType="1"/>
                </p:cNvSpPr>
                <p:nvPr/>
              </p:nvSpPr>
              <p:spPr bwMode="auto">
                <a:xfrm>
                  <a:off x="3522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7" name="Line 162"/>
                <p:cNvSpPr>
                  <a:spLocks noChangeShapeType="1"/>
                </p:cNvSpPr>
                <p:nvPr/>
              </p:nvSpPr>
              <p:spPr bwMode="auto">
                <a:xfrm>
                  <a:off x="3589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8" name="Line 163"/>
                <p:cNvSpPr>
                  <a:spLocks noChangeShapeType="1"/>
                </p:cNvSpPr>
                <p:nvPr/>
              </p:nvSpPr>
              <p:spPr bwMode="auto">
                <a:xfrm>
                  <a:off x="3651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29" name="Line 164"/>
                <p:cNvSpPr>
                  <a:spLocks noChangeShapeType="1"/>
                </p:cNvSpPr>
                <p:nvPr/>
              </p:nvSpPr>
              <p:spPr bwMode="auto">
                <a:xfrm>
                  <a:off x="3712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0" name="Line 165"/>
                <p:cNvSpPr>
                  <a:spLocks noChangeShapeType="1"/>
                </p:cNvSpPr>
                <p:nvPr/>
              </p:nvSpPr>
              <p:spPr bwMode="auto">
                <a:xfrm>
                  <a:off x="3841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1" name="Line 166"/>
                <p:cNvSpPr>
                  <a:spLocks noChangeShapeType="1"/>
                </p:cNvSpPr>
                <p:nvPr/>
              </p:nvSpPr>
              <p:spPr bwMode="auto">
                <a:xfrm>
                  <a:off x="3903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2" name="Line 167"/>
                <p:cNvSpPr>
                  <a:spLocks noChangeShapeType="1"/>
                </p:cNvSpPr>
                <p:nvPr/>
              </p:nvSpPr>
              <p:spPr bwMode="auto">
                <a:xfrm>
                  <a:off x="3964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33" name="Line 168"/>
                <p:cNvSpPr>
                  <a:spLocks noChangeShapeType="1"/>
                </p:cNvSpPr>
                <p:nvPr/>
              </p:nvSpPr>
              <p:spPr bwMode="auto">
                <a:xfrm>
                  <a:off x="4032" y="1248"/>
                  <a:ext cx="1" cy="16"/>
                </a:xfrm>
                <a:prstGeom prst="line">
                  <a:avLst/>
                </a:prstGeom>
                <a:noFill/>
                <a:ln w="9525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934" name="Line 169"/>
              <p:cNvSpPr>
                <a:spLocks noChangeShapeType="1"/>
              </p:cNvSpPr>
              <p:nvPr/>
            </p:nvSpPr>
            <p:spPr bwMode="auto">
              <a:xfrm flipV="1">
                <a:off x="5678920" y="3066723"/>
                <a:ext cx="1300" cy="287811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5" name="Line 170"/>
              <p:cNvSpPr>
                <a:spLocks noChangeShapeType="1"/>
              </p:cNvSpPr>
              <p:nvPr/>
            </p:nvSpPr>
            <p:spPr bwMode="auto">
              <a:xfrm flipV="1">
                <a:off x="8557334" y="3066723"/>
                <a:ext cx="1300" cy="2878110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6" name="Line 171"/>
              <p:cNvSpPr>
                <a:spLocks noChangeShapeType="1"/>
              </p:cNvSpPr>
              <p:nvPr/>
            </p:nvSpPr>
            <p:spPr bwMode="auto">
              <a:xfrm>
                <a:off x="5678920" y="5944833"/>
                <a:ext cx="2878414" cy="148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37" name="Line 172"/>
              <p:cNvSpPr>
                <a:spLocks noChangeShapeType="1"/>
              </p:cNvSpPr>
              <p:nvPr/>
            </p:nvSpPr>
            <p:spPr bwMode="auto">
              <a:xfrm>
                <a:off x="5678920" y="3066723"/>
                <a:ext cx="2878414" cy="1483"/>
              </a:xfrm>
              <a:prstGeom prst="lin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8" name="Oval 173"/>
              <p:cNvSpPr>
                <a:spLocks noChangeArrowheads="1"/>
              </p:cNvSpPr>
              <p:nvPr/>
            </p:nvSpPr>
            <p:spPr bwMode="auto">
              <a:xfrm>
                <a:off x="5838760" y="5697206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39" name="Oval 174"/>
              <p:cNvSpPr>
                <a:spLocks noChangeArrowheads="1"/>
              </p:cNvSpPr>
              <p:nvPr/>
            </p:nvSpPr>
            <p:spPr bwMode="auto">
              <a:xfrm>
                <a:off x="5830963" y="5697206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0" name="Oval 175"/>
              <p:cNvSpPr>
                <a:spLocks noChangeArrowheads="1"/>
              </p:cNvSpPr>
              <p:nvPr/>
            </p:nvSpPr>
            <p:spPr bwMode="auto">
              <a:xfrm>
                <a:off x="5871247" y="5680895"/>
                <a:ext cx="870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1" name="Oval 176"/>
              <p:cNvSpPr>
                <a:spLocks noChangeArrowheads="1"/>
              </p:cNvSpPr>
              <p:nvPr/>
            </p:nvSpPr>
            <p:spPr bwMode="auto">
              <a:xfrm>
                <a:off x="5902436" y="5704620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2" name="Oval 177"/>
              <p:cNvSpPr>
                <a:spLocks noChangeArrowheads="1"/>
              </p:cNvSpPr>
              <p:nvPr/>
            </p:nvSpPr>
            <p:spPr bwMode="auto">
              <a:xfrm>
                <a:off x="5863450" y="5648274"/>
                <a:ext cx="87067" cy="8896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3" name="Oval 178"/>
              <p:cNvSpPr>
                <a:spLocks noChangeArrowheads="1"/>
              </p:cNvSpPr>
              <p:nvPr/>
            </p:nvSpPr>
            <p:spPr bwMode="auto">
              <a:xfrm>
                <a:off x="5886842" y="5624549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4" name="Oval 179"/>
              <p:cNvSpPr>
                <a:spLocks noChangeArrowheads="1"/>
              </p:cNvSpPr>
              <p:nvPr/>
            </p:nvSpPr>
            <p:spPr bwMode="auto">
              <a:xfrm>
                <a:off x="6741919" y="4952842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5" name="Oval 180"/>
              <p:cNvSpPr>
                <a:spLocks noChangeArrowheads="1"/>
              </p:cNvSpPr>
              <p:nvPr/>
            </p:nvSpPr>
            <p:spPr bwMode="auto">
              <a:xfrm>
                <a:off x="6790001" y="4952842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6" name="Oval 181"/>
              <p:cNvSpPr>
                <a:spLocks noChangeArrowheads="1"/>
              </p:cNvSpPr>
              <p:nvPr/>
            </p:nvSpPr>
            <p:spPr bwMode="auto">
              <a:xfrm>
                <a:off x="6862774" y="4792699"/>
                <a:ext cx="87067" cy="8896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7" name="Oval 182"/>
              <p:cNvSpPr>
                <a:spLocks noChangeArrowheads="1"/>
              </p:cNvSpPr>
              <p:nvPr/>
            </p:nvSpPr>
            <p:spPr bwMode="auto">
              <a:xfrm>
                <a:off x="6741919" y="4872771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8" name="Oval 183"/>
              <p:cNvSpPr>
                <a:spLocks noChangeArrowheads="1"/>
              </p:cNvSpPr>
              <p:nvPr/>
            </p:nvSpPr>
            <p:spPr bwMode="auto">
              <a:xfrm>
                <a:off x="6797798" y="4825321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49" name="Oval 184"/>
              <p:cNvSpPr>
                <a:spLocks noChangeArrowheads="1"/>
              </p:cNvSpPr>
              <p:nvPr/>
            </p:nvSpPr>
            <p:spPr bwMode="auto">
              <a:xfrm>
                <a:off x="6526200" y="4809010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0" name="Oval 185"/>
              <p:cNvSpPr>
                <a:spLocks noChangeArrowheads="1"/>
              </p:cNvSpPr>
              <p:nvPr/>
            </p:nvSpPr>
            <p:spPr bwMode="auto">
              <a:xfrm>
                <a:off x="6350767" y="5280540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1" name="Oval 186"/>
              <p:cNvSpPr>
                <a:spLocks noChangeArrowheads="1"/>
              </p:cNvSpPr>
              <p:nvPr/>
            </p:nvSpPr>
            <p:spPr bwMode="auto">
              <a:xfrm>
                <a:off x="6526200" y="5049223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2" name="Oval 187"/>
              <p:cNvSpPr>
                <a:spLocks noChangeArrowheads="1"/>
              </p:cNvSpPr>
              <p:nvPr/>
            </p:nvSpPr>
            <p:spPr bwMode="auto">
              <a:xfrm>
                <a:off x="7789324" y="3889676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3" name="Oval 188"/>
              <p:cNvSpPr>
                <a:spLocks noChangeArrowheads="1"/>
              </p:cNvSpPr>
              <p:nvPr/>
            </p:nvSpPr>
            <p:spPr bwMode="auto">
              <a:xfrm>
                <a:off x="7893285" y="3793294"/>
                <a:ext cx="88367" cy="8896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4" name="Oval 189"/>
              <p:cNvSpPr>
                <a:spLocks noChangeArrowheads="1"/>
              </p:cNvSpPr>
              <p:nvPr/>
            </p:nvSpPr>
            <p:spPr bwMode="auto">
              <a:xfrm>
                <a:off x="8116801" y="3602013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5" name="Oval 190"/>
              <p:cNvSpPr>
                <a:spLocks noChangeArrowheads="1"/>
              </p:cNvSpPr>
              <p:nvPr/>
            </p:nvSpPr>
            <p:spPr bwMode="auto">
              <a:xfrm>
                <a:off x="7981652" y="3409249"/>
                <a:ext cx="87067" cy="8896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6" name="Oval 191"/>
              <p:cNvSpPr>
                <a:spLocks noChangeArrowheads="1"/>
              </p:cNvSpPr>
              <p:nvPr/>
            </p:nvSpPr>
            <p:spPr bwMode="auto">
              <a:xfrm>
                <a:off x="8268843" y="3458182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7" name="Oval 192"/>
              <p:cNvSpPr>
                <a:spLocks noChangeArrowheads="1"/>
              </p:cNvSpPr>
              <p:nvPr/>
            </p:nvSpPr>
            <p:spPr bwMode="auto">
              <a:xfrm>
                <a:off x="8116801" y="3569391"/>
                <a:ext cx="88367" cy="8896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8" name="Oval 193"/>
              <p:cNvSpPr>
                <a:spLocks noChangeArrowheads="1"/>
              </p:cNvSpPr>
              <p:nvPr/>
            </p:nvSpPr>
            <p:spPr bwMode="auto">
              <a:xfrm>
                <a:off x="7765933" y="3953436"/>
                <a:ext cx="870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59" name="Oval 194"/>
              <p:cNvSpPr>
                <a:spLocks noChangeArrowheads="1"/>
              </p:cNvSpPr>
              <p:nvPr/>
            </p:nvSpPr>
            <p:spPr bwMode="auto">
              <a:xfrm>
                <a:off x="7621687" y="4161028"/>
                <a:ext cx="88367" cy="88968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0" name="Oval 195"/>
              <p:cNvSpPr>
                <a:spLocks noChangeArrowheads="1"/>
              </p:cNvSpPr>
              <p:nvPr/>
            </p:nvSpPr>
            <p:spPr bwMode="auto">
              <a:xfrm>
                <a:off x="8149288" y="3762155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1" name="Oval 196"/>
              <p:cNvSpPr>
                <a:spLocks noChangeArrowheads="1"/>
              </p:cNvSpPr>
              <p:nvPr/>
            </p:nvSpPr>
            <p:spPr bwMode="auto">
              <a:xfrm>
                <a:off x="7885488" y="3465596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2" name="Oval 197"/>
              <p:cNvSpPr>
                <a:spLocks noChangeArrowheads="1"/>
              </p:cNvSpPr>
              <p:nvPr/>
            </p:nvSpPr>
            <p:spPr bwMode="auto">
              <a:xfrm>
                <a:off x="7949164" y="3394421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3" name="Oval 198"/>
              <p:cNvSpPr>
                <a:spLocks noChangeArrowheads="1"/>
              </p:cNvSpPr>
              <p:nvPr/>
            </p:nvSpPr>
            <p:spPr bwMode="auto">
              <a:xfrm>
                <a:off x="7741242" y="3913400"/>
                <a:ext cx="88367" cy="87485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4" name="Oval 199"/>
              <p:cNvSpPr>
                <a:spLocks noChangeArrowheads="1"/>
              </p:cNvSpPr>
              <p:nvPr/>
            </p:nvSpPr>
            <p:spPr bwMode="auto">
              <a:xfrm>
                <a:off x="7637281" y="4026093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5" name="Oval 200"/>
              <p:cNvSpPr>
                <a:spLocks noChangeArrowheads="1"/>
              </p:cNvSpPr>
              <p:nvPr/>
            </p:nvSpPr>
            <p:spPr bwMode="auto">
              <a:xfrm>
                <a:off x="7733445" y="3905986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6" name="Oval 201"/>
              <p:cNvSpPr>
                <a:spLocks noChangeArrowheads="1"/>
              </p:cNvSpPr>
              <p:nvPr/>
            </p:nvSpPr>
            <p:spPr bwMode="auto">
              <a:xfrm>
                <a:off x="7413766" y="4113578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7" name="Oval 202"/>
              <p:cNvSpPr>
                <a:spLocks noChangeArrowheads="1"/>
              </p:cNvSpPr>
              <p:nvPr/>
            </p:nvSpPr>
            <p:spPr bwMode="auto">
              <a:xfrm>
                <a:off x="6495012" y="4969152"/>
                <a:ext cx="870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8" name="Oval 203"/>
              <p:cNvSpPr>
                <a:spLocks noChangeArrowheads="1"/>
              </p:cNvSpPr>
              <p:nvPr/>
            </p:nvSpPr>
            <p:spPr bwMode="auto">
              <a:xfrm>
                <a:off x="7173356" y="4337481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69" name="Oval 204"/>
              <p:cNvSpPr>
                <a:spLocks noChangeArrowheads="1"/>
              </p:cNvSpPr>
              <p:nvPr/>
            </p:nvSpPr>
            <p:spPr bwMode="auto">
              <a:xfrm>
                <a:off x="5798475" y="5617135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0" name="Oval 205"/>
              <p:cNvSpPr>
                <a:spLocks noChangeArrowheads="1"/>
              </p:cNvSpPr>
              <p:nvPr/>
            </p:nvSpPr>
            <p:spPr bwMode="auto">
              <a:xfrm>
                <a:off x="5807571" y="5624549"/>
                <a:ext cx="870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1" name="Oval 206"/>
              <p:cNvSpPr>
                <a:spLocks noChangeArrowheads="1"/>
              </p:cNvSpPr>
              <p:nvPr/>
            </p:nvSpPr>
            <p:spPr bwMode="auto">
              <a:xfrm>
                <a:off x="6598973" y="4985463"/>
                <a:ext cx="870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2" name="Oval 207"/>
              <p:cNvSpPr>
                <a:spLocks noChangeArrowheads="1"/>
              </p:cNvSpPr>
              <p:nvPr/>
            </p:nvSpPr>
            <p:spPr bwMode="auto">
              <a:xfrm>
                <a:off x="7302008" y="4193649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3" name="Oval 208"/>
              <p:cNvSpPr>
                <a:spLocks noChangeArrowheads="1"/>
              </p:cNvSpPr>
              <p:nvPr/>
            </p:nvSpPr>
            <p:spPr bwMode="auto">
              <a:xfrm>
                <a:off x="5790678" y="5631963"/>
                <a:ext cx="88367" cy="8896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4" name="Oval 209"/>
              <p:cNvSpPr>
                <a:spLocks noChangeArrowheads="1"/>
              </p:cNvSpPr>
              <p:nvPr/>
            </p:nvSpPr>
            <p:spPr bwMode="auto">
              <a:xfrm>
                <a:off x="7517727" y="3833329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5" name="Oval 210"/>
              <p:cNvSpPr>
                <a:spLocks noChangeArrowheads="1"/>
              </p:cNvSpPr>
              <p:nvPr/>
            </p:nvSpPr>
            <p:spPr bwMode="auto">
              <a:xfrm>
                <a:off x="6439133" y="5105570"/>
                <a:ext cx="870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6" name="Oval 211"/>
              <p:cNvSpPr>
                <a:spLocks noChangeArrowheads="1"/>
              </p:cNvSpPr>
              <p:nvPr/>
            </p:nvSpPr>
            <p:spPr bwMode="auto">
              <a:xfrm>
                <a:off x="6430037" y="5224194"/>
                <a:ext cx="88367" cy="8896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7" name="Oval 212"/>
              <p:cNvSpPr>
                <a:spLocks noChangeArrowheads="1"/>
              </p:cNvSpPr>
              <p:nvPr/>
            </p:nvSpPr>
            <p:spPr bwMode="auto">
              <a:xfrm>
                <a:off x="7621687" y="3745844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8" name="Oval 213"/>
              <p:cNvSpPr>
                <a:spLocks noChangeArrowheads="1"/>
              </p:cNvSpPr>
              <p:nvPr/>
            </p:nvSpPr>
            <p:spPr bwMode="auto">
              <a:xfrm>
                <a:off x="6270197" y="5296851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79" name="Oval 214"/>
              <p:cNvSpPr>
                <a:spLocks noChangeArrowheads="1"/>
              </p:cNvSpPr>
              <p:nvPr/>
            </p:nvSpPr>
            <p:spPr bwMode="auto">
              <a:xfrm>
                <a:off x="6582079" y="4960256"/>
                <a:ext cx="88367" cy="8896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80" name="Oval 215"/>
              <p:cNvSpPr>
                <a:spLocks noChangeArrowheads="1"/>
              </p:cNvSpPr>
              <p:nvPr/>
            </p:nvSpPr>
            <p:spPr bwMode="auto">
              <a:xfrm>
                <a:off x="7781527" y="3929711"/>
                <a:ext cx="88367" cy="87485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81" name="Oval 216"/>
              <p:cNvSpPr>
                <a:spLocks noChangeArrowheads="1"/>
              </p:cNvSpPr>
              <p:nvPr/>
            </p:nvSpPr>
            <p:spPr bwMode="auto">
              <a:xfrm>
                <a:off x="6630161" y="4865357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82" name="Oval 217"/>
              <p:cNvSpPr>
                <a:spLocks noChangeArrowheads="1"/>
              </p:cNvSpPr>
              <p:nvPr/>
            </p:nvSpPr>
            <p:spPr bwMode="auto">
              <a:xfrm>
                <a:off x="5823166" y="5631963"/>
                <a:ext cx="88367" cy="8896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83" name="Oval 218"/>
              <p:cNvSpPr>
                <a:spLocks noChangeArrowheads="1"/>
              </p:cNvSpPr>
              <p:nvPr/>
            </p:nvSpPr>
            <p:spPr bwMode="auto">
              <a:xfrm>
                <a:off x="7637281" y="4026093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84" name="Oval 219"/>
              <p:cNvSpPr>
                <a:spLocks noChangeArrowheads="1"/>
              </p:cNvSpPr>
              <p:nvPr/>
            </p:nvSpPr>
            <p:spPr bwMode="auto">
              <a:xfrm>
                <a:off x="8109004" y="3545667"/>
                <a:ext cx="88367" cy="87485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85" name="Oval 220"/>
              <p:cNvSpPr>
                <a:spLocks noChangeArrowheads="1"/>
              </p:cNvSpPr>
              <p:nvPr/>
            </p:nvSpPr>
            <p:spPr bwMode="auto">
              <a:xfrm>
                <a:off x="8124598" y="3489320"/>
                <a:ext cx="88367" cy="88968"/>
              </a:xfrm>
              <a:prstGeom prst="ellipse">
                <a:avLst/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>
                  <a:latin typeface="Calibri" pitchFamily="-72" charset="0"/>
                </a:endParaRPr>
              </a:p>
            </p:txBody>
          </p:sp>
          <p:sp>
            <p:nvSpPr>
              <p:cNvPr id="986" name="Freeform 244"/>
              <p:cNvSpPr>
                <a:spLocks/>
              </p:cNvSpPr>
              <p:nvPr/>
            </p:nvSpPr>
            <p:spPr bwMode="auto">
              <a:xfrm>
                <a:off x="5685545" y="3281626"/>
                <a:ext cx="2661974" cy="2477738"/>
              </a:xfrm>
              <a:custGeom>
                <a:avLst/>
                <a:gdLst>
                  <a:gd name="T0" fmla="*/ 0 w 1617"/>
                  <a:gd name="T1" fmla="*/ 2147483647 h 1320"/>
                  <a:gd name="T2" fmla="*/ 510386 w 1617"/>
                  <a:gd name="T3" fmla="*/ 2147483647 h 1320"/>
                  <a:gd name="T4" fmla="*/ 1644759 w 1617"/>
                  <a:gd name="T5" fmla="*/ 2147483647 h 1320"/>
                  <a:gd name="T6" fmla="*/ 2851575 w 1617"/>
                  <a:gd name="T7" fmla="*/ 2147483647 h 1320"/>
                  <a:gd name="T8" fmla="*/ 3957959 w 1617"/>
                  <a:gd name="T9" fmla="*/ 2147483647 h 1320"/>
                  <a:gd name="T10" fmla="*/ 5070930 w 1617"/>
                  <a:gd name="T11" fmla="*/ 2147483647 h 1320"/>
                  <a:gd name="T12" fmla="*/ 6253049 w 1617"/>
                  <a:gd name="T13" fmla="*/ 2147483647 h 1320"/>
                  <a:gd name="T14" fmla="*/ 7367665 w 1617"/>
                  <a:gd name="T15" fmla="*/ 2147483647 h 1320"/>
                  <a:gd name="T16" fmla="*/ 8475696 w 1617"/>
                  <a:gd name="T17" fmla="*/ 2147483647 h 1320"/>
                  <a:gd name="T18" fmla="*/ 9540921 w 1617"/>
                  <a:gd name="T19" fmla="*/ 2147483647 h 1320"/>
                  <a:gd name="T20" fmla="*/ 10759261 w 1617"/>
                  <a:gd name="T21" fmla="*/ 2147483647 h 1320"/>
                  <a:gd name="T22" fmla="*/ 11834364 w 1617"/>
                  <a:gd name="T23" fmla="*/ 2147483647 h 1320"/>
                  <a:gd name="T24" fmla="*/ 12958859 w 1617"/>
                  <a:gd name="T25" fmla="*/ 2147483647 h 1320"/>
                  <a:gd name="T26" fmla="*/ 14188724 w 1617"/>
                  <a:gd name="T27" fmla="*/ 2147483647 h 1320"/>
                  <a:gd name="T28" fmla="*/ 15267120 w 1617"/>
                  <a:gd name="T29" fmla="*/ 2147483647 h 1320"/>
                  <a:gd name="T30" fmla="*/ 16391615 w 1617"/>
                  <a:gd name="T31" fmla="*/ 2147483647 h 1320"/>
                  <a:gd name="T32" fmla="*/ 17466718 w 1617"/>
                  <a:gd name="T33" fmla="*/ 2147483647 h 1320"/>
                  <a:gd name="T34" fmla="*/ 18694937 w 1617"/>
                  <a:gd name="T35" fmla="*/ 2147483647 h 1320"/>
                  <a:gd name="T36" fmla="*/ 19796382 w 1617"/>
                  <a:gd name="T37" fmla="*/ 2147483647 h 1320"/>
                  <a:gd name="T38" fmla="*/ 20859960 w 1617"/>
                  <a:gd name="T39" fmla="*/ 2147483647 h 1320"/>
                  <a:gd name="T40" fmla="*/ 22083240 w 1617"/>
                  <a:gd name="T41" fmla="*/ 2147483647 h 1320"/>
                  <a:gd name="T42" fmla="*/ 23209381 w 1617"/>
                  <a:gd name="T43" fmla="*/ 2147483647 h 1320"/>
                  <a:gd name="T44" fmla="*/ 24243324 w 1617"/>
                  <a:gd name="T45" fmla="*/ 2147483647 h 1320"/>
                  <a:gd name="T46" fmla="*/ 25379344 w 1617"/>
                  <a:gd name="T47" fmla="*/ 2147483647 h 1320"/>
                  <a:gd name="T48" fmla="*/ 26549938 w 1617"/>
                  <a:gd name="T49" fmla="*/ 2147483647 h 1320"/>
                  <a:gd name="T50" fmla="*/ 27672787 w 1617"/>
                  <a:gd name="T51" fmla="*/ 2147483647 h 1320"/>
                  <a:gd name="T52" fmla="*/ 28764354 w 1617"/>
                  <a:gd name="T53" fmla="*/ 2147483647 h 1320"/>
                  <a:gd name="T54" fmla="*/ 30017269 w 1617"/>
                  <a:gd name="T55" fmla="*/ 2147483647 h 1320"/>
                  <a:gd name="T56" fmla="*/ 31113775 w 1617"/>
                  <a:gd name="T57" fmla="*/ 2147483647 h 1320"/>
                  <a:gd name="T58" fmla="*/ 32215220 w 1617"/>
                  <a:gd name="T59" fmla="*/ 2147483647 h 1320"/>
                  <a:gd name="T60" fmla="*/ 33257395 w 1617"/>
                  <a:gd name="T61" fmla="*/ 2147483647 h 1320"/>
                  <a:gd name="T62" fmla="*/ 34460917 w 1617"/>
                  <a:gd name="T63" fmla="*/ 2147483647 h 1320"/>
                  <a:gd name="T64" fmla="*/ 35591998 w 1617"/>
                  <a:gd name="T65" fmla="*/ 2147483647 h 1320"/>
                  <a:gd name="T66" fmla="*/ 36693444 w 1617"/>
                  <a:gd name="T67" fmla="*/ 0 h 13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617"/>
                  <a:gd name="T103" fmla="*/ 0 h 1320"/>
                  <a:gd name="T104" fmla="*/ 1617 w 1617"/>
                  <a:gd name="T105" fmla="*/ 1320 h 13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617" h="1320">
                    <a:moveTo>
                      <a:pt x="0" y="1320"/>
                    </a:moveTo>
                    <a:lnTo>
                      <a:pt x="24" y="1316"/>
                    </a:lnTo>
                    <a:lnTo>
                      <a:pt x="73" y="1299"/>
                    </a:lnTo>
                    <a:lnTo>
                      <a:pt x="126" y="1277"/>
                    </a:lnTo>
                    <a:lnTo>
                      <a:pt x="175" y="1256"/>
                    </a:lnTo>
                    <a:lnTo>
                      <a:pt x="223" y="1235"/>
                    </a:lnTo>
                    <a:lnTo>
                      <a:pt x="276" y="1209"/>
                    </a:lnTo>
                    <a:lnTo>
                      <a:pt x="325" y="1179"/>
                    </a:lnTo>
                    <a:lnTo>
                      <a:pt x="373" y="1150"/>
                    </a:lnTo>
                    <a:lnTo>
                      <a:pt x="421" y="1116"/>
                    </a:lnTo>
                    <a:lnTo>
                      <a:pt x="475" y="1081"/>
                    </a:lnTo>
                    <a:lnTo>
                      <a:pt x="523" y="1043"/>
                    </a:lnTo>
                    <a:lnTo>
                      <a:pt x="571" y="1001"/>
                    </a:lnTo>
                    <a:lnTo>
                      <a:pt x="625" y="958"/>
                    </a:lnTo>
                    <a:lnTo>
                      <a:pt x="673" y="915"/>
                    </a:lnTo>
                    <a:lnTo>
                      <a:pt x="721" y="873"/>
                    </a:lnTo>
                    <a:lnTo>
                      <a:pt x="770" y="822"/>
                    </a:lnTo>
                    <a:lnTo>
                      <a:pt x="823" y="779"/>
                    </a:lnTo>
                    <a:lnTo>
                      <a:pt x="872" y="732"/>
                    </a:lnTo>
                    <a:lnTo>
                      <a:pt x="920" y="681"/>
                    </a:lnTo>
                    <a:lnTo>
                      <a:pt x="973" y="630"/>
                    </a:lnTo>
                    <a:lnTo>
                      <a:pt x="1022" y="583"/>
                    </a:lnTo>
                    <a:lnTo>
                      <a:pt x="1070" y="532"/>
                    </a:lnTo>
                    <a:lnTo>
                      <a:pt x="1118" y="485"/>
                    </a:lnTo>
                    <a:lnTo>
                      <a:pt x="1172" y="434"/>
                    </a:lnTo>
                    <a:lnTo>
                      <a:pt x="1220" y="383"/>
                    </a:lnTo>
                    <a:lnTo>
                      <a:pt x="1268" y="336"/>
                    </a:lnTo>
                    <a:lnTo>
                      <a:pt x="1322" y="289"/>
                    </a:lnTo>
                    <a:lnTo>
                      <a:pt x="1370" y="238"/>
                    </a:lnTo>
                    <a:lnTo>
                      <a:pt x="1418" y="191"/>
                    </a:lnTo>
                    <a:lnTo>
                      <a:pt x="1467" y="145"/>
                    </a:lnTo>
                    <a:lnTo>
                      <a:pt x="1520" y="93"/>
                    </a:lnTo>
                    <a:lnTo>
                      <a:pt x="1569" y="47"/>
                    </a:lnTo>
                    <a:lnTo>
                      <a:pt x="1617" y="0"/>
                    </a:lnTo>
                  </a:path>
                </a:pathLst>
              </a:custGeom>
              <a:noFill/>
              <a:ln w="1587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altLang="ja-JP">
                  <a:latin typeface="ＭＳ Ｐゴシック" pitchFamily="-72" charset="-128"/>
                </a:endParaRPr>
              </a:p>
            </p:txBody>
          </p:sp>
        </p:grpSp>
        <p:grpSp>
          <p:nvGrpSpPr>
            <p:cNvPr id="279" name="図形グループ 278"/>
            <p:cNvGrpSpPr/>
            <p:nvPr/>
          </p:nvGrpSpPr>
          <p:grpSpPr>
            <a:xfrm>
              <a:off x="7948487" y="2063328"/>
              <a:ext cx="754116" cy="950584"/>
              <a:chOff x="7856484" y="1763713"/>
              <a:chExt cx="754116" cy="950584"/>
            </a:xfrm>
          </p:grpSpPr>
          <p:sp>
            <p:nvSpPr>
              <p:cNvPr id="63553" name="Line 366"/>
              <p:cNvSpPr>
                <a:spLocks noChangeShapeType="1"/>
              </p:cNvSpPr>
              <p:nvPr/>
            </p:nvSpPr>
            <p:spPr bwMode="auto">
              <a:xfrm flipV="1">
                <a:off x="8294955" y="2109788"/>
                <a:ext cx="65155" cy="390525"/>
              </a:xfrm>
              <a:prstGeom prst="line">
                <a:avLst/>
              </a:prstGeom>
              <a:noFill/>
              <a:ln w="12700">
                <a:solidFill>
                  <a:srgbClr val="54DC59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63554" name="Rectangle 367"/>
              <p:cNvSpPr>
                <a:spLocks noChangeArrowheads="1"/>
              </p:cNvSpPr>
              <p:nvPr/>
            </p:nvSpPr>
            <p:spPr bwMode="auto">
              <a:xfrm>
                <a:off x="8037513" y="1763713"/>
                <a:ext cx="573087" cy="338554"/>
              </a:xfrm>
              <a:prstGeom prst="rect">
                <a:avLst/>
              </a:prstGeom>
              <a:noFill/>
              <a:ln w="12700">
                <a:solidFill>
                  <a:srgbClr val="54DC59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600" dirty="0">
                    <a:solidFill>
                      <a:srgbClr val="54DC59"/>
                    </a:solidFill>
                    <a:ea typeface="Osaka" charset="-128"/>
                    <a:cs typeface="Osaka" charset="-128"/>
                  </a:rPr>
                  <a:t>31 J</a:t>
                </a:r>
              </a:p>
            </p:txBody>
          </p:sp>
          <p:sp>
            <p:nvSpPr>
              <p:cNvPr id="63556" name="円/楕円 254"/>
              <p:cNvSpPr>
                <a:spLocks noChangeArrowheads="1"/>
              </p:cNvSpPr>
              <p:nvPr/>
            </p:nvSpPr>
            <p:spPr bwMode="auto">
              <a:xfrm>
                <a:off x="7856484" y="2485697"/>
                <a:ext cx="656897" cy="228600"/>
              </a:xfrm>
              <a:prstGeom prst="ellipse">
                <a:avLst/>
              </a:prstGeom>
              <a:noFill/>
              <a:ln w="12700">
                <a:solidFill>
                  <a:srgbClr val="32DF44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</p:grpSp>
      <p:sp>
        <p:nvSpPr>
          <p:cNvPr id="294" name="テキスト ボックス 293"/>
          <p:cNvSpPr txBox="1"/>
          <p:nvPr/>
        </p:nvSpPr>
        <p:spPr>
          <a:xfrm>
            <a:off x="5647267" y="6324600"/>
            <a:ext cx="3268133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ja-JP" sz="1000" dirty="0" smtClean="0"/>
              <a:t>Liquid consists of </a:t>
            </a:r>
            <a:r>
              <a:rPr lang="en-US" altLang="ja-JP" sz="1000" dirty="0" err="1" smtClean="0"/>
              <a:t>diiodomethane</a:t>
            </a:r>
            <a:r>
              <a:rPr lang="en-US" altLang="ja-JP" sz="1000" dirty="0" smtClean="0"/>
              <a:t>, sulfur and tin iodide.</a:t>
            </a:r>
          </a:p>
          <a:p>
            <a:pPr algn="just"/>
            <a:r>
              <a:rPr lang="en-US" altLang="ja-JP" sz="1000" dirty="0" smtClean="0"/>
              <a:t>Liquid contains a broadband absorbing dye.</a:t>
            </a:r>
            <a:endParaRPr kumimoji="1" lang="ja-JP" alt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6" grpId="0"/>
      <p:bldP spid="29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857375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52400" y="0"/>
            <a:ext cx="88074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just">
              <a:defRPr/>
            </a:pPr>
            <a:r>
              <a:rPr lang="en-US" altLang="ja-JP" sz="2300" dirty="0">
                <a:solidFill>
                  <a:srgbClr val="E0B80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Spatial profiles of 30 J broadband </a:t>
            </a:r>
            <a:r>
              <a:rPr lang="en-US" altLang="ja-JP" sz="2300" dirty="0" smtClean="0">
                <a:solidFill>
                  <a:srgbClr val="E0B80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laser pulse </a:t>
            </a:r>
            <a:r>
              <a:rPr lang="en-US" altLang="ja-JP" sz="2300" dirty="0">
                <a:solidFill>
                  <a:srgbClr val="E0B80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have also near homogeneous flat-top intensity distributions. Pulse duration without pumping the final amplifier is 38 </a:t>
            </a:r>
            <a:r>
              <a:rPr lang="en-US" altLang="ja-JP" sz="2300" dirty="0" err="1">
                <a:solidFill>
                  <a:srgbClr val="E0B80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fs</a:t>
            </a:r>
            <a:r>
              <a:rPr lang="en-US" altLang="ja-JP" sz="2300" dirty="0">
                <a:solidFill>
                  <a:srgbClr val="E0B80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, indicating the potential for peak power of greater than 500 </a:t>
            </a:r>
            <a:r>
              <a:rPr lang="en-US" altLang="ja-JP" sz="2300" dirty="0" smtClean="0">
                <a:solidFill>
                  <a:srgbClr val="E0B80D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rPr>
              <a:t>TW</a:t>
            </a:r>
            <a:endParaRPr lang="en-US" altLang="ja-JP" sz="2300" dirty="0">
              <a:solidFill>
                <a:srgbClr val="E0B80D"/>
              </a:solidFill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61448" name="正方形/長方形 16"/>
          <p:cNvSpPr>
            <a:spLocks noChangeArrowheads="1"/>
          </p:cNvSpPr>
          <p:nvPr/>
        </p:nvSpPr>
        <p:spPr bwMode="auto">
          <a:xfrm>
            <a:off x="203200" y="2065338"/>
            <a:ext cx="42775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800" dirty="0"/>
              <a:t>✓</a:t>
            </a:r>
            <a:r>
              <a:rPr lang="en-US" altLang="ja-JP" sz="1800" dirty="0" smtClean="0"/>
              <a:t> Near</a:t>
            </a:r>
            <a:r>
              <a:rPr lang="en-US" altLang="ja-JP" sz="1800" dirty="0"/>
              <a:t>-field spatial </a:t>
            </a:r>
            <a:r>
              <a:rPr lang="en-US" altLang="ja-JP" sz="1800" dirty="0" smtClean="0"/>
              <a:t>profile of 30 J pulse </a:t>
            </a:r>
            <a:endParaRPr lang="ja-JP" altLang="en-US" sz="1800" dirty="0"/>
          </a:p>
        </p:txBody>
      </p:sp>
      <p:grpSp>
        <p:nvGrpSpPr>
          <p:cNvPr id="3" name="Group 330"/>
          <p:cNvGrpSpPr>
            <a:grpSpLocks/>
          </p:cNvGrpSpPr>
          <p:nvPr/>
        </p:nvGrpSpPr>
        <p:grpSpPr bwMode="auto">
          <a:xfrm>
            <a:off x="4633913" y="5427663"/>
            <a:ext cx="4281487" cy="1309687"/>
            <a:chOff x="96" y="3360"/>
            <a:chExt cx="2697" cy="825"/>
          </a:xfrm>
        </p:grpSpPr>
        <p:sp>
          <p:nvSpPr>
            <p:cNvPr id="41089" name="Rectangle 331"/>
            <p:cNvSpPr>
              <a:spLocks noChangeArrowheads="1"/>
            </p:cNvSpPr>
            <p:nvPr/>
          </p:nvSpPr>
          <p:spPr bwMode="auto">
            <a:xfrm>
              <a:off x="96" y="3972"/>
              <a:ext cx="2697" cy="2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3260C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>
                  <a:solidFill>
                    <a:srgbClr val="F3260C"/>
                  </a:solidFill>
                  <a:ea typeface="Osaka" charset="-128"/>
                  <a:cs typeface="Osaka" charset="-128"/>
                </a:rPr>
                <a:t>Potential peak power is &gt;500 TW (38 fs/20 J)</a:t>
              </a:r>
            </a:p>
          </p:txBody>
        </p:sp>
        <p:sp>
          <p:nvSpPr>
            <p:cNvPr id="41090" name="AutoShape 332"/>
            <p:cNvSpPr>
              <a:spLocks noChangeArrowheads="1"/>
            </p:cNvSpPr>
            <p:nvPr/>
          </p:nvSpPr>
          <p:spPr bwMode="auto">
            <a:xfrm>
              <a:off x="192" y="3360"/>
              <a:ext cx="192" cy="480"/>
            </a:xfrm>
            <a:prstGeom prst="curvedRightArrow">
              <a:avLst>
                <a:gd name="adj1" fmla="val 50000"/>
                <a:gd name="adj2" fmla="val 100000"/>
                <a:gd name="adj3" fmla="val 33333"/>
              </a:avLst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4" name="図形グループ 443"/>
          <p:cNvGrpSpPr>
            <a:grpSpLocks/>
          </p:cNvGrpSpPr>
          <p:nvPr/>
        </p:nvGrpSpPr>
        <p:grpSpPr bwMode="auto">
          <a:xfrm>
            <a:off x="4633913" y="2074863"/>
            <a:ext cx="3746500" cy="4178300"/>
            <a:chOff x="152400" y="1981200"/>
            <a:chExt cx="3746196" cy="4178300"/>
          </a:xfrm>
        </p:grpSpPr>
        <p:sp>
          <p:nvSpPr>
            <p:cNvPr id="40969" name="Rectangle 343"/>
            <p:cNvSpPr>
              <a:spLocks noChangeArrowheads="1"/>
            </p:cNvSpPr>
            <p:nvPr/>
          </p:nvSpPr>
          <p:spPr bwMode="auto">
            <a:xfrm rot="-5400000">
              <a:off x="-295275" y="3989388"/>
              <a:ext cx="110807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Intensity [a.u.]</a:t>
              </a:r>
              <a:endParaRPr lang="en-US" altLang="ja-JP"/>
            </a:p>
          </p:txBody>
        </p:sp>
        <p:sp>
          <p:nvSpPr>
            <p:cNvPr id="40970" name="Rectangle 344"/>
            <p:cNvSpPr>
              <a:spLocks noChangeArrowheads="1"/>
            </p:cNvSpPr>
            <p:nvPr/>
          </p:nvSpPr>
          <p:spPr bwMode="auto">
            <a:xfrm>
              <a:off x="2100263" y="5946775"/>
              <a:ext cx="741362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Delay [fs]</a:t>
              </a:r>
            </a:p>
          </p:txBody>
        </p:sp>
        <p:sp>
          <p:nvSpPr>
            <p:cNvPr id="40971" name="Rectangle 445"/>
            <p:cNvSpPr>
              <a:spLocks noChangeArrowheads="1"/>
            </p:cNvSpPr>
            <p:nvPr/>
          </p:nvSpPr>
          <p:spPr bwMode="auto">
            <a:xfrm>
              <a:off x="614363" y="4959350"/>
              <a:ext cx="24765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0.2</a:t>
              </a:r>
            </a:p>
          </p:txBody>
        </p:sp>
        <p:sp>
          <p:nvSpPr>
            <p:cNvPr id="40972" name="Rectangle 446"/>
            <p:cNvSpPr>
              <a:spLocks noChangeArrowheads="1"/>
            </p:cNvSpPr>
            <p:nvPr/>
          </p:nvSpPr>
          <p:spPr bwMode="auto">
            <a:xfrm>
              <a:off x="614363" y="4484688"/>
              <a:ext cx="24765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0.4</a:t>
              </a:r>
            </a:p>
          </p:txBody>
        </p:sp>
        <p:sp>
          <p:nvSpPr>
            <p:cNvPr id="40973" name="Rectangle 447"/>
            <p:cNvSpPr>
              <a:spLocks noChangeArrowheads="1"/>
            </p:cNvSpPr>
            <p:nvPr/>
          </p:nvSpPr>
          <p:spPr bwMode="auto">
            <a:xfrm>
              <a:off x="614363" y="3997325"/>
              <a:ext cx="24765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0.6</a:t>
              </a:r>
            </a:p>
          </p:txBody>
        </p:sp>
        <p:sp>
          <p:nvSpPr>
            <p:cNvPr id="40974" name="Rectangle 448"/>
            <p:cNvSpPr>
              <a:spLocks noChangeArrowheads="1"/>
            </p:cNvSpPr>
            <p:nvPr/>
          </p:nvSpPr>
          <p:spPr bwMode="auto">
            <a:xfrm>
              <a:off x="614363" y="3521075"/>
              <a:ext cx="24765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0.8</a:t>
              </a:r>
            </a:p>
          </p:txBody>
        </p:sp>
        <p:sp>
          <p:nvSpPr>
            <p:cNvPr id="40975" name="Rectangle 449"/>
            <p:cNvSpPr>
              <a:spLocks noChangeArrowheads="1"/>
            </p:cNvSpPr>
            <p:nvPr/>
          </p:nvSpPr>
          <p:spPr bwMode="auto">
            <a:xfrm>
              <a:off x="614363" y="3024188"/>
              <a:ext cx="247650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1.0</a:t>
              </a:r>
            </a:p>
          </p:txBody>
        </p:sp>
        <p:sp>
          <p:nvSpPr>
            <p:cNvPr id="40976" name="Rectangle 450"/>
            <p:cNvSpPr>
              <a:spLocks noChangeArrowheads="1"/>
            </p:cNvSpPr>
            <p:nvPr/>
          </p:nvSpPr>
          <p:spPr bwMode="auto">
            <a:xfrm>
              <a:off x="762000" y="5410200"/>
              <a:ext cx="100013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0</a:t>
              </a:r>
            </a:p>
          </p:txBody>
        </p:sp>
        <p:sp>
          <p:nvSpPr>
            <p:cNvPr id="40977" name="Rectangle 451"/>
            <p:cNvSpPr>
              <a:spLocks noChangeArrowheads="1"/>
            </p:cNvSpPr>
            <p:nvPr/>
          </p:nvSpPr>
          <p:spPr bwMode="auto">
            <a:xfrm>
              <a:off x="1130300" y="5638800"/>
              <a:ext cx="358775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-400</a:t>
              </a:r>
            </a:p>
          </p:txBody>
        </p:sp>
        <p:sp>
          <p:nvSpPr>
            <p:cNvPr id="40978" name="Rectangle 452"/>
            <p:cNvSpPr>
              <a:spLocks noChangeArrowheads="1"/>
            </p:cNvSpPr>
            <p:nvPr/>
          </p:nvSpPr>
          <p:spPr bwMode="auto">
            <a:xfrm>
              <a:off x="1697038" y="5638800"/>
              <a:ext cx="360362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-200</a:t>
              </a:r>
            </a:p>
          </p:txBody>
        </p:sp>
        <p:sp>
          <p:nvSpPr>
            <p:cNvPr id="40979" name="Rectangle 454"/>
            <p:cNvSpPr>
              <a:spLocks noChangeArrowheads="1"/>
            </p:cNvSpPr>
            <p:nvPr/>
          </p:nvSpPr>
          <p:spPr bwMode="auto">
            <a:xfrm>
              <a:off x="2406650" y="5638800"/>
              <a:ext cx="98425" cy="21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0</a:t>
              </a:r>
            </a:p>
          </p:txBody>
        </p:sp>
        <p:sp>
          <p:nvSpPr>
            <p:cNvPr id="40980" name="Rectangle 455"/>
            <p:cNvSpPr>
              <a:spLocks noChangeArrowheads="1"/>
            </p:cNvSpPr>
            <p:nvPr/>
          </p:nvSpPr>
          <p:spPr bwMode="auto">
            <a:xfrm>
              <a:off x="2881313" y="5638800"/>
              <a:ext cx="300037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200</a:t>
              </a:r>
            </a:p>
          </p:txBody>
        </p:sp>
        <p:sp>
          <p:nvSpPr>
            <p:cNvPr id="40981" name="Rectangle 457"/>
            <p:cNvSpPr>
              <a:spLocks noChangeArrowheads="1"/>
            </p:cNvSpPr>
            <p:nvPr/>
          </p:nvSpPr>
          <p:spPr bwMode="auto">
            <a:xfrm>
              <a:off x="3460750" y="5638800"/>
              <a:ext cx="3000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400</a:t>
              </a:r>
            </a:p>
          </p:txBody>
        </p:sp>
        <p:sp>
          <p:nvSpPr>
            <p:cNvPr id="40982" name="正方形/長方形 273"/>
            <p:cNvSpPr>
              <a:spLocks noChangeArrowheads="1"/>
            </p:cNvSpPr>
            <p:nvPr/>
          </p:nvSpPr>
          <p:spPr bwMode="auto">
            <a:xfrm>
              <a:off x="152400" y="1981200"/>
              <a:ext cx="1660525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800"/>
                <a:t>✓</a:t>
              </a:r>
              <a:r>
                <a:rPr lang="en-US" altLang="ja-JP" sz="1800">
                  <a:ea typeface="ＭＳ ゴシック" charset="-128"/>
                  <a:cs typeface="ＭＳ ゴシック" charset="-128"/>
                </a:rPr>
                <a:t> Pulse width</a:t>
              </a:r>
              <a:endParaRPr lang="en-US" altLang="ja-JP" sz="1800"/>
            </a:p>
          </p:txBody>
        </p:sp>
        <p:sp>
          <p:nvSpPr>
            <p:cNvPr id="40983" name="Line 345"/>
            <p:cNvSpPr>
              <a:spLocks noChangeShapeType="1"/>
            </p:cNvSpPr>
            <p:nvPr/>
          </p:nvSpPr>
          <p:spPr bwMode="auto">
            <a:xfrm flipH="1" flipV="1">
              <a:off x="1822450" y="4342431"/>
              <a:ext cx="539750" cy="0"/>
            </a:xfrm>
            <a:prstGeom prst="line">
              <a:avLst/>
            </a:prstGeom>
            <a:noFill/>
            <a:ln w="12700">
              <a:solidFill>
                <a:srgbClr val="54DC59"/>
              </a:solidFill>
              <a:round/>
              <a:headEnd type="triangle" w="lg" len="lg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0984" name="Line 346"/>
            <p:cNvSpPr>
              <a:spLocks noChangeShapeType="1"/>
            </p:cNvSpPr>
            <p:nvPr/>
          </p:nvSpPr>
          <p:spPr bwMode="auto">
            <a:xfrm flipH="1" flipV="1">
              <a:off x="2505075" y="4342431"/>
              <a:ext cx="539750" cy="0"/>
            </a:xfrm>
            <a:prstGeom prst="line">
              <a:avLst/>
            </a:prstGeom>
            <a:noFill/>
            <a:ln w="12700">
              <a:solidFill>
                <a:srgbClr val="54DC59"/>
              </a:solidFill>
              <a:round/>
              <a:headEnd/>
              <a:tailEnd type="triangle" w="lg" len="lg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5" name="図形グループ 583"/>
            <p:cNvGrpSpPr>
              <a:grpSpLocks/>
            </p:cNvGrpSpPr>
            <p:nvPr/>
          </p:nvGrpSpPr>
          <p:grpSpPr bwMode="auto">
            <a:xfrm>
              <a:off x="1017588" y="2654300"/>
              <a:ext cx="2881008" cy="2882626"/>
              <a:chOff x="3048000" y="1752600"/>
              <a:chExt cx="3052534" cy="3549680"/>
            </a:xfrm>
          </p:grpSpPr>
          <p:sp>
            <p:nvSpPr>
              <p:cNvPr id="40988" name="Freeform 483"/>
              <p:cNvSpPr>
                <a:spLocks/>
              </p:cNvSpPr>
              <p:nvPr/>
            </p:nvSpPr>
            <p:spPr bwMode="auto">
              <a:xfrm>
                <a:off x="3692033" y="2333009"/>
                <a:ext cx="1719924" cy="2957560"/>
              </a:xfrm>
              <a:custGeom>
                <a:avLst/>
                <a:gdLst>
                  <a:gd name="T0" fmla="*/ 2147483647 w 916"/>
                  <a:gd name="T1" fmla="*/ 2147483647 h 1172"/>
                  <a:gd name="T2" fmla="*/ 2147483647 w 916"/>
                  <a:gd name="T3" fmla="*/ 2147483647 h 1172"/>
                  <a:gd name="T4" fmla="*/ 2147483647 w 916"/>
                  <a:gd name="T5" fmla="*/ 2147483647 h 1172"/>
                  <a:gd name="T6" fmla="*/ 2147483647 w 916"/>
                  <a:gd name="T7" fmla="*/ 2147483647 h 1172"/>
                  <a:gd name="T8" fmla="*/ 2147483647 w 916"/>
                  <a:gd name="T9" fmla="*/ 2147483647 h 1172"/>
                  <a:gd name="T10" fmla="*/ 2147483647 w 916"/>
                  <a:gd name="T11" fmla="*/ 2147483647 h 1172"/>
                  <a:gd name="T12" fmla="*/ 2147483647 w 916"/>
                  <a:gd name="T13" fmla="*/ 2147483647 h 1172"/>
                  <a:gd name="T14" fmla="*/ 2147483647 w 916"/>
                  <a:gd name="T15" fmla="*/ 2147483647 h 1172"/>
                  <a:gd name="T16" fmla="*/ 2147483647 w 916"/>
                  <a:gd name="T17" fmla="*/ 2147483647 h 1172"/>
                  <a:gd name="T18" fmla="*/ 2147483647 w 916"/>
                  <a:gd name="T19" fmla="*/ 2147483647 h 1172"/>
                  <a:gd name="T20" fmla="*/ 2147483647 w 916"/>
                  <a:gd name="T21" fmla="*/ 2147483647 h 1172"/>
                  <a:gd name="T22" fmla="*/ 2147483647 w 916"/>
                  <a:gd name="T23" fmla="*/ 2147483647 h 1172"/>
                  <a:gd name="T24" fmla="*/ 2147483647 w 916"/>
                  <a:gd name="T25" fmla="*/ 2147483647 h 1172"/>
                  <a:gd name="T26" fmla="*/ 2147483647 w 916"/>
                  <a:gd name="T27" fmla="*/ 2147483647 h 1172"/>
                  <a:gd name="T28" fmla="*/ 2147483647 w 916"/>
                  <a:gd name="T29" fmla="*/ 2147483647 h 1172"/>
                  <a:gd name="T30" fmla="*/ 2147483647 w 916"/>
                  <a:gd name="T31" fmla="*/ 2147483647 h 1172"/>
                  <a:gd name="T32" fmla="*/ 2147483647 w 916"/>
                  <a:gd name="T33" fmla="*/ 2147483647 h 1172"/>
                  <a:gd name="T34" fmla="*/ 2147483647 w 916"/>
                  <a:gd name="T35" fmla="*/ 2147483647 h 1172"/>
                  <a:gd name="T36" fmla="*/ 2147483647 w 916"/>
                  <a:gd name="T37" fmla="*/ 2147483647 h 1172"/>
                  <a:gd name="T38" fmla="*/ 2147483647 w 916"/>
                  <a:gd name="T39" fmla="*/ 2147483647 h 1172"/>
                  <a:gd name="T40" fmla="*/ 2147483647 w 916"/>
                  <a:gd name="T41" fmla="*/ 2147483647 h 1172"/>
                  <a:gd name="T42" fmla="*/ 2147483647 w 916"/>
                  <a:gd name="T43" fmla="*/ 2147483647 h 1172"/>
                  <a:gd name="T44" fmla="*/ 2147483647 w 916"/>
                  <a:gd name="T45" fmla="*/ 2147483647 h 1172"/>
                  <a:gd name="T46" fmla="*/ 2147483647 w 916"/>
                  <a:gd name="T47" fmla="*/ 2147483647 h 1172"/>
                  <a:gd name="T48" fmla="*/ 2147483647 w 916"/>
                  <a:gd name="T49" fmla="*/ 2147483647 h 1172"/>
                  <a:gd name="T50" fmla="*/ 2147483647 w 916"/>
                  <a:gd name="T51" fmla="*/ 2147483647 h 1172"/>
                  <a:gd name="T52" fmla="*/ 2147483647 w 916"/>
                  <a:gd name="T53" fmla="*/ 2147483647 h 1172"/>
                  <a:gd name="T54" fmla="*/ 2147483647 w 916"/>
                  <a:gd name="T55" fmla="*/ 2147483647 h 1172"/>
                  <a:gd name="T56" fmla="*/ 2147483647 w 916"/>
                  <a:gd name="T57" fmla="*/ 2147483647 h 1172"/>
                  <a:gd name="T58" fmla="*/ 2147483647 w 916"/>
                  <a:gd name="T59" fmla="*/ 2147483647 h 1172"/>
                  <a:gd name="T60" fmla="*/ 2147483647 w 916"/>
                  <a:gd name="T61" fmla="*/ 2147483647 h 1172"/>
                  <a:gd name="T62" fmla="*/ 2147483647 w 916"/>
                  <a:gd name="T63" fmla="*/ 2147483647 h 117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16"/>
                  <a:gd name="T97" fmla="*/ 0 h 1172"/>
                  <a:gd name="T98" fmla="*/ 916 w 916"/>
                  <a:gd name="T99" fmla="*/ 1172 h 117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16" h="1172">
                    <a:moveTo>
                      <a:pt x="0" y="1172"/>
                    </a:moveTo>
                    <a:lnTo>
                      <a:pt x="13" y="1172"/>
                    </a:lnTo>
                    <a:lnTo>
                      <a:pt x="27" y="1172"/>
                    </a:lnTo>
                    <a:lnTo>
                      <a:pt x="40" y="1172"/>
                    </a:lnTo>
                    <a:lnTo>
                      <a:pt x="58" y="1172"/>
                    </a:lnTo>
                    <a:lnTo>
                      <a:pt x="72" y="1172"/>
                    </a:lnTo>
                    <a:lnTo>
                      <a:pt x="85" y="1172"/>
                    </a:lnTo>
                    <a:lnTo>
                      <a:pt x="99" y="1172"/>
                    </a:lnTo>
                    <a:lnTo>
                      <a:pt x="112" y="1172"/>
                    </a:lnTo>
                    <a:lnTo>
                      <a:pt x="130" y="1172"/>
                    </a:lnTo>
                    <a:lnTo>
                      <a:pt x="144" y="1172"/>
                    </a:lnTo>
                    <a:lnTo>
                      <a:pt x="158" y="1172"/>
                    </a:lnTo>
                    <a:lnTo>
                      <a:pt x="171" y="1172"/>
                    </a:lnTo>
                    <a:lnTo>
                      <a:pt x="189" y="1172"/>
                    </a:lnTo>
                    <a:lnTo>
                      <a:pt x="203" y="1172"/>
                    </a:lnTo>
                    <a:lnTo>
                      <a:pt x="216" y="1172"/>
                    </a:lnTo>
                    <a:lnTo>
                      <a:pt x="230" y="1168"/>
                    </a:lnTo>
                    <a:lnTo>
                      <a:pt x="248" y="1164"/>
                    </a:lnTo>
                    <a:lnTo>
                      <a:pt x="261" y="1156"/>
                    </a:lnTo>
                    <a:lnTo>
                      <a:pt x="275" y="1148"/>
                    </a:lnTo>
                    <a:lnTo>
                      <a:pt x="288" y="1144"/>
                    </a:lnTo>
                    <a:lnTo>
                      <a:pt x="302" y="1148"/>
                    </a:lnTo>
                    <a:lnTo>
                      <a:pt x="320" y="1156"/>
                    </a:lnTo>
                    <a:lnTo>
                      <a:pt x="334" y="1156"/>
                    </a:lnTo>
                    <a:lnTo>
                      <a:pt x="347" y="1140"/>
                    </a:lnTo>
                    <a:lnTo>
                      <a:pt x="361" y="1121"/>
                    </a:lnTo>
                    <a:lnTo>
                      <a:pt x="379" y="1117"/>
                    </a:lnTo>
                    <a:lnTo>
                      <a:pt x="392" y="1105"/>
                    </a:lnTo>
                    <a:lnTo>
                      <a:pt x="406" y="992"/>
                    </a:lnTo>
                    <a:lnTo>
                      <a:pt x="419" y="711"/>
                    </a:lnTo>
                    <a:lnTo>
                      <a:pt x="433" y="313"/>
                    </a:lnTo>
                    <a:lnTo>
                      <a:pt x="451" y="8"/>
                    </a:lnTo>
                    <a:lnTo>
                      <a:pt x="464" y="0"/>
                    </a:lnTo>
                    <a:lnTo>
                      <a:pt x="478" y="266"/>
                    </a:lnTo>
                    <a:lnTo>
                      <a:pt x="491" y="613"/>
                    </a:lnTo>
                    <a:lnTo>
                      <a:pt x="510" y="887"/>
                    </a:lnTo>
                    <a:lnTo>
                      <a:pt x="523" y="1031"/>
                    </a:lnTo>
                    <a:lnTo>
                      <a:pt x="537" y="1093"/>
                    </a:lnTo>
                    <a:lnTo>
                      <a:pt x="550" y="1129"/>
                    </a:lnTo>
                    <a:lnTo>
                      <a:pt x="568" y="1148"/>
                    </a:lnTo>
                    <a:lnTo>
                      <a:pt x="582" y="1152"/>
                    </a:lnTo>
                    <a:lnTo>
                      <a:pt x="595" y="1152"/>
                    </a:lnTo>
                    <a:lnTo>
                      <a:pt x="609" y="1144"/>
                    </a:lnTo>
                    <a:lnTo>
                      <a:pt x="622" y="1136"/>
                    </a:lnTo>
                    <a:lnTo>
                      <a:pt x="640" y="1129"/>
                    </a:lnTo>
                    <a:lnTo>
                      <a:pt x="654" y="1125"/>
                    </a:lnTo>
                    <a:lnTo>
                      <a:pt x="667" y="1129"/>
                    </a:lnTo>
                    <a:lnTo>
                      <a:pt x="681" y="1136"/>
                    </a:lnTo>
                    <a:lnTo>
                      <a:pt x="699" y="1148"/>
                    </a:lnTo>
                    <a:lnTo>
                      <a:pt x="713" y="1156"/>
                    </a:lnTo>
                    <a:lnTo>
                      <a:pt x="726" y="1164"/>
                    </a:lnTo>
                    <a:lnTo>
                      <a:pt x="740" y="1164"/>
                    </a:lnTo>
                    <a:lnTo>
                      <a:pt x="758" y="1168"/>
                    </a:lnTo>
                    <a:lnTo>
                      <a:pt x="771" y="1168"/>
                    </a:lnTo>
                    <a:lnTo>
                      <a:pt x="785" y="1168"/>
                    </a:lnTo>
                    <a:lnTo>
                      <a:pt x="798" y="1172"/>
                    </a:lnTo>
                    <a:lnTo>
                      <a:pt x="812" y="1172"/>
                    </a:lnTo>
                    <a:lnTo>
                      <a:pt x="830" y="1172"/>
                    </a:lnTo>
                    <a:lnTo>
                      <a:pt x="843" y="1172"/>
                    </a:lnTo>
                    <a:lnTo>
                      <a:pt x="857" y="1172"/>
                    </a:lnTo>
                    <a:lnTo>
                      <a:pt x="871" y="1172"/>
                    </a:lnTo>
                    <a:lnTo>
                      <a:pt x="889" y="1172"/>
                    </a:lnTo>
                    <a:lnTo>
                      <a:pt x="902" y="1172"/>
                    </a:lnTo>
                    <a:lnTo>
                      <a:pt x="916" y="1172"/>
                    </a:lnTo>
                  </a:path>
                </a:pathLst>
              </a:custGeom>
              <a:noFill/>
              <a:ln w="1428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6" name="Group 484"/>
              <p:cNvGrpSpPr>
                <a:grpSpLocks/>
              </p:cNvGrpSpPr>
              <p:nvPr/>
            </p:nvGrpSpPr>
            <p:grpSpPr bwMode="auto">
              <a:xfrm>
                <a:off x="3048000" y="1753536"/>
                <a:ext cx="50696" cy="3548744"/>
                <a:chOff x="2217" y="1933"/>
                <a:chExt cx="27" cy="1406"/>
              </a:xfrm>
            </p:grpSpPr>
            <p:sp>
              <p:nvSpPr>
                <p:cNvPr id="41064" name="Line 485"/>
                <p:cNvSpPr>
                  <a:spLocks noChangeShapeType="1"/>
                </p:cNvSpPr>
                <p:nvPr/>
              </p:nvSpPr>
              <p:spPr bwMode="auto">
                <a:xfrm>
                  <a:off x="2217" y="3338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65" name="Line 486"/>
                <p:cNvSpPr>
                  <a:spLocks noChangeShapeType="1"/>
                </p:cNvSpPr>
                <p:nvPr/>
              </p:nvSpPr>
              <p:spPr bwMode="auto">
                <a:xfrm>
                  <a:off x="2217" y="3104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66" name="Line 487"/>
                <p:cNvSpPr>
                  <a:spLocks noChangeShapeType="1"/>
                </p:cNvSpPr>
                <p:nvPr/>
              </p:nvSpPr>
              <p:spPr bwMode="auto">
                <a:xfrm>
                  <a:off x="2217" y="2870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67" name="Line 488"/>
                <p:cNvSpPr>
                  <a:spLocks noChangeShapeType="1"/>
                </p:cNvSpPr>
                <p:nvPr/>
              </p:nvSpPr>
              <p:spPr bwMode="auto">
                <a:xfrm>
                  <a:off x="2217" y="2636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68" name="Line 489"/>
                <p:cNvSpPr>
                  <a:spLocks noChangeShapeType="1"/>
                </p:cNvSpPr>
                <p:nvPr/>
              </p:nvSpPr>
              <p:spPr bwMode="auto">
                <a:xfrm>
                  <a:off x="2217" y="2402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69" name="Line 490"/>
                <p:cNvSpPr>
                  <a:spLocks noChangeShapeType="1"/>
                </p:cNvSpPr>
                <p:nvPr/>
              </p:nvSpPr>
              <p:spPr bwMode="auto">
                <a:xfrm>
                  <a:off x="2217" y="2167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0" name="Line 491"/>
                <p:cNvSpPr>
                  <a:spLocks noChangeShapeType="1"/>
                </p:cNvSpPr>
                <p:nvPr/>
              </p:nvSpPr>
              <p:spPr bwMode="auto">
                <a:xfrm>
                  <a:off x="2217" y="1933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1" name="Line 492"/>
                <p:cNvSpPr>
                  <a:spLocks noChangeShapeType="1"/>
                </p:cNvSpPr>
                <p:nvPr/>
              </p:nvSpPr>
              <p:spPr bwMode="auto">
                <a:xfrm>
                  <a:off x="2217" y="3280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2" name="Line 493"/>
                <p:cNvSpPr>
                  <a:spLocks noChangeShapeType="1"/>
                </p:cNvSpPr>
                <p:nvPr/>
              </p:nvSpPr>
              <p:spPr bwMode="auto">
                <a:xfrm>
                  <a:off x="2217" y="3221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3" name="Line 494"/>
                <p:cNvSpPr>
                  <a:spLocks noChangeShapeType="1"/>
                </p:cNvSpPr>
                <p:nvPr/>
              </p:nvSpPr>
              <p:spPr bwMode="auto">
                <a:xfrm>
                  <a:off x="2217" y="3163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4" name="Line 495"/>
                <p:cNvSpPr>
                  <a:spLocks noChangeShapeType="1"/>
                </p:cNvSpPr>
                <p:nvPr/>
              </p:nvSpPr>
              <p:spPr bwMode="auto">
                <a:xfrm>
                  <a:off x="2217" y="3046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5" name="Line 496"/>
                <p:cNvSpPr>
                  <a:spLocks noChangeShapeType="1"/>
                </p:cNvSpPr>
                <p:nvPr/>
              </p:nvSpPr>
              <p:spPr bwMode="auto">
                <a:xfrm>
                  <a:off x="2217" y="2987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6" name="Line 497"/>
                <p:cNvSpPr>
                  <a:spLocks noChangeShapeType="1"/>
                </p:cNvSpPr>
                <p:nvPr/>
              </p:nvSpPr>
              <p:spPr bwMode="auto">
                <a:xfrm>
                  <a:off x="2217" y="2929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7" name="Line 498"/>
                <p:cNvSpPr>
                  <a:spLocks noChangeShapeType="1"/>
                </p:cNvSpPr>
                <p:nvPr/>
              </p:nvSpPr>
              <p:spPr bwMode="auto">
                <a:xfrm>
                  <a:off x="2217" y="2811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8" name="Line 499"/>
                <p:cNvSpPr>
                  <a:spLocks noChangeShapeType="1"/>
                </p:cNvSpPr>
                <p:nvPr/>
              </p:nvSpPr>
              <p:spPr bwMode="auto">
                <a:xfrm>
                  <a:off x="2217" y="2753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79" name="Line 500"/>
                <p:cNvSpPr>
                  <a:spLocks noChangeShapeType="1"/>
                </p:cNvSpPr>
                <p:nvPr/>
              </p:nvSpPr>
              <p:spPr bwMode="auto">
                <a:xfrm>
                  <a:off x="2217" y="2694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80" name="Line 501"/>
                <p:cNvSpPr>
                  <a:spLocks noChangeShapeType="1"/>
                </p:cNvSpPr>
                <p:nvPr/>
              </p:nvSpPr>
              <p:spPr bwMode="auto">
                <a:xfrm>
                  <a:off x="2217" y="2577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81" name="Line 502"/>
                <p:cNvSpPr>
                  <a:spLocks noChangeShapeType="1"/>
                </p:cNvSpPr>
                <p:nvPr/>
              </p:nvSpPr>
              <p:spPr bwMode="auto">
                <a:xfrm>
                  <a:off x="2217" y="2519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82" name="Line 503"/>
                <p:cNvSpPr>
                  <a:spLocks noChangeShapeType="1"/>
                </p:cNvSpPr>
                <p:nvPr/>
              </p:nvSpPr>
              <p:spPr bwMode="auto">
                <a:xfrm>
                  <a:off x="2217" y="2460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83" name="Line 504"/>
                <p:cNvSpPr>
                  <a:spLocks noChangeShapeType="1"/>
                </p:cNvSpPr>
                <p:nvPr/>
              </p:nvSpPr>
              <p:spPr bwMode="auto">
                <a:xfrm>
                  <a:off x="2217" y="2343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84" name="Line 505"/>
                <p:cNvSpPr>
                  <a:spLocks noChangeShapeType="1"/>
                </p:cNvSpPr>
                <p:nvPr/>
              </p:nvSpPr>
              <p:spPr bwMode="auto">
                <a:xfrm>
                  <a:off x="2217" y="2284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85" name="Line 506"/>
                <p:cNvSpPr>
                  <a:spLocks noChangeShapeType="1"/>
                </p:cNvSpPr>
                <p:nvPr/>
              </p:nvSpPr>
              <p:spPr bwMode="auto">
                <a:xfrm>
                  <a:off x="2217" y="2226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86" name="Line 507"/>
                <p:cNvSpPr>
                  <a:spLocks noChangeShapeType="1"/>
                </p:cNvSpPr>
                <p:nvPr/>
              </p:nvSpPr>
              <p:spPr bwMode="auto">
                <a:xfrm>
                  <a:off x="2217" y="2109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87" name="Line 508"/>
                <p:cNvSpPr>
                  <a:spLocks noChangeShapeType="1"/>
                </p:cNvSpPr>
                <p:nvPr/>
              </p:nvSpPr>
              <p:spPr bwMode="auto">
                <a:xfrm>
                  <a:off x="2217" y="2050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88" name="Line 509"/>
                <p:cNvSpPr>
                  <a:spLocks noChangeShapeType="1"/>
                </p:cNvSpPr>
                <p:nvPr/>
              </p:nvSpPr>
              <p:spPr bwMode="auto">
                <a:xfrm>
                  <a:off x="2217" y="1992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7" name="Group 510"/>
              <p:cNvGrpSpPr>
                <a:grpSpLocks/>
              </p:cNvGrpSpPr>
              <p:nvPr/>
            </p:nvGrpSpPr>
            <p:grpSpPr bwMode="auto">
              <a:xfrm>
                <a:off x="6046601" y="1753536"/>
                <a:ext cx="50696" cy="3548744"/>
                <a:chOff x="3814" y="1933"/>
                <a:chExt cx="27" cy="1406"/>
              </a:xfrm>
            </p:grpSpPr>
            <p:sp>
              <p:nvSpPr>
                <p:cNvPr id="41039" name="Line 511"/>
                <p:cNvSpPr>
                  <a:spLocks noChangeShapeType="1"/>
                </p:cNvSpPr>
                <p:nvPr/>
              </p:nvSpPr>
              <p:spPr bwMode="auto">
                <a:xfrm flipH="1">
                  <a:off x="3814" y="3338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0" name="Line 512"/>
                <p:cNvSpPr>
                  <a:spLocks noChangeShapeType="1"/>
                </p:cNvSpPr>
                <p:nvPr/>
              </p:nvSpPr>
              <p:spPr bwMode="auto">
                <a:xfrm flipH="1">
                  <a:off x="3814" y="3104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1" name="Line 513"/>
                <p:cNvSpPr>
                  <a:spLocks noChangeShapeType="1"/>
                </p:cNvSpPr>
                <p:nvPr/>
              </p:nvSpPr>
              <p:spPr bwMode="auto">
                <a:xfrm flipH="1">
                  <a:off x="3814" y="2870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2" name="Line 514"/>
                <p:cNvSpPr>
                  <a:spLocks noChangeShapeType="1"/>
                </p:cNvSpPr>
                <p:nvPr/>
              </p:nvSpPr>
              <p:spPr bwMode="auto">
                <a:xfrm flipH="1">
                  <a:off x="3814" y="2636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3" name="Line 515"/>
                <p:cNvSpPr>
                  <a:spLocks noChangeShapeType="1"/>
                </p:cNvSpPr>
                <p:nvPr/>
              </p:nvSpPr>
              <p:spPr bwMode="auto">
                <a:xfrm flipH="1">
                  <a:off x="3814" y="2402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4" name="Line 516"/>
                <p:cNvSpPr>
                  <a:spLocks noChangeShapeType="1"/>
                </p:cNvSpPr>
                <p:nvPr/>
              </p:nvSpPr>
              <p:spPr bwMode="auto">
                <a:xfrm flipH="1">
                  <a:off x="3814" y="2167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5" name="Line 517"/>
                <p:cNvSpPr>
                  <a:spLocks noChangeShapeType="1"/>
                </p:cNvSpPr>
                <p:nvPr/>
              </p:nvSpPr>
              <p:spPr bwMode="auto">
                <a:xfrm flipH="1">
                  <a:off x="3814" y="1933"/>
                  <a:ext cx="27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6" name="Line 518"/>
                <p:cNvSpPr>
                  <a:spLocks noChangeShapeType="1"/>
                </p:cNvSpPr>
                <p:nvPr/>
              </p:nvSpPr>
              <p:spPr bwMode="auto">
                <a:xfrm flipH="1">
                  <a:off x="3828" y="3280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7" name="Line 519"/>
                <p:cNvSpPr>
                  <a:spLocks noChangeShapeType="1"/>
                </p:cNvSpPr>
                <p:nvPr/>
              </p:nvSpPr>
              <p:spPr bwMode="auto">
                <a:xfrm flipH="1">
                  <a:off x="3828" y="3221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8" name="Line 520"/>
                <p:cNvSpPr>
                  <a:spLocks noChangeShapeType="1"/>
                </p:cNvSpPr>
                <p:nvPr/>
              </p:nvSpPr>
              <p:spPr bwMode="auto">
                <a:xfrm flipH="1">
                  <a:off x="3828" y="3163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49" name="Line 521"/>
                <p:cNvSpPr>
                  <a:spLocks noChangeShapeType="1"/>
                </p:cNvSpPr>
                <p:nvPr/>
              </p:nvSpPr>
              <p:spPr bwMode="auto">
                <a:xfrm flipH="1">
                  <a:off x="3828" y="3046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0" name="Line 522"/>
                <p:cNvSpPr>
                  <a:spLocks noChangeShapeType="1"/>
                </p:cNvSpPr>
                <p:nvPr/>
              </p:nvSpPr>
              <p:spPr bwMode="auto">
                <a:xfrm flipH="1">
                  <a:off x="3828" y="2987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1" name="Line 523"/>
                <p:cNvSpPr>
                  <a:spLocks noChangeShapeType="1"/>
                </p:cNvSpPr>
                <p:nvPr/>
              </p:nvSpPr>
              <p:spPr bwMode="auto">
                <a:xfrm flipH="1">
                  <a:off x="3828" y="2929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2" name="Line 524"/>
                <p:cNvSpPr>
                  <a:spLocks noChangeShapeType="1"/>
                </p:cNvSpPr>
                <p:nvPr/>
              </p:nvSpPr>
              <p:spPr bwMode="auto">
                <a:xfrm flipH="1">
                  <a:off x="3828" y="2811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3" name="Line 525"/>
                <p:cNvSpPr>
                  <a:spLocks noChangeShapeType="1"/>
                </p:cNvSpPr>
                <p:nvPr/>
              </p:nvSpPr>
              <p:spPr bwMode="auto">
                <a:xfrm flipH="1">
                  <a:off x="3828" y="2753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4" name="Line 526"/>
                <p:cNvSpPr>
                  <a:spLocks noChangeShapeType="1"/>
                </p:cNvSpPr>
                <p:nvPr/>
              </p:nvSpPr>
              <p:spPr bwMode="auto">
                <a:xfrm flipH="1">
                  <a:off x="3828" y="2694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5" name="Line 527"/>
                <p:cNvSpPr>
                  <a:spLocks noChangeShapeType="1"/>
                </p:cNvSpPr>
                <p:nvPr/>
              </p:nvSpPr>
              <p:spPr bwMode="auto">
                <a:xfrm flipH="1">
                  <a:off x="3828" y="2577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6" name="Line 528"/>
                <p:cNvSpPr>
                  <a:spLocks noChangeShapeType="1"/>
                </p:cNvSpPr>
                <p:nvPr/>
              </p:nvSpPr>
              <p:spPr bwMode="auto">
                <a:xfrm flipH="1">
                  <a:off x="3828" y="2519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7" name="Line 529"/>
                <p:cNvSpPr>
                  <a:spLocks noChangeShapeType="1"/>
                </p:cNvSpPr>
                <p:nvPr/>
              </p:nvSpPr>
              <p:spPr bwMode="auto">
                <a:xfrm flipH="1">
                  <a:off x="3828" y="2460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8" name="Line 530"/>
                <p:cNvSpPr>
                  <a:spLocks noChangeShapeType="1"/>
                </p:cNvSpPr>
                <p:nvPr/>
              </p:nvSpPr>
              <p:spPr bwMode="auto">
                <a:xfrm flipH="1">
                  <a:off x="3828" y="2343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59" name="Line 531"/>
                <p:cNvSpPr>
                  <a:spLocks noChangeShapeType="1"/>
                </p:cNvSpPr>
                <p:nvPr/>
              </p:nvSpPr>
              <p:spPr bwMode="auto">
                <a:xfrm flipH="1">
                  <a:off x="3828" y="2284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60" name="Line 532"/>
                <p:cNvSpPr>
                  <a:spLocks noChangeShapeType="1"/>
                </p:cNvSpPr>
                <p:nvPr/>
              </p:nvSpPr>
              <p:spPr bwMode="auto">
                <a:xfrm flipH="1">
                  <a:off x="3828" y="2226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61" name="Line 533"/>
                <p:cNvSpPr>
                  <a:spLocks noChangeShapeType="1"/>
                </p:cNvSpPr>
                <p:nvPr/>
              </p:nvSpPr>
              <p:spPr bwMode="auto">
                <a:xfrm flipH="1">
                  <a:off x="3828" y="2109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62" name="Line 534"/>
                <p:cNvSpPr>
                  <a:spLocks noChangeShapeType="1"/>
                </p:cNvSpPr>
                <p:nvPr/>
              </p:nvSpPr>
              <p:spPr bwMode="auto">
                <a:xfrm flipH="1">
                  <a:off x="3828" y="2050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63" name="Line 535"/>
                <p:cNvSpPr>
                  <a:spLocks noChangeShapeType="1"/>
                </p:cNvSpPr>
                <p:nvPr/>
              </p:nvSpPr>
              <p:spPr bwMode="auto">
                <a:xfrm flipH="1">
                  <a:off x="3828" y="1992"/>
                  <a:ext cx="13" cy="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8" name="Group 536"/>
              <p:cNvGrpSpPr>
                <a:grpSpLocks/>
              </p:cNvGrpSpPr>
              <p:nvPr/>
            </p:nvGrpSpPr>
            <p:grpSpPr bwMode="auto">
              <a:xfrm>
                <a:off x="3048784" y="5240099"/>
                <a:ext cx="3051750" cy="58041"/>
                <a:chOff x="2217" y="3315"/>
                <a:chExt cx="1625" cy="23"/>
              </a:xfrm>
            </p:grpSpPr>
            <p:sp>
              <p:nvSpPr>
                <p:cNvPr id="41018" name="Line 537"/>
                <p:cNvSpPr>
                  <a:spLocks noChangeShapeType="1"/>
                </p:cNvSpPr>
                <p:nvPr/>
              </p:nvSpPr>
              <p:spPr bwMode="auto">
                <a:xfrm flipV="1">
                  <a:off x="2379" y="3315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19" name="Line 538"/>
                <p:cNvSpPr>
                  <a:spLocks noChangeShapeType="1"/>
                </p:cNvSpPr>
                <p:nvPr/>
              </p:nvSpPr>
              <p:spPr bwMode="auto">
                <a:xfrm flipV="1">
                  <a:off x="2704" y="3315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0" name="Line 539"/>
                <p:cNvSpPr>
                  <a:spLocks noChangeShapeType="1"/>
                </p:cNvSpPr>
                <p:nvPr/>
              </p:nvSpPr>
              <p:spPr bwMode="auto">
                <a:xfrm flipV="1">
                  <a:off x="3029" y="3315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1" name="Line 540"/>
                <p:cNvSpPr>
                  <a:spLocks noChangeShapeType="1"/>
                </p:cNvSpPr>
                <p:nvPr/>
              </p:nvSpPr>
              <p:spPr bwMode="auto">
                <a:xfrm flipV="1">
                  <a:off x="3354" y="3315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2" name="Line 541"/>
                <p:cNvSpPr>
                  <a:spLocks noChangeShapeType="1"/>
                </p:cNvSpPr>
                <p:nvPr/>
              </p:nvSpPr>
              <p:spPr bwMode="auto">
                <a:xfrm flipV="1">
                  <a:off x="3679" y="3315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3" name="Line 542"/>
                <p:cNvSpPr>
                  <a:spLocks noChangeShapeType="1"/>
                </p:cNvSpPr>
                <p:nvPr/>
              </p:nvSpPr>
              <p:spPr bwMode="auto">
                <a:xfrm flipV="1">
                  <a:off x="2217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4" name="Line 543"/>
                <p:cNvSpPr>
                  <a:spLocks noChangeShapeType="1"/>
                </p:cNvSpPr>
                <p:nvPr/>
              </p:nvSpPr>
              <p:spPr bwMode="auto">
                <a:xfrm flipV="1">
                  <a:off x="2298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5" name="Line 544"/>
                <p:cNvSpPr>
                  <a:spLocks noChangeShapeType="1"/>
                </p:cNvSpPr>
                <p:nvPr/>
              </p:nvSpPr>
              <p:spPr bwMode="auto">
                <a:xfrm flipV="1">
                  <a:off x="2460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6" name="Line 545"/>
                <p:cNvSpPr>
                  <a:spLocks noChangeShapeType="1"/>
                </p:cNvSpPr>
                <p:nvPr/>
              </p:nvSpPr>
              <p:spPr bwMode="auto">
                <a:xfrm flipV="1">
                  <a:off x="2542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7" name="Line 546"/>
                <p:cNvSpPr>
                  <a:spLocks noChangeShapeType="1"/>
                </p:cNvSpPr>
                <p:nvPr/>
              </p:nvSpPr>
              <p:spPr bwMode="auto">
                <a:xfrm flipV="1">
                  <a:off x="2623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8" name="Line 547"/>
                <p:cNvSpPr>
                  <a:spLocks noChangeShapeType="1"/>
                </p:cNvSpPr>
                <p:nvPr/>
              </p:nvSpPr>
              <p:spPr bwMode="auto">
                <a:xfrm flipV="1">
                  <a:off x="2785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29" name="Line 548"/>
                <p:cNvSpPr>
                  <a:spLocks noChangeShapeType="1"/>
                </p:cNvSpPr>
                <p:nvPr/>
              </p:nvSpPr>
              <p:spPr bwMode="auto">
                <a:xfrm flipV="1">
                  <a:off x="2866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30" name="Line 549"/>
                <p:cNvSpPr>
                  <a:spLocks noChangeShapeType="1"/>
                </p:cNvSpPr>
                <p:nvPr/>
              </p:nvSpPr>
              <p:spPr bwMode="auto">
                <a:xfrm flipV="1">
                  <a:off x="2948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31" name="Line 550"/>
                <p:cNvSpPr>
                  <a:spLocks noChangeShapeType="1"/>
                </p:cNvSpPr>
                <p:nvPr/>
              </p:nvSpPr>
              <p:spPr bwMode="auto">
                <a:xfrm flipV="1">
                  <a:off x="3110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32" name="Line 551"/>
                <p:cNvSpPr>
                  <a:spLocks noChangeShapeType="1"/>
                </p:cNvSpPr>
                <p:nvPr/>
              </p:nvSpPr>
              <p:spPr bwMode="auto">
                <a:xfrm flipV="1">
                  <a:off x="3191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33" name="Line 552"/>
                <p:cNvSpPr>
                  <a:spLocks noChangeShapeType="1"/>
                </p:cNvSpPr>
                <p:nvPr/>
              </p:nvSpPr>
              <p:spPr bwMode="auto">
                <a:xfrm flipV="1">
                  <a:off x="3273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34" name="Line 553"/>
                <p:cNvSpPr>
                  <a:spLocks noChangeShapeType="1"/>
                </p:cNvSpPr>
                <p:nvPr/>
              </p:nvSpPr>
              <p:spPr bwMode="auto">
                <a:xfrm flipV="1">
                  <a:off x="3435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35" name="Line 554"/>
                <p:cNvSpPr>
                  <a:spLocks noChangeShapeType="1"/>
                </p:cNvSpPr>
                <p:nvPr/>
              </p:nvSpPr>
              <p:spPr bwMode="auto">
                <a:xfrm flipV="1">
                  <a:off x="3516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36" name="Line 555"/>
                <p:cNvSpPr>
                  <a:spLocks noChangeShapeType="1"/>
                </p:cNvSpPr>
                <p:nvPr/>
              </p:nvSpPr>
              <p:spPr bwMode="auto">
                <a:xfrm flipV="1">
                  <a:off x="3598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37" name="Line 556"/>
                <p:cNvSpPr>
                  <a:spLocks noChangeShapeType="1"/>
                </p:cNvSpPr>
                <p:nvPr/>
              </p:nvSpPr>
              <p:spPr bwMode="auto">
                <a:xfrm flipV="1">
                  <a:off x="3760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38" name="Line 557"/>
                <p:cNvSpPr>
                  <a:spLocks noChangeShapeType="1"/>
                </p:cNvSpPr>
                <p:nvPr/>
              </p:nvSpPr>
              <p:spPr bwMode="auto">
                <a:xfrm flipV="1">
                  <a:off x="3841" y="3327"/>
                  <a:ext cx="1" cy="11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9" name="Group 558"/>
              <p:cNvGrpSpPr>
                <a:grpSpLocks/>
              </p:cNvGrpSpPr>
              <p:nvPr/>
            </p:nvGrpSpPr>
            <p:grpSpPr bwMode="auto">
              <a:xfrm>
                <a:off x="3048784" y="1752600"/>
                <a:ext cx="3051750" cy="58041"/>
                <a:chOff x="2217" y="1933"/>
                <a:chExt cx="1625" cy="23"/>
              </a:xfrm>
            </p:grpSpPr>
            <p:sp>
              <p:nvSpPr>
                <p:cNvPr id="40997" name="Line 559"/>
                <p:cNvSpPr>
                  <a:spLocks noChangeShapeType="1"/>
                </p:cNvSpPr>
                <p:nvPr/>
              </p:nvSpPr>
              <p:spPr bwMode="auto">
                <a:xfrm>
                  <a:off x="2379" y="1933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0998" name="Line 560"/>
                <p:cNvSpPr>
                  <a:spLocks noChangeShapeType="1"/>
                </p:cNvSpPr>
                <p:nvPr/>
              </p:nvSpPr>
              <p:spPr bwMode="auto">
                <a:xfrm>
                  <a:off x="2704" y="1933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0999" name="Line 561"/>
                <p:cNvSpPr>
                  <a:spLocks noChangeShapeType="1"/>
                </p:cNvSpPr>
                <p:nvPr/>
              </p:nvSpPr>
              <p:spPr bwMode="auto">
                <a:xfrm>
                  <a:off x="3029" y="1933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0" name="Line 562"/>
                <p:cNvSpPr>
                  <a:spLocks noChangeShapeType="1"/>
                </p:cNvSpPr>
                <p:nvPr/>
              </p:nvSpPr>
              <p:spPr bwMode="auto">
                <a:xfrm>
                  <a:off x="3354" y="1933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1" name="Line 563"/>
                <p:cNvSpPr>
                  <a:spLocks noChangeShapeType="1"/>
                </p:cNvSpPr>
                <p:nvPr/>
              </p:nvSpPr>
              <p:spPr bwMode="auto">
                <a:xfrm>
                  <a:off x="3679" y="1933"/>
                  <a:ext cx="1" cy="23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2" name="Line 564"/>
                <p:cNvSpPr>
                  <a:spLocks noChangeShapeType="1"/>
                </p:cNvSpPr>
                <p:nvPr/>
              </p:nvSpPr>
              <p:spPr bwMode="auto">
                <a:xfrm>
                  <a:off x="2217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3" name="Line 565"/>
                <p:cNvSpPr>
                  <a:spLocks noChangeShapeType="1"/>
                </p:cNvSpPr>
                <p:nvPr/>
              </p:nvSpPr>
              <p:spPr bwMode="auto">
                <a:xfrm>
                  <a:off x="2298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4" name="Line 566"/>
                <p:cNvSpPr>
                  <a:spLocks noChangeShapeType="1"/>
                </p:cNvSpPr>
                <p:nvPr/>
              </p:nvSpPr>
              <p:spPr bwMode="auto">
                <a:xfrm>
                  <a:off x="2460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5" name="Line 567"/>
                <p:cNvSpPr>
                  <a:spLocks noChangeShapeType="1"/>
                </p:cNvSpPr>
                <p:nvPr/>
              </p:nvSpPr>
              <p:spPr bwMode="auto">
                <a:xfrm>
                  <a:off x="2542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6" name="Line 568"/>
                <p:cNvSpPr>
                  <a:spLocks noChangeShapeType="1"/>
                </p:cNvSpPr>
                <p:nvPr/>
              </p:nvSpPr>
              <p:spPr bwMode="auto">
                <a:xfrm>
                  <a:off x="2623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7" name="Line 569"/>
                <p:cNvSpPr>
                  <a:spLocks noChangeShapeType="1"/>
                </p:cNvSpPr>
                <p:nvPr/>
              </p:nvSpPr>
              <p:spPr bwMode="auto">
                <a:xfrm>
                  <a:off x="2785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8" name="Line 570"/>
                <p:cNvSpPr>
                  <a:spLocks noChangeShapeType="1"/>
                </p:cNvSpPr>
                <p:nvPr/>
              </p:nvSpPr>
              <p:spPr bwMode="auto">
                <a:xfrm>
                  <a:off x="2866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09" name="Line 571"/>
                <p:cNvSpPr>
                  <a:spLocks noChangeShapeType="1"/>
                </p:cNvSpPr>
                <p:nvPr/>
              </p:nvSpPr>
              <p:spPr bwMode="auto">
                <a:xfrm>
                  <a:off x="2948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10" name="Line 572"/>
                <p:cNvSpPr>
                  <a:spLocks noChangeShapeType="1"/>
                </p:cNvSpPr>
                <p:nvPr/>
              </p:nvSpPr>
              <p:spPr bwMode="auto">
                <a:xfrm>
                  <a:off x="3110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11" name="Line 573"/>
                <p:cNvSpPr>
                  <a:spLocks noChangeShapeType="1"/>
                </p:cNvSpPr>
                <p:nvPr/>
              </p:nvSpPr>
              <p:spPr bwMode="auto">
                <a:xfrm>
                  <a:off x="3191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12" name="Line 574"/>
                <p:cNvSpPr>
                  <a:spLocks noChangeShapeType="1"/>
                </p:cNvSpPr>
                <p:nvPr/>
              </p:nvSpPr>
              <p:spPr bwMode="auto">
                <a:xfrm>
                  <a:off x="3273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13" name="Line 575"/>
                <p:cNvSpPr>
                  <a:spLocks noChangeShapeType="1"/>
                </p:cNvSpPr>
                <p:nvPr/>
              </p:nvSpPr>
              <p:spPr bwMode="auto">
                <a:xfrm>
                  <a:off x="3435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14" name="Line 576"/>
                <p:cNvSpPr>
                  <a:spLocks noChangeShapeType="1"/>
                </p:cNvSpPr>
                <p:nvPr/>
              </p:nvSpPr>
              <p:spPr bwMode="auto">
                <a:xfrm>
                  <a:off x="3516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15" name="Line 577"/>
                <p:cNvSpPr>
                  <a:spLocks noChangeShapeType="1"/>
                </p:cNvSpPr>
                <p:nvPr/>
              </p:nvSpPr>
              <p:spPr bwMode="auto">
                <a:xfrm>
                  <a:off x="3598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16" name="Line 578"/>
                <p:cNvSpPr>
                  <a:spLocks noChangeShapeType="1"/>
                </p:cNvSpPr>
                <p:nvPr/>
              </p:nvSpPr>
              <p:spPr bwMode="auto">
                <a:xfrm>
                  <a:off x="3760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1017" name="Line 579"/>
                <p:cNvSpPr>
                  <a:spLocks noChangeShapeType="1"/>
                </p:cNvSpPr>
                <p:nvPr/>
              </p:nvSpPr>
              <p:spPr bwMode="auto">
                <a:xfrm>
                  <a:off x="3841" y="1933"/>
                  <a:ext cx="1" cy="12"/>
                </a:xfrm>
                <a:prstGeom prst="line">
                  <a:avLst/>
                </a:prstGeom>
                <a:noFill/>
                <a:ln w="7938">
                  <a:solidFill>
                    <a:srgbClr val="FFFFFF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sp>
            <p:nvSpPr>
              <p:cNvPr id="40993" name="Line 580"/>
              <p:cNvSpPr>
                <a:spLocks noChangeShapeType="1"/>
              </p:cNvSpPr>
              <p:nvPr/>
            </p:nvSpPr>
            <p:spPr bwMode="auto">
              <a:xfrm flipV="1">
                <a:off x="3048000" y="1752600"/>
                <a:ext cx="1878" cy="3545539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994" name="Line 581"/>
              <p:cNvSpPr>
                <a:spLocks noChangeShapeType="1"/>
              </p:cNvSpPr>
              <p:nvPr/>
            </p:nvSpPr>
            <p:spPr bwMode="auto">
              <a:xfrm flipV="1">
                <a:off x="6097297" y="1752600"/>
                <a:ext cx="1878" cy="3545539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995" name="Line 582"/>
              <p:cNvSpPr>
                <a:spLocks noChangeShapeType="1"/>
              </p:cNvSpPr>
              <p:nvPr/>
            </p:nvSpPr>
            <p:spPr bwMode="auto">
              <a:xfrm>
                <a:off x="3048000" y="5298139"/>
                <a:ext cx="3049297" cy="2524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996" name="Line 583"/>
              <p:cNvSpPr>
                <a:spLocks noChangeShapeType="1"/>
              </p:cNvSpPr>
              <p:nvPr/>
            </p:nvSpPr>
            <p:spPr bwMode="auto">
              <a:xfrm>
                <a:off x="3048000" y="1752600"/>
                <a:ext cx="3049297" cy="2524"/>
              </a:xfrm>
              <a:prstGeom prst="line">
                <a:avLst/>
              </a:prstGeom>
              <a:noFill/>
              <a:ln w="7938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40986" name="Rectangle 449"/>
            <p:cNvSpPr>
              <a:spLocks noChangeArrowheads="1"/>
            </p:cNvSpPr>
            <p:nvPr/>
          </p:nvSpPr>
          <p:spPr bwMode="auto">
            <a:xfrm>
              <a:off x="609600" y="2551113"/>
              <a:ext cx="249238" cy="215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/>
                <a:t>1.2</a:t>
              </a:r>
            </a:p>
          </p:txBody>
        </p:sp>
        <p:sp>
          <p:nvSpPr>
            <p:cNvPr id="40987" name="Rectangle 458"/>
            <p:cNvSpPr>
              <a:spLocks noChangeArrowheads="1"/>
            </p:cNvSpPr>
            <p:nvPr/>
          </p:nvSpPr>
          <p:spPr bwMode="auto">
            <a:xfrm>
              <a:off x="2406650" y="4597400"/>
              <a:ext cx="1460500" cy="33813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54DC59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>
                  <a:solidFill>
                    <a:srgbClr val="54DC59"/>
                  </a:solidFill>
                  <a:ea typeface="Osaka" charset="-128"/>
                  <a:cs typeface="Osaka" charset="-128"/>
                </a:rPr>
                <a:t>38 fs (FWHM)</a:t>
              </a:r>
            </a:p>
          </p:txBody>
        </p:sp>
      </p:grpSp>
      <p:pic>
        <p:nvPicPr>
          <p:cNvPr id="40968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1277938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0" name="図形グループ 139"/>
          <p:cNvGrpSpPr/>
          <p:nvPr/>
        </p:nvGrpSpPr>
        <p:grpSpPr>
          <a:xfrm>
            <a:off x="838200" y="2814958"/>
            <a:ext cx="2971800" cy="2976242"/>
            <a:chOff x="2638425" y="1550992"/>
            <a:chExt cx="3644211" cy="3649658"/>
          </a:xfrm>
        </p:grpSpPr>
        <p:sp>
          <p:nvSpPr>
            <p:cNvPr id="141" name="正方形/長方形 57"/>
            <p:cNvSpPr>
              <a:spLocks noChangeArrowheads="1"/>
            </p:cNvSpPr>
            <p:nvPr/>
          </p:nvSpPr>
          <p:spPr bwMode="auto">
            <a:xfrm>
              <a:off x="2638425" y="2371725"/>
              <a:ext cx="228600" cy="45720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grpSp>
          <p:nvGrpSpPr>
            <p:cNvPr id="142" name="図形グループ 2"/>
            <p:cNvGrpSpPr/>
            <p:nvPr/>
          </p:nvGrpSpPr>
          <p:grpSpPr>
            <a:xfrm>
              <a:off x="3142607" y="4629150"/>
              <a:ext cx="3038798" cy="571500"/>
              <a:chOff x="3220925" y="4629150"/>
              <a:chExt cx="2942073" cy="571500"/>
            </a:xfrm>
          </p:grpSpPr>
          <p:sp>
            <p:nvSpPr>
              <p:cNvPr id="149" name="Freeform 14"/>
              <p:cNvSpPr>
                <a:spLocks/>
              </p:cNvSpPr>
              <p:nvPr/>
            </p:nvSpPr>
            <p:spPr bwMode="auto">
              <a:xfrm>
                <a:off x="3475592" y="4629150"/>
                <a:ext cx="2687406" cy="431800"/>
              </a:xfrm>
              <a:custGeom>
                <a:avLst/>
                <a:gdLst>
                  <a:gd name="T0" fmla="*/ 2147483647 w 1359"/>
                  <a:gd name="T1" fmla="*/ 2147483647 h 304"/>
                  <a:gd name="T2" fmla="*/ 2147483647 w 1359"/>
                  <a:gd name="T3" fmla="*/ 2147483647 h 304"/>
                  <a:gd name="T4" fmla="*/ 2147483647 w 1359"/>
                  <a:gd name="T5" fmla="*/ 2147483647 h 304"/>
                  <a:gd name="T6" fmla="*/ 2147483647 w 1359"/>
                  <a:gd name="T7" fmla="*/ 2147483647 h 304"/>
                  <a:gd name="T8" fmla="*/ 2147483647 w 1359"/>
                  <a:gd name="T9" fmla="*/ 2147483647 h 304"/>
                  <a:gd name="T10" fmla="*/ 2147483647 w 1359"/>
                  <a:gd name="T11" fmla="*/ 2147483647 h 304"/>
                  <a:gd name="T12" fmla="*/ 2147483647 w 1359"/>
                  <a:gd name="T13" fmla="*/ 2147483647 h 304"/>
                  <a:gd name="T14" fmla="*/ 2147483647 w 1359"/>
                  <a:gd name="T15" fmla="*/ 2147483647 h 304"/>
                  <a:gd name="T16" fmla="*/ 2147483647 w 1359"/>
                  <a:gd name="T17" fmla="*/ 2147483647 h 304"/>
                  <a:gd name="T18" fmla="*/ 2147483647 w 1359"/>
                  <a:gd name="T19" fmla="*/ 2147483647 h 304"/>
                  <a:gd name="T20" fmla="*/ 2147483647 w 1359"/>
                  <a:gd name="T21" fmla="*/ 2147483647 h 304"/>
                  <a:gd name="T22" fmla="*/ 2147483647 w 1359"/>
                  <a:gd name="T23" fmla="*/ 2147483647 h 304"/>
                  <a:gd name="T24" fmla="*/ 2147483647 w 1359"/>
                  <a:gd name="T25" fmla="*/ 2147483647 h 304"/>
                  <a:gd name="T26" fmla="*/ 2147483647 w 1359"/>
                  <a:gd name="T27" fmla="*/ 2147483647 h 304"/>
                  <a:gd name="T28" fmla="*/ 2147483647 w 1359"/>
                  <a:gd name="T29" fmla="*/ 2147483647 h 304"/>
                  <a:gd name="T30" fmla="*/ 2147483647 w 1359"/>
                  <a:gd name="T31" fmla="*/ 2147483647 h 304"/>
                  <a:gd name="T32" fmla="*/ 2147483647 w 1359"/>
                  <a:gd name="T33" fmla="*/ 2147483647 h 304"/>
                  <a:gd name="T34" fmla="*/ 2147483647 w 1359"/>
                  <a:gd name="T35" fmla="*/ 2147483647 h 304"/>
                  <a:gd name="T36" fmla="*/ 2147483647 w 1359"/>
                  <a:gd name="T37" fmla="*/ 2147483647 h 304"/>
                  <a:gd name="T38" fmla="*/ 2147483647 w 1359"/>
                  <a:gd name="T39" fmla="*/ 2147483647 h 304"/>
                  <a:gd name="T40" fmla="*/ 2147483647 w 1359"/>
                  <a:gd name="T41" fmla="*/ 2147483647 h 304"/>
                  <a:gd name="T42" fmla="*/ 2147483647 w 1359"/>
                  <a:gd name="T43" fmla="*/ 2147483647 h 304"/>
                  <a:gd name="T44" fmla="*/ 2147483647 w 1359"/>
                  <a:gd name="T45" fmla="*/ 2147483647 h 304"/>
                  <a:gd name="T46" fmla="*/ 2147483647 w 1359"/>
                  <a:gd name="T47" fmla="*/ 2147483647 h 304"/>
                  <a:gd name="T48" fmla="*/ 2147483647 w 1359"/>
                  <a:gd name="T49" fmla="*/ 2147483647 h 304"/>
                  <a:gd name="T50" fmla="*/ 2147483647 w 1359"/>
                  <a:gd name="T51" fmla="*/ 2147483647 h 304"/>
                  <a:gd name="T52" fmla="*/ 2147483647 w 1359"/>
                  <a:gd name="T53" fmla="*/ 2147483647 h 304"/>
                  <a:gd name="T54" fmla="*/ 2147483647 w 1359"/>
                  <a:gd name="T55" fmla="*/ 2147483647 h 304"/>
                  <a:gd name="T56" fmla="*/ 2147483647 w 1359"/>
                  <a:gd name="T57" fmla="*/ 2147483647 h 304"/>
                  <a:gd name="T58" fmla="*/ 2147483647 w 1359"/>
                  <a:gd name="T59" fmla="*/ 2147483647 h 304"/>
                  <a:gd name="T60" fmla="*/ 2147483647 w 1359"/>
                  <a:gd name="T61" fmla="*/ 2147483647 h 304"/>
                  <a:gd name="T62" fmla="*/ 2147483647 w 1359"/>
                  <a:gd name="T63" fmla="*/ 2147483647 h 304"/>
                  <a:gd name="T64" fmla="*/ 2147483647 w 1359"/>
                  <a:gd name="T65" fmla="*/ 2147483647 h 304"/>
                  <a:gd name="T66" fmla="*/ 2147483647 w 1359"/>
                  <a:gd name="T67" fmla="*/ 2147483647 h 304"/>
                  <a:gd name="T68" fmla="*/ 2147483647 w 1359"/>
                  <a:gd name="T69" fmla="*/ 2147483647 h 304"/>
                  <a:gd name="T70" fmla="*/ 2147483647 w 1359"/>
                  <a:gd name="T71" fmla="*/ 2147483647 h 304"/>
                  <a:gd name="T72" fmla="*/ 2147483647 w 1359"/>
                  <a:gd name="T73" fmla="*/ 2147483647 h 304"/>
                  <a:gd name="T74" fmla="*/ 2147483647 w 1359"/>
                  <a:gd name="T75" fmla="*/ 2147483647 h 304"/>
                  <a:gd name="T76" fmla="*/ 2147483647 w 1359"/>
                  <a:gd name="T77" fmla="*/ 2147483647 h 304"/>
                  <a:gd name="T78" fmla="*/ 2147483647 w 1359"/>
                  <a:gd name="T79" fmla="*/ 2147483647 h 304"/>
                  <a:gd name="T80" fmla="*/ 2147483647 w 1359"/>
                  <a:gd name="T81" fmla="*/ 2147483647 h 304"/>
                  <a:gd name="T82" fmla="*/ 2147483647 w 1359"/>
                  <a:gd name="T83" fmla="*/ 2147483647 h 304"/>
                  <a:gd name="T84" fmla="*/ 2147483647 w 1359"/>
                  <a:gd name="T85" fmla="*/ 2147483647 h 304"/>
                  <a:gd name="T86" fmla="*/ 2147483647 w 1359"/>
                  <a:gd name="T87" fmla="*/ 2147483647 h 304"/>
                  <a:gd name="T88" fmla="*/ 2147483647 w 1359"/>
                  <a:gd name="T89" fmla="*/ 2147483647 h 304"/>
                  <a:gd name="T90" fmla="*/ 2147483647 w 1359"/>
                  <a:gd name="T91" fmla="*/ 2147483647 h 304"/>
                  <a:gd name="T92" fmla="*/ 2147483647 w 1359"/>
                  <a:gd name="T93" fmla="*/ 2147483647 h 304"/>
                  <a:gd name="T94" fmla="*/ 2147483647 w 1359"/>
                  <a:gd name="T95" fmla="*/ 2147483647 h 304"/>
                  <a:gd name="T96" fmla="*/ 2147483647 w 1359"/>
                  <a:gd name="T97" fmla="*/ 2147483647 h 304"/>
                  <a:gd name="T98" fmla="*/ 2147483647 w 1359"/>
                  <a:gd name="T99" fmla="*/ 2147483647 h 304"/>
                  <a:gd name="T100" fmla="*/ 2147483647 w 1359"/>
                  <a:gd name="T101" fmla="*/ 2147483647 h 304"/>
                  <a:gd name="T102" fmla="*/ 2147483647 w 1359"/>
                  <a:gd name="T103" fmla="*/ 2147483647 h 304"/>
                  <a:gd name="T104" fmla="*/ 2147483647 w 1359"/>
                  <a:gd name="T105" fmla="*/ 2147483647 h 304"/>
                  <a:gd name="T106" fmla="*/ 2147483647 w 1359"/>
                  <a:gd name="T107" fmla="*/ 2147483647 h 304"/>
                  <a:gd name="T108" fmla="*/ 2147483647 w 1359"/>
                  <a:gd name="T109" fmla="*/ 2147483647 h 304"/>
                  <a:gd name="T110" fmla="*/ 2147483647 w 1359"/>
                  <a:gd name="T111" fmla="*/ 2147483647 h 304"/>
                  <a:gd name="T112" fmla="*/ 2147483647 w 1359"/>
                  <a:gd name="T113" fmla="*/ 2147483647 h 304"/>
                  <a:gd name="T114" fmla="*/ 2147483647 w 1359"/>
                  <a:gd name="T115" fmla="*/ 2147483647 h 304"/>
                  <a:gd name="T116" fmla="*/ 2147483647 w 1359"/>
                  <a:gd name="T117" fmla="*/ 2147483647 h 304"/>
                  <a:gd name="T118" fmla="*/ 2147483647 w 1359"/>
                  <a:gd name="T119" fmla="*/ 2147483647 h 304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359"/>
                  <a:gd name="T181" fmla="*/ 0 h 304"/>
                  <a:gd name="T182" fmla="*/ 1359 w 1359"/>
                  <a:gd name="T183" fmla="*/ 304 h 304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359" h="304">
                    <a:moveTo>
                      <a:pt x="0" y="304"/>
                    </a:moveTo>
                    <a:lnTo>
                      <a:pt x="5" y="304"/>
                    </a:lnTo>
                    <a:lnTo>
                      <a:pt x="11" y="304"/>
                    </a:lnTo>
                    <a:lnTo>
                      <a:pt x="17" y="304"/>
                    </a:lnTo>
                    <a:lnTo>
                      <a:pt x="23" y="304"/>
                    </a:lnTo>
                    <a:lnTo>
                      <a:pt x="28" y="304"/>
                    </a:lnTo>
                    <a:lnTo>
                      <a:pt x="34" y="304"/>
                    </a:lnTo>
                    <a:lnTo>
                      <a:pt x="40" y="304"/>
                    </a:lnTo>
                    <a:lnTo>
                      <a:pt x="45" y="304"/>
                    </a:lnTo>
                    <a:lnTo>
                      <a:pt x="51" y="304"/>
                    </a:lnTo>
                    <a:lnTo>
                      <a:pt x="57" y="304"/>
                    </a:lnTo>
                    <a:lnTo>
                      <a:pt x="62" y="304"/>
                    </a:lnTo>
                    <a:lnTo>
                      <a:pt x="68" y="304"/>
                    </a:lnTo>
                    <a:lnTo>
                      <a:pt x="74" y="304"/>
                    </a:lnTo>
                    <a:lnTo>
                      <a:pt x="79" y="304"/>
                    </a:lnTo>
                    <a:lnTo>
                      <a:pt x="86" y="304"/>
                    </a:lnTo>
                    <a:lnTo>
                      <a:pt x="91" y="304"/>
                    </a:lnTo>
                    <a:lnTo>
                      <a:pt x="96" y="304"/>
                    </a:lnTo>
                    <a:lnTo>
                      <a:pt x="102" y="304"/>
                    </a:lnTo>
                    <a:lnTo>
                      <a:pt x="108" y="304"/>
                    </a:lnTo>
                    <a:lnTo>
                      <a:pt x="114" y="304"/>
                    </a:lnTo>
                    <a:lnTo>
                      <a:pt x="119" y="301"/>
                    </a:lnTo>
                    <a:lnTo>
                      <a:pt x="125" y="304"/>
                    </a:lnTo>
                    <a:lnTo>
                      <a:pt x="131" y="304"/>
                    </a:lnTo>
                    <a:lnTo>
                      <a:pt x="136" y="304"/>
                    </a:lnTo>
                    <a:lnTo>
                      <a:pt x="142" y="304"/>
                    </a:lnTo>
                    <a:lnTo>
                      <a:pt x="148" y="304"/>
                    </a:lnTo>
                    <a:lnTo>
                      <a:pt x="153" y="304"/>
                    </a:lnTo>
                    <a:lnTo>
                      <a:pt x="159" y="304"/>
                    </a:lnTo>
                    <a:lnTo>
                      <a:pt x="165" y="304"/>
                    </a:lnTo>
                    <a:lnTo>
                      <a:pt x="170" y="304"/>
                    </a:lnTo>
                    <a:lnTo>
                      <a:pt x="176" y="304"/>
                    </a:lnTo>
                    <a:lnTo>
                      <a:pt x="182" y="304"/>
                    </a:lnTo>
                    <a:lnTo>
                      <a:pt x="187" y="304"/>
                    </a:lnTo>
                    <a:lnTo>
                      <a:pt x="193" y="304"/>
                    </a:lnTo>
                    <a:lnTo>
                      <a:pt x="199" y="304"/>
                    </a:lnTo>
                    <a:lnTo>
                      <a:pt x="204" y="304"/>
                    </a:lnTo>
                    <a:lnTo>
                      <a:pt x="211" y="304"/>
                    </a:lnTo>
                    <a:lnTo>
                      <a:pt x="216" y="304"/>
                    </a:lnTo>
                    <a:lnTo>
                      <a:pt x="222" y="304"/>
                    </a:lnTo>
                    <a:lnTo>
                      <a:pt x="228" y="304"/>
                    </a:lnTo>
                    <a:lnTo>
                      <a:pt x="233" y="304"/>
                    </a:lnTo>
                    <a:lnTo>
                      <a:pt x="239" y="304"/>
                    </a:lnTo>
                    <a:lnTo>
                      <a:pt x="244" y="296"/>
                    </a:lnTo>
                    <a:lnTo>
                      <a:pt x="250" y="291"/>
                    </a:lnTo>
                    <a:lnTo>
                      <a:pt x="256" y="267"/>
                    </a:lnTo>
                    <a:lnTo>
                      <a:pt x="261" y="261"/>
                    </a:lnTo>
                    <a:lnTo>
                      <a:pt x="267" y="227"/>
                    </a:lnTo>
                    <a:lnTo>
                      <a:pt x="273" y="227"/>
                    </a:lnTo>
                    <a:lnTo>
                      <a:pt x="278" y="210"/>
                    </a:lnTo>
                    <a:lnTo>
                      <a:pt x="284" y="200"/>
                    </a:lnTo>
                    <a:lnTo>
                      <a:pt x="290" y="192"/>
                    </a:lnTo>
                    <a:lnTo>
                      <a:pt x="295" y="164"/>
                    </a:lnTo>
                    <a:lnTo>
                      <a:pt x="301" y="155"/>
                    </a:lnTo>
                    <a:lnTo>
                      <a:pt x="307" y="167"/>
                    </a:lnTo>
                    <a:lnTo>
                      <a:pt x="313" y="132"/>
                    </a:lnTo>
                    <a:lnTo>
                      <a:pt x="319" y="144"/>
                    </a:lnTo>
                    <a:lnTo>
                      <a:pt x="324" y="110"/>
                    </a:lnTo>
                    <a:lnTo>
                      <a:pt x="330" y="110"/>
                    </a:lnTo>
                    <a:lnTo>
                      <a:pt x="335" y="90"/>
                    </a:lnTo>
                    <a:lnTo>
                      <a:pt x="341" y="100"/>
                    </a:lnTo>
                    <a:lnTo>
                      <a:pt x="347" y="95"/>
                    </a:lnTo>
                    <a:lnTo>
                      <a:pt x="353" y="109"/>
                    </a:lnTo>
                    <a:lnTo>
                      <a:pt x="358" y="85"/>
                    </a:lnTo>
                    <a:lnTo>
                      <a:pt x="364" y="49"/>
                    </a:lnTo>
                    <a:lnTo>
                      <a:pt x="369" y="95"/>
                    </a:lnTo>
                    <a:lnTo>
                      <a:pt x="375" y="85"/>
                    </a:lnTo>
                    <a:lnTo>
                      <a:pt x="381" y="55"/>
                    </a:lnTo>
                    <a:lnTo>
                      <a:pt x="386" y="55"/>
                    </a:lnTo>
                    <a:lnTo>
                      <a:pt x="392" y="35"/>
                    </a:lnTo>
                    <a:lnTo>
                      <a:pt x="398" y="30"/>
                    </a:lnTo>
                    <a:lnTo>
                      <a:pt x="403" y="37"/>
                    </a:lnTo>
                    <a:lnTo>
                      <a:pt x="410" y="35"/>
                    </a:lnTo>
                    <a:lnTo>
                      <a:pt x="415" y="27"/>
                    </a:lnTo>
                    <a:lnTo>
                      <a:pt x="421" y="33"/>
                    </a:lnTo>
                    <a:lnTo>
                      <a:pt x="426" y="49"/>
                    </a:lnTo>
                    <a:lnTo>
                      <a:pt x="432" y="25"/>
                    </a:lnTo>
                    <a:lnTo>
                      <a:pt x="438" y="23"/>
                    </a:lnTo>
                    <a:lnTo>
                      <a:pt x="444" y="22"/>
                    </a:lnTo>
                    <a:lnTo>
                      <a:pt x="449" y="8"/>
                    </a:lnTo>
                    <a:lnTo>
                      <a:pt x="455" y="47"/>
                    </a:lnTo>
                    <a:lnTo>
                      <a:pt x="461" y="25"/>
                    </a:lnTo>
                    <a:lnTo>
                      <a:pt x="466" y="22"/>
                    </a:lnTo>
                    <a:lnTo>
                      <a:pt x="472" y="20"/>
                    </a:lnTo>
                    <a:lnTo>
                      <a:pt x="478" y="30"/>
                    </a:lnTo>
                    <a:lnTo>
                      <a:pt x="483" y="22"/>
                    </a:lnTo>
                    <a:lnTo>
                      <a:pt x="489" y="18"/>
                    </a:lnTo>
                    <a:lnTo>
                      <a:pt x="494" y="17"/>
                    </a:lnTo>
                    <a:lnTo>
                      <a:pt x="500" y="20"/>
                    </a:lnTo>
                    <a:lnTo>
                      <a:pt x="506" y="40"/>
                    </a:lnTo>
                    <a:lnTo>
                      <a:pt x="512" y="37"/>
                    </a:lnTo>
                    <a:lnTo>
                      <a:pt x="517" y="37"/>
                    </a:lnTo>
                    <a:lnTo>
                      <a:pt x="523" y="15"/>
                    </a:lnTo>
                    <a:lnTo>
                      <a:pt x="528" y="13"/>
                    </a:lnTo>
                    <a:lnTo>
                      <a:pt x="535" y="23"/>
                    </a:lnTo>
                    <a:lnTo>
                      <a:pt x="540" y="23"/>
                    </a:lnTo>
                    <a:lnTo>
                      <a:pt x="546" y="17"/>
                    </a:lnTo>
                    <a:lnTo>
                      <a:pt x="552" y="12"/>
                    </a:lnTo>
                    <a:lnTo>
                      <a:pt x="557" y="22"/>
                    </a:lnTo>
                    <a:lnTo>
                      <a:pt x="563" y="18"/>
                    </a:lnTo>
                    <a:lnTo>
                      <a:pt x="569" y="25"/>
                    </a:lnTo>
                    <a:lnTo>
                      <a:pt x="574" y="25"/>
                    </a:lnTo>
                    <a:lnTo>
                      <a:pt x="580" y="17"/>
                    </a:lnTo>
                    <a:lnTo>
                      <a:pt x="586" y="23"/>
                    </a:lnTo>
                    <a:lnTo>
                      <a:pt x="591" y="23"/>
                    </a:lnTo>
                    <a:lnTo>
                      <a:pt x="597" y="33"/>
                    </a:lnTo>
                    <a:lnTo>
                      <a:pt x="603" y="40"/>
                    </a:lnTo>
                    <a:lnTo>
                      <a:pt x="608" y="17"/>
                    </a:lnTo>
                    <a:lnTo>
                      <a:pt x="614" y="20"/>
                    </a:lnTo>
                    <a:lnTo>
                      <a:pt x="619" y="20"/>
                    </a:lnTo>
                    <a:lnTo>
                      <a:pt x="625" y="0"/>
                    </a:lnTo>
                    <a:lnTo>
                      <a:pt x="631" y="17"/>
                    </a:lnTo>
                    <a:lnTo>
                      <a:pt x="637" y="45"/>
                    </a:lnTo>
                    <a:lnTo>
                      <a:pt x="643" y="12"/>
                    </a:lnTo>
                    <a:lnTo>
                      <a:pt x="648" y="35"/>
                    </a:lnTo>
                    <a:lnTo>
                      <a:pt x="654" y="27"/>
                    </a:lnTo>
                    <a:lnTo>
                      <a:pt x="660" y="44"/>
                    </a:lnTo>
                    <a:lnTo>
                      <a:pt x="665" y="68"/>
                    </a:lnTo>
                    <a:lnTo>
                      <a:pt x="671" y="47"/>
                    </a:lnTo>
                    <a:lnTo>
                      <a:pt x="677" y="37"/>
                    </a:lnTo>
                    <a:lnTo>
                      <a:pt x="682" y="50"/>
                    </a:lnTo>
                    <a:lnTo>
                      <a:pt x="688" y="65"/>
                    </a:lnTo>
                    <a:lnTo>
                      <a:pt x="694" y="47"/>
                    </a:lnTo>
                    <a:lnTo>
                      <a:pt x="699" y="47"/>
                    </a:lnTo>
                    <a:lnTo>
                      <a:pt x="705" y="37"/>
                    </a:lnTo>
                    <a:lnTo>
                      <a:pt x="711" y="55"/>
                    </a:lnTo>
                    <a:lnTo>
                      <a:pt x="716" y="72"/>
                    </a:lnTo>
                    <a:lnTo>
                      <a:pt x="722" y="62"/>
                    </a:lnTo>
                    <a:lnTo>
                      <a:pt x="728" y="72"/>
                    </a:lnTo>
                    <a:lnTo>
                      <a:pt x="734" y="60"/>
                    </a:lnTo>
                    <a:lnTo>
                      <a:pt x="739" y="40"/>
                    </a:lnTo>
                    <a:lnTo>
                      <a:pt x="745" y="62"/>
                    </a:lnTo>
                    <a:lnTo>
                      <a:pt x="751" y="51"/>
                    </a:lnTo>
                    <a:lnTo>
                      <a:pt x="756" y="42"/>
                    </a:lnTo>
                    <a:lnTo>
                      <a:pt x="762" y="44"/>
                    </a:lnTo>
                    <a:lnTo>
                      <a:pt x="768" y="35"/>
                    </a:lnTo>
                    <a:lnTo>
                      <a:pt x="773" y="44"/>
                    </a:lnTo>
                    <a:lnTo>
                      <a:pt x="779" y="44"/>
                    </a:lnTo>
                    <a:lnTo>
                      <a:pt x="785" y="65"/>
                    </a:lnTo>
                    <a:lnTo>
                      <a:pt x="790" y="62"/>
                    </a:lnTo>
                    <a:lnTo>
                      <a:pt x="796" y="67"/>
                    </a:lnTo>
                    <a:lnTo>
                      <a:pt x="802" y="53"/>
                    </a:lnTo>
                    <a:lnTo>
                      <a:pt x="807" y="28"/>
                    </a:lnTo>
                    <a:lnTo>
                      <a:pt x="813" y="23"/>
                    </a:lnTo>
                    <a:lnTo>
                      <a:pt x="819" y="42"/>
                    </a:lnTo>
                    <a:lnTo>
                      <a:pt x="824" y="68"/>
                    </a:lnTo>
                    <a:lnTo>
                      <a:pt x="831" y="27"/>
                    </a:lnTo>
                    <a:lnTo>
                      <a:pt x="836" y="42"/>
                    </a:lnTo>
                    <a:lnTo>
                      <a:pt x="842" y="33"/>
                    </a:lnTo>
                    <a:lnTo>
                      <a:pt x="847" y="13"/>
                    </a:lnTo>
                    <a:lnTo>
                      <a:pt x="853" y="23"/>
                    </a:lnTo>
                    <a:lnTo>
                      <a:pt x="859" y="42"/>
                    </a:lnTo>
                    <a:lnTo>
                      <a:pt x="864" y="35"/>
                    </a:lnTo>
                    <a:lnTo>
                      <a:pt x="870" y="33"/>
                    </a:lnTo>
                    <a:lnTo>
                      <a:pt x="876" y="27"/>
                    </a:lnTo>
                    <a:lnTo>
                      <a:pt x="881" y="32"/>
                    </a:lnTo>
                    <a:lnTo>
                      <a:pt x="887" y="23"/>
                    </a:lnTo>
                    <a:lnTo>
                      <a:pt x="893" y="37"/>
                    </a:lnTo>
                    <a:lnTo>
                      <a:pt x="898" y="28"/>
                    </a:lnTo>
                    <a:lnTo>
                      <a:pt x="904" y="40"/>
                    </a:lnTo>
                    <a:lnTo>
                      <a:pt x="910" y="42"/>
                    </a:lnTo>
                    <a:lnTo>
                      <a:pt x="915" y="40"/>
                    </a:lnTo>
                    <a:lnTo>
                      <a:pt x="921" y="37"/>
                    </a:lnTo>
                    <a:lnTo>
                      <a:pt x="927" y="33"/>
                    </a:lnTo>
                    <a:lnTo>
                      <a:pt x="933" y="49"/>
                    </a:lnTo>
                    <a:lnTo>
                      <a:pt x="938" y="37"/>
                    </a:lnTo>
                    <a:lnTo>
                      <a:pt x="944" y="23"/>
                    </a:lnTo>
                    <a:lnTo>
                      <a:pt x="949" y="45"/>
                    </a:lnTo>
                    <a:lnTo>
                      <a:pt x="956" y="30"/>
                    </a:lnTo>
                    <a:lnTo>
                      <a:pt x="961" y="28"/>
                    </a:lnTo>
                    <a:lnTo>
                      <a:pt x="967" y="25"/>
                    </a:lnTo>
                    <a:lnTo>
                      <a:pt x="973" y="42"/>
                    </a:lnTo>
                    <a:lnTo>
                      <a:pt x="978" y="44"/>
                    </a:lnTo>
                    <a:lnTo>
                      <a:pt x="984" y="44"/>
                    </a:lnTo>
                    <a:lnTo>
                      <a:pt x="989" y="40"/>
                    </a:lnTo>
                    <a:lnTo>
                      <a:pt x="995" y="72"/>
                    </a:lnTo>
                    <a:lnTo>
                      <a:pt x="1001" y="131"/>
                    </a:lnTo>
                    <a:lnTo>
                      <a:pt x="1006" y="132"/>
                    </a:lnTo>
                    <a:lnTo>
                      <a:pt x="1012" y="180"/>
                    </a:lnTo>
                    <a:lnTo>
                      <a:pt x="1018" y="231"/>
                    </a:lnTo>
                    <a:lnTo>
                      <a:pt x="1024" y="254"/>
                    </a:lnTo>
                    <a:lnTo>
                      <a:pt x="1029" y="267"/>
                    </a:lnTo>
                    <a:lnTo>
                      <a:pt x="1035" y="291"/>
                    </a:lnTo>
                    <a:lnTo>
                      <a:pt x="1040" y="286"/>
                    </a:lnTo>
                    <a:lnTo>
                      <a:pt x="1046" y="287"/>
                    </a:lnTo>
                    <a:lnTo>
                      <a:pt x="1052" y="294"/>
                    </a:lnTo>
                    <a:lnTo>
                      <a:pt x="1058" y="304"/>
                    </a:lnTo>
                    <a:lnTo>
                      <a:pt x="1064" y="289"/>
                    </a:lnTo>
                    <a:lnTo>
                      <a:pt x="1069" y="304"/>
                    </a:lnTo>
                    <a:lnTo>
                      <a:pt x="1075" y="304"/>
                    </a:lnTo>
                    <a:lnTo>
                      <a:pt x="1081" y="299"/>
                    </a:lnTo>
                    <a:lnTo>
                      <a:pt x="1086" y="304"/>
                    </a:lnTo>
                    <a:lnTo>
                      <a:pt x="1092" y="304"/>
                    </a:lnTo>
                    <a:lnTo>
                      <a:pt x="1098" y="304"/>
                    </a:lnTo>
                    <a:lnTo>
                      <a:pt x="1103" y="304"/>
                    </a:lnTo>
                    <a:lnTo>
                      <a:pt x="1109" y="304"/>
                    </a:lnTo>
                    <a:lnTo>
                      <a:pt x="1114" y="304"/>
                    </a:lnTo>
                    <a:lnTo>
                      <a:pt x="1120" y="304"/>
                    </a:lnTo>
                    <a:lnTo>
                      <a:pt x="1126" y="304"/>
                    </a:lnTo>
                    <a:lnTo>
                      <a:pt x="1131" y="304"/>
                    </a:lnTo>
                    <a:lnTo>
                      <a:pt x="1137" y="304"/>
                    </a:lnTo>
                    <a:lnTo>
                      <a:pt x="1143" y="304"/>
                    </a:lnTo>
                    <a:lnTo>
                      <a:pt x="1148" y="304"/>
                    </a:lnTo>
                    <a:lnTo>
                      <a:pt x="1155" y="304"/>
                    </a:lnTo>
                    <a:lnTo>
                      <a:pt x="1160" y="304"/>
                    </a:lnTo>
                    <a:lnTo>
                      <a:pt x="1166" y="304"/>
                    </a:lnTo>
                    <a:lnTo>
                      <a:pt x="1172" y="304"/>
                    </a:lnTo>
                    <a:lnTo>
                      <a:pt x="1177" y="304"/>
                    </a:lnTo>
                    <a:lnTo>
                      <a:pt x="1183" y="304"/>
                    </a:lnTo>
                    <a:lnTo>
                      <a:pt x="1189" y="304"/>
                    </a:lnTo>
                    <a:lnTo>
                      <a:pt x="1194" y="304"/>
                    </a:lnTo>
                    <a:lnTo>
                      <a:pt x="1200" y="304"/>
                    </a:lnTo>
                    <a:lnTo>
                      <a:pt x="1206" y="304"/>
                    </a:lnTo>
                    <a:lnTo>
                      <a:pt x="1211" y="304"/>
                    </a:lnTo>
                    <a:lnTo>
                      <a:pt x="1217" y="304"/>
                    </a:lnTo>
                    <a:lnTo>
                      <a:pt x="1223" y="304"/>
                    </a:lnTo>
                    <a:lnTo>
                      <a:pt x="1228" y="304"/>
                    </a:lnTo>
                    <a:lnTo>
                      <a:pt x="1234" y="304"/>
                    </a:lnTo>
                    <a:lnTo>
                      <a:pt x="1240" y="303"/>
                    </a:lnTo>
                    <a:lnTo>
                      <a:pt x="1245" y="304"/>
                    </a:lnTo>
                    <a:lnTo>
                      <a:pt x="1251" y="304"/>
                    </a:lnTo>
                    <a:lnTo>
                      <a:pt x="1257" y="304"/>
                    </a:lnTo>
                    <a:lnTo>
                      <a:pt x="1263" y="304"/>
                    </a:lnTo>
                    <a:lnTo>
                      <a:pt x="1268" y="304"/>
                    </a:lnTo>
                    <a:lnTo>
                      <a:pt x="1273" y="304"/>
                    </a:lnTo>
                    <a:lnTo>
                      <a:pt x="1280" y="304"/>
                    </a:lnTo>
                    <a:lnTo>
                      <a:pt x="1285" y="303"/>
                    </a:lnTo>
                    <a:lnTo>
                      <a:pt x="1291" y="299"/>
                    </a:lnTo>
                    <a:lnTo>
                      <a:pt x="1297" y="304"/>
                    </a:lnTo>
                    <a:lnTo>
                      <a:pt x="1302" y="304"/>
                    </a:lnTo>
                    <a:lnTo>
                      <a:pt x="1308" y="304"/>
                    </a:lnTo>
                    <a:lnTo>
                      <a:pt x="1314" y="304"/>
                    </a:lnTo>
                    <a:lnTo>
                      <a:pt x="1319" y="304"/>
                    </a:lnTo>
                    <a:lnTo>
                      <a:pt x="1325" y="304"/>
                    </a:lnTo>
                    <a:lnTo>
                      <a:pt x="1331" y="304"/>
                    </a:lnTo>
                    <a:lnTo>
                      <a:pt x="1336" y="304"/>
                    </a:lnTo>
                    <a:lnTo>
                      <a:pt x="1342" y="304"/>
                    </a:lnTo>
                    <a:lnTo>
                      <a:pt x="1348" y="304"/>
                    </a:lnTo>
                    <a:lnTo>
                      <a:pt x="1354" y="304"/>
                    </a:lnTo>
                    <a:lnTo>
                      <a:pt x="1359" y="304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150" name="正方形/長方形 59"/>
              <p:cNvSpPr>
                <a:spLocks noChangeArrowheads="1"/>
              </p:cNvSpPr>
              <p:nvPr/>
            </p:nvSpPr>
            <p:spPr bwMode="auto">
              <a:xfrm rot="16200000">
                <a:off x="3463813" y="4729162"/>
                <a:ext cx="228600" cy="71437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43" name="正方形/長方形 60"/>
            <p:cNvSpPr>
              <a:spLocks noChangeArrowheads="1"/>
            </p:cNvSpPr>
            <p:nvPr/>
          </p:nvSpPr>
          <p:spPr bwMode="auto">
            <a:xfrm rot="16200000">
              <a:off x="5811149" y="4700587"/>
              <a:ext cx="228600" cy="714375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4" name="Line 13"/>
            <p:cNvSpPr>
              <a:spLocks noChangeShapeType="1"/>
            </p:cNvSpPr>
            <p:nvPr/>
          </p:nvSpPr>
          <p:spPr bwMode="auto">
            <a:xfrm>
              <a:off x="3372306" y="5061033"/>
              <a:ext cx="2880000" cy="158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45" name="Picture 28" descr="091021#12_64pro.jpg                                            018E0001&#10;CommonData                     C00D298E: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72306" y="1550992"/>
              <a:ext cx="2880000" cy="2880000"/>
            </a:xfrm>
            <a:prstGeom prst="rect">
              <a:avLst/>
            </a:prstGeom>
            <a:noFill/>
          </p:spPr>
        </p:pic>
        <p:sp>
          <p:nvSpPr>
            <p:cNvPr id="146" name="Freeform 34"/>
            <p:cNvSpPr>
              <a:spLocks/>
            </p:cNvSpPr>
            <p:nvPr/>
          </p:nvSpPr>
          <p:spPr bwMode="auto">
            <a:xfrm>
              <a:off x="2724793" y="1625814"/>
              <a:ext cx="354128" cy="2751513"/>
            </a:xfrm>
            <a:custGeom>
              <a:avLst/>
              <a:gdLst/>
              <a:ahLst/>
              <a:cxnLst>
                <a:cxn ang="0">
                  <a:pos x="1" y="1119"/>
                </a:cxn>
                <a:cxn ang="0">
                  <a:pos x="5" y="1100"/>
                </a:cxn>
                <a:cxn ang="0">
                  <a:pos x="0" y="1081"/>
                </a:cxn>
                <a:cxn ang="0">
                  <a:pos x="3" y="1061"/>
                </a:cxn>
                <a:cxn ang="0">
                  <a:pos x="4" y="1043"/>
                </a:cxn>
                <a:cxn ang="0">
                  <a:pos x="4" y="1024"/>
                </a:cxn>
                <a:cxn ang="0">
                  <a:pos x="0" y="1005"/>
                </a:cxn>
                <a:cxn ang="0">
                  <a:pos x="0" y="986"/>
                </a:cxn>
                <a:cxn ang="0">
                  <a:pos x="1" y="967"/>
                </a:cxn>
                <a:cxn ang="0">
                  <a:pos x="3" y="948"/>
                </a:cxn>
                <a:cxn ang="0">
                  <a:pos x="0" y="929"/>
                </a:cxn>
                <a:cxn ang="0">
                  <a:pos x="5" y="910"/>
                </a:cxn>
                <a:cxn ang="0">
                  <a:pos x="7" y="891"/>
                </a:cxn>
                <a:cxn ang="0">
                  <a:pos x="18" y="872"/>
                </a:cxn>
                <a:cxn ang="0">
                  <a:pos x="19" y="853"/>
                </a:cxn>
                <a:cxn ang="0">
                  <a:pos x="34" y="834"/>
                </a:cxn>
                <a:cxn ang="0">
                  <a:pos x="110" y="815"/>
                </a:cxn>
                <a:cxn ang="0">
                  <a:pos x="166" y="796"/>
                </a:cxn>
                <a:cxn ang="0">
                  <a:pos x="176" y="777"/>
                </a:cxn>
                <a:cxn ang="0">
                  <a:pos x="174" y="758"/>
                </a:cxn>
                <a:cxn ang="0">
                  <a:pos x="169" y="739"/>
                </a:cxn>
                <a:cxn ang="0">
                  <a:pos x="171" y="720"/>
                </a:cxn>
                <a:cxn ang="0">
                  <a:pos x="189" y="701"/>
                </a:cxn>
                <a:cxn ang="0">
                  <a:pos x="171" y="683"/>
                </a:cxn>
                <a:cxn ang="0">
                  <a:pos x="185" y="663"/>
                </a:cxn>
                <a:cxn ang="0">
                  <a:pos x="186" y="644"/>
                </a:cxn>
                <a:cxn ang="0">
                  <a:pos x="188" y="625"/>
                </a:cxn>
                <a:cxn ang="0">
                  <a:pos x="198" y="607"/>
                </a:cxn>
                <a:cxn ang="0">
                  <a:pos x="198" y="587"/>
                </a:cxn>
                <a:cxn ang="0">
                  <a:pos x="201" y="568"/>
                </a:cxn>
                <a:cxn ang="0">
                  <a:pos x="201" y="550"/>
                </a:cxn>
                <a:cxn ang="0">
                  <a:pos x="195" y="531"/>
                </a:cxn>
                <a:cxn ang="0">
                  <a:pos x="193" y="511"/>
                </a:cxn>
                <a:cxn ang="0">
                  <a:pos x="193" y="493"/>
                </a:cxn>
                <a:cxn ang="0">
                  <a:pos x="192" y="474"/>
                </a:cxn>
                <a:cxn ang="0">
                  <a:pos x="191" y="455"/>
                </a:cxn>
                <a:cxn ang="0">
                  <a:pos x="174" y="436"/>
                </a:cxn>
                <a:cxn ang="0">
                  <a:pos x="189" y="417"/>
                </a:cxn>
                <a:cxn ang="0">
                  <a:pos x="188" y="398"/>
                </a:cxn>
                <a:cxn ang="0">
                  <a:pos x="186" y="379"/>
                </a:cxn>
                <a:cxn ang="0">
                  <a:pos x="177" y="360"/>
                </a:cxn>
                <a:cxn ang="0">
                  <a:pos x="175" y="341"/>
                </a:cxn>
                <a:cxn ang="0">
                  <a:pos x="184" y="322"/>
                </a:cxn>
                <a:cxn ang="0">
                  <a:pos x="201" y="303"/>
                </a:cxn>
                <a:cxn ang="0">
                  <a:pos x="171" y="284"/>
                </a:cxn>
                <a:cxn ang="0">
                  <a:pos x="131" y="265"/>
                </a:cxn>
                <a:cxn ang="0">
                  <a:pos x="19" y="246"/>
                </a:cxn>
                <a:cxn ang="0">
                  <a:pos x="10" y="227"/>
                </a:cxn>
                <a:cxn ang="0">
                  <a:pos x="4" y="208"/>
                </a:cxn>
                <a:cxn ang="0">
                  <a:pos x="3" y="189"/>
                </a:cxn>
                <a:cxn ang="0">
                  <a:pos x="0" y="170"/>
                </a:cxn>
                <a:cxn ang="0">
                  <a:pos x="3" y="151"/>
                </a:cxn>
                <a:cxn ang="0">
                  <a:pos x="0" y="132"/>
                </a:cxn>
                <a:cxn ang="0">
                  <a:pos x="0" y="114"/>
                </a:cxn>
                <a:cxn ang="0">
                  <a:pos x="1" y="94"/>
                </a:cxn>
                <a:cxn ang="0">
                  <a:pos x="3" y="75"/>
                </a:cxn>
                <a:cxn ang="0">
                  <a:pos x="0" y="57"/>
                </a:cxn>
                <a:cxn ang="0">
                  <a:pos x="1" y="38"/>
                </a:cxn>
                <a:cxn ang="0">
                  <a:pos x="0" y="18"/>
                </a:cxn>
                <a:cxn ang="0">
                  <a:pos x="0" y="0"/>
                </a:cxn>
              </a:cxnLst>
              <a:rect l="0" t="0" r="r" b="b"/>
              <a:pathLst>
                <a:path w="203" h="1133">
                  <a:moveTo>
                    <a:pt x="4" y="1133"/>
                  </a:moveTo>
                  <a:lnTo>
                    <a:pt x="0" y="1128"/>
                  </a:lnTo>
                  <a:lnTo>
                    <a:pt x="1" y="1124"/>
                  </a:lnTo>
                  <a:lnTo>
                    <a:pt x="1" y="1119"/>
                  </a:lnTo>
                  <a:lnTo>
                    <a:pt x="0" y="1114"/>
                  </a:lnTo>
                  <a:lnTo>
                    <a:pt x="1" y="1109"/>
                  </a:lnTo>
                  <a:lnTo>
                    <a:pt x="0" y="1104"/>
                  </a:lnTo>
                  <a:lnTo>
                    <a:pt x="5" y="1100"/>
                  </a:lnTo>
                  <a:lnTo>
                    <a:pt x="4" y="1095"/>
                  </a:lnTo>
                  <a:lnTo>
                    <a:pt x="4" y="1090"/>
                  </a:lnTo>
                  <a:lnTo>
                    <a:pt x="5" y="1085"/>
                  </a:lnTo>
                  <a:lnTo>
                    <a:pt x="0" y="1081"/>
                  </a:lnTo>
                  <a:lnTo>
                    <a:pt x="6" y="1076"/>
                  </a:lnTo>
                  <a:lnTo>
                    <a:pt x="7" y="1072"/>
                  </a:lnTo>
                  <a:lnTo>
                    <a:pt x="0" y="1067"/>
                  </a:lnTo>
                  <a:lnTo>
                    <a:pt x="3" y="1061"/>
                  </a:lnTo>
                  <a:lnTo>
                    <a:pt x="3" y="1057"/>
                  </a:lnTo>
                  <a:lnTo>
                    <a:pt x="4" y="1052"/>
                  </a:lnTo>
                  <a:lnTo>
                    <a:pt x="0" y="1048"/>
                  </a:lnTo>
                  <a:lnTo>
                    <a:pt x="4" y="1043"/>
                  </a:lnTo>
                  <a:lnTo>
                    <a:pt x="3" y="1038"/>
                  </a:lnTo>
                  <a:lnTo>
                    <a:pt x="1" y="1033"/>
                  </a:lnTo>
                  <a:lnTo>
                    <a:pt x="4" y="1028"/>
                  </a:lnTo>
                  <a:lnTo>
                    <a:pt x="4" y="1024"/>
                  </a:lnTo>
                  <a:lnTo>
                    <a:pt x="0" y="1019"/>
                  </a:lnTo>
                  <a:lnTo>
                    <a:pt x="3" y="1015"/>
                  </a:lnTo>
                  <a:lnTo>
                    <a:pt x="1" y="1009"/>
                  </a:lnTo>
                  <a:lnTo>
                    <a:pt x="0" y="1005"/>
                  </a:lnTo>
                  <a:lnTo>
                    <a:pt x="1" y="1000"/>
                  </a:lnTo>
                  <a:lnTo>
                    <a:pt x="3" y="996"/>
                  </a:lnTo>
                  <a:lnTo>
                    <a:pt x="0" y="991"/>
                  </a:lnTo>
                  <a:lnTo>
                    <a:pt x="0" y="986"/>
                  </a:lnTo>
                  <a:lnTo>
                    <a:pt x="5" y="981"/>
                  </a:lnTo>
                  <a:lnTo>
                    <a:pt x="0" y="976"/>
                  </a:lnTo>
                  <a:lnTo>
                    <a:pt x="1" y="972"/>
                  </a:lnTo>
                  <a:lnTo>
                    <a:pt x="1" y="967"/>
                  </a:lnTo>
                  <a:lnTo>
                    <a:pt x="1" y="962"/>
                  </a:lnTo>
                  <a:lnTo>
                    <a:pt x="0" y="957"/>
                  </a:lnTo>
                  <a:lnTo>
                    <a:pt x="4" y="952"/>
                  </a:lnTo>
                  <a:lnTo>
                    <a:pt x="3" y="948"/>
                  </a:lnTo>
                  <a:lnTo>
                    <a:pt x="1" y="944"/>
                  </a:lnTo>
                  <a:lnTo>
                    <a:pt x="0" y="939"/>
                  </a:lnTo>
                  <a:lnTo>
                    <a:pt x="4" y="934"/>
                  </a:lnTo>
                  <a:lnTo>
                    <a:pt x="0" y="929"/>
                  </a:lnTo>
                  <a:lnTo>
                    <a:pt x="4" y="924"/>
                  </a:lnTo>
                  <a:lnTo>
                    <a:pt x="6" y="920"/>
                  </a:lnTo>
                  <a:lnTo>
                    <a:pt x="8" y="915"/>
                  </a:lnTo>
                  <a:lnTo>
                    <a:pt x="5" y="910"/>
                  </a:lnTo>
                  <a:lnTo>
                    <a:pt x="6" y="905"/>
                  </a:lnTo>
                  <a:lnTo>
                    <a:pt x="10" y="900"/>
                  </a:lnTo>
                  <a:lnTo>
                    <a:pt x="14" y="896"/>
                  </a:lnTo>
                  <a:lnTo>
                    <a:pt x="7" y="891"/>
                  </a:lnTo>
                  <a:lnTo>
                    <a:pt x="16" y="887"/>
                  </a:lnTo>
                  <a:lnTo>
                    <a:pt x="15" y="882"/>
                  </a:lnTo>
                  <a:lnTo>
                    <a:pt x="15" y="877"/>
                  </a:lnTo>
                  <a:lnTo>
                    <a:pt x="18" y="872"/>
                  </a:lnTo>
                  <a:lnTo>
                    <a:pt x="12" y="868"/>
                  </a:lnTo>
                  <a:lnTo>
                    <a:pt x="19" y="863"/>
                  </a:lnTo>
                  <a:lnTo>
                    <a:pt x="27" y="858"/>
                  </a:lnTo>
                  <a:lnTo>
                    <a:pt x="19" y="853"/>
                  </a:lnTo>
                  <a:lnTo>
                    <a:pt x="29" y="848"/>
                  </a:lnTo>
                  <a:lnTo>
                    <a:pt x="24" y="844"/>
                  </a:lnTo>
                  <a:lnTo>
                    <a:pt x="24" y="839"/>
                  </a:lnTo>
                  <a:lnTo>
                    <a:pt x="34" y="834"/>
                  </a:lnTo>
                  <a:lnTo>
                    <a:pt x="47" y="829"/>
                  </a:lnTo>
                  <a:lnTo>
                    <a:pt x="57" y="825"/>
                  </a:lnTo>
                  <a:lnTo>
                    <a:pt x="78" y="820"/>
                  </a:lnTo>
                  <a:lnTo>
                    <a:pt x="110" y="815"/>
                  </a:lnTo>
                  <a:lnTo>
                    <a:pt x="126" y="811"/>
                  </a:lnTo>
                  <a:lnTo>
                    <a:pt x="159" y="806"/>
                  </a:lnTo>
                  <a:lnTo>
                    <a:pt x="174" y="801"/>
                  </a:lnTo>
                  <a:lnTo>
                    <a:pt x="166" y="796"/>
                  </a:lnTo>
                  <a:lnTo>
                    <a:pt x="168" y="792"/>
                  </a:lnTo>
                  <a:lnTo>
                    <a:pt x="171" y="787"/>
                  </a:lnTo>
                  <a:lnTo>
                    <a:pt x="169" y="782"/>
                  </a:lnTo>
                  <a:lnTo>
                    <a:pt x="176" y="777"/>
                  </a:lnTo>
                  <a:lnTo>
                    <a:pt x="177" y="772"/>
                  </a:lnTo>
                  <a:lnTo>
                    <a:pt x="165" y="768"/>
                  </a:lnTo>
                  <a:lnTo>
                    <a:pt x="167" y="763"/>
                  </a:lnTo>
                  <a:lnTo>
                    <a:pt x="174" y="758"/>
                  </a:lnTo>
                  <a:lnTo>
                    <a:pt x="171" y="754"/>
                  </a:lnTo>
                  <a:lnTo>
                    <a:pt x="159" y="749"/>
                  </a:lnTo>
                  <a:lnTo>
                    <a:pt x="173" y="744"/>
                  </a:lnTo>
                  <a:lnTo>
                    <a:pt x="169" y="739"/>
                  </a:lnTo>
                  <a:lnTo>
                    <a:pt x="182" y="735"/>
                  </a:lnTo>
                  <a:lnTo>
                    <a:pt x="170" y="730"/>
                  </a:lnTo>
                  <a:lnTo>
                    <a:pt x="178" y="725"/>
                  </a:lnTo>
                  <a:lnTo>
                    <a:pt x="171" y="720"/>
                  </a:lnTo>
                  <a:lnTo>
                    <a:pt x="170" y="716"/>
                  </a:lnTo>
                  <a:lnTo>
                    <a:pt x="174" y="711"/>
                  </a:lnTo>
                  <a:lnTo>
                    <a:pt x="186" y="706"/>
                  </a:lnTo>
                  <a:lnTo>
                    <a:pt x="189" y="701"/>
                  </a:lnTo>
                  <a:lnTo>
                    <a:pt x="190" y="697"/>
                  </a:lnTo>
                  <a:lnTo>
                    <a:pt x="188" y="692"/>
                  </a:lnTo>
                  <a:lnTo>
                    <a:pt x="181" y="687"/>
                  </a:lnTo>
                  <a:lnTo>
                    <a:pt x="171" y="683"/>
                  </a:lnTo>
                  <a:lnTo>
                    <a:pt x="181" y="678"/>
                  </a:lnTo>
                  <a:lnTo>
                    <a:pt x="167" y="673"/>
                  </a:lnTo>
                  <a:lnTo>
                    <a:pt x="171" y="668"/>
                  </a:lnTo>
                  <a:lnTo>
                    <a:pt x="185" y="663"/>
                  </a:lnTo>
                  <a:lnTo>
                    <a:pt x="183" y="659"/>
                  </a:lnTo>
                  <a:lnTo>
                    <a:pt x="189" y="654"/>
                  </a:lnTo>
                  <a:lnTo>
                    <a:pt x="195" y="649"/>
                  </a:lnTo>
                  <a:lnTo>
                    <a:pt x="186" y="644"/>
                  </a:lnTo>
                  <a:lnTo>
                    <a:pt x="188" y="640"/>
                  </a:lnTo>
                  <a:lnTo>
                    <a:pt x="181" y="635"/>
                  </a:lnTo>
                  <a:lnTo>
                    <a:pt x="182" y="630"/>
                  </a:lnTo>
                  <a:lnTo>
                    <a:pt x="188" y="625"/>
                  </a:lnTo>
                  <a:lnTo>
                    <a:pt x="191" y="621"/>
                  </a:lnTo>
                  <a:lnTo>
                    <a:pt x="190" y="616"/>
                  </a:lnTo>
                  <a:lnTo>
                    <a:pt x="200" y="611"/>
                  </a:lnTo>
                  <a:lnTo>
                    <a:pt x="198" y="607"/>
                  </a:lnTo>
                  <a:lnTo>
                    <a:pt x="192" y="602"/>
                  </a:lnTo>
                  <a:lnTo>
                    <a:pt x="197" y="597"/>
                  </a:lnTo>
                  <a:lnTo>
                    <a:pt x="201" y="592"/>
                  </a:lnTo>
                  <a:lnTo>
                    <a:pt x="198" y="587"/>
                  </a:lnTo>
                  <a:lnTo>
                    <a:pt x="201" y="583"/>
                  </a:lnTo>
                  <a:lnTo>
                    <a:pt x="200" y="578"/>
                  </a:lnTo>
                  <a:lnTo>
                    <a:pt x="196" y="573"/>
                  </a:lnTo>
                  <a:lnTo>
                    <a:pt x="201" y="568"/>
                  </a:lnTo>
                  <a:lnTo>
                    <a:pt x="196" y="564"/>
                  </a:lnTo>
                  <a:lnTo>
                    <a:pt x="203" y="559"/>
                  </a:lnTo>
                  <a:lnTo>
                    <a:pt x="201" y="555"/>
                  </a:lnTo>
                  <a:lnTo>
                    <a:pt x="201" y="550"/>
                  </a:lnTo>
                  <a:lnTo>
                    <a:pt x="201" y="545"/>
                  </a:lnTo>
                  <a:lnTo>
                    <a:pt x="203" y="540"/>
                  </a:lnTo>
                  <a:lnTo>
                    <a:pt x="199" y="535"/>
                  </a:lnTo>
                  <a:lnTo>
                    <a:pt x="195" y="531"/>
                  </a:lnTo>
                  <a:lnTo>
                    <a:pt x="195" y="526"/>
                  </a:lnTo>
                  <a:lnTo>
                    <a:pt x="190" y="521"/>
                  </a:lnTo>
                  <a:lnTo>
                    <a:pt x="198" y="516"/>
                  </a:lnTo>
                  <a:lnTo>
                    <a:pt x="193" y="511"/>
                  </a:lnTo>
                  <a:lnTo>
                    <a:pt x="189" y="507"/>
                  </a:lnTo>
                  <a:lnTo>
                    <a:pt x="195" y="502"/>
                  </a:lnTo>
                  <a:lnTo>
                    <a:pt x="194" y="497"/>
                  </a:lnTo>
                  <a:lnTo>
                    <a:pt x="193" y="493"/>
                  </a:lnTo>
                  <a:lnTo>
                    <a:pt x="193" y="488"/>
                  </a:lnTo>
                  <a:lnTo>
                    <a:pt x="176" y="483"/>
                  </a:lnTo>
                  <a:lnTo>
                    <a:pt x="194" y="479"/>
                  </a:lnTo>
                  <a:lnTo>
                    <a:pt x="192" y="474"/>
                  </a:lnTo>
                  <a:lnTo>
                    <a:pt x="191" y="469"/>
                  </a:lnTo>
                  <a:lnTo>
                    <a:pt x="190" y="464"/>
                  </a:lnTo>
                  <a:lnTo>
                    <a:pt x="193" y="459"/>
                  </a:lnTo>
                  <a:lnTo>
                    <a:pt x="191" y="455"/>
                  </a:lnTo>
                  <a:lnTo>
                    <a:pt x="194" y="450"/>
                  </a:lnTo>
                  <a:lnTo>
                    <a:pt x="185" y="446"/>
                  </a:lnTo>
                  <a:lnTo>
                    <a:pt x="176" y="440"/>
                  </a:lnTo>
                  <a:lnTo>
                    <a:pt x="174" y="436"/>
                  </a:lnTo>
                  <a:lnTo>
                    <a:pt x="175" y="431"/>
                  </a:lnTo>
                  <a:lnTo>
                    <a:pt x="190" y="426"/>
                  </a:lnTo>
                  <a:lnTo>
                    <a:pt x="186" y="422"/>
                  </a:lnTo>
                  <a:lnTo>
                    <a:pt x="189" y="417"/>
                  </a:lnTo>
                  <a:lnTo>
                    <a:pt x="186" y="412"/>
                  </a:lnTo>
                  <a:lnTo>
                    <a:pt x="180" y="407"/>
                  </a:lnTo>
                  <a:lnTo>
                    <a:pt x="184" y="403"/>
                  </a:lnTo>
                  <a:lnTo>
                    <a:pt x="188" y="398"/>
                  </a:lnTo>
                  <a:lnTo>
                    <a:pt x="186" y="393"/>
                  </a:lnTo>
                  <a:lnTo>
                    <a:pt x="186" y="388"/>
                  </a:lnTo>
                  <a:lnTo>
                    <a:pt x="183" y="383"/>
                  </a:lnTo>
                  <a:lnTo>
                    <a:pt x="186" y="379"/>
                  </a:lnTo>
                  <a:lnTo>
                    <a:pt x="179" y="374"/>
                  </a:lnTo>
                  <a:lnTo>
                    <a:pt x="179" y="370"/>
                  </a:lnTo>
                  <a:lnTo>
                    <a:pt x="175" y="365"/>
                  </a:lnTo>
                  <a:lnTo>
                    <a:pt x="177" y="360"/>
                  </a:lnTo>
                  <a:lnTo>
                    <a:pt x="171" y="355"/>
                  </a:lnTo>
                  <a:lnTo>
                    <a:pt x="175" y="350"/>
                  </a:lnTo>
                  <a:lnTo>
                    <a:pt x="176" y="346"/>
                  </a:lnTo>
                  <a:lnTo>
                    <a:pt x="175" y="341"/>
                  </a:lnTo>
                  <a:lnTo>
                    <a:pt x="183" y="336"/>
                  </a:lnTo>
                  <a:lnTo>
                    <a:pt x="179" y="331"/>
                  </a:lnTo>
                  <a:lnTo>
                    <a:pt x="179" y="327"/>
                  </a:lnTo>
                  <a:lnTo>
                    <a:pt x="184" y="322"/>
                  </a:lnTo>
                  <a:lnTo>
                    <a:pt x="186" y="318"/>
                  </a:lnTo>
                  <a:lnTo>
                    <a:pt x="178" y="313"/>
                  </a:lnTo>
                  <a:lnTo>
                    <a:pt x="184" y="307"/>
                  </a:lnTo>
                  <a:lnTo>
                    <a:pt x="201" y="303"/>
                  </a:lnTo>
                  <a:lnTo>
                    <a:pt x="199" y="298"/>
                  </a:lnTo>
                  <a:lnTo>
                    <a:pt x="183" y="294"/>
                  </a:lnTo>
                  <a:lnTo>
                    <a:pt x="177" y="289"/>
                  </a:lnTo>
                  <a:lnTo>
                    <a:pt x="171" y="284"/>
                  </a:lnTo>
                  <a:lnTo>
                    <a:pt x="161" y="279"/>
                  </a:lnTo>
                  <a:lnTo>
                    <a:pt x="155" y="274"/>
                  </a:lnTo>
                  <a:lnTo>
                    <a:pt x="138" y="270"/>
                  </a:lnTo>
                  <a:lnTo>
                    <a:pt x="131" y="265"/>
                  </a:lnTo>
                  <a:lnTo>
                    <a:pt x="104" y="261"/>
                  </a:lnTo>
                  <a:lnTo>
                    <a:pt x="67" y="255"/>
                  </a:lnTo>
                  <a:lnTo>
                    <a:pt x="40" y="251"/>
                  </a:lnTo>
                  <a:lnTo>
                    <a:pt x="19" y="246"/>
                  </a:lnTo>
                  <a:lnTo>
                    <a:pt x="20" y="242"/>
                  </a:lnTo>
                  <a:lnTo>
                    <a:pt x="18" y="237"/>
                  </a:lnTo>
                  <a:lnTo>
                    <a:pt x="7" y="232"/>
                  </a:lnTo>
                  <a:lnTo>
                    <a:pt x="10" y="227"/>
                  </a:lnTo>
                  <a:lnTo>
                    <a:pt x="4" y="222"/>
                  </a:lnTo>
                  <a:lnTo>
                    <a:pt x="8" y="218"/>
                  </a:lnTo>
                  <a:lnTo>
                    <a:pt x="4" y="213"/>
                  </a:lnTo>
                  <a:lnTo>
                    <a:pt x="4" y="208"/>
                  </a:lnTo>
                  <a:lnTo>
                    <a:pt x="3" y="204"/>
                  </a:lnTo>
                  <a:lnTo>
                    <a:pt x="3" y="198"/>
                  </a:lnTo>
                  <a:lnTo>
                    <a:pt x="0" y="194"/>
                  </a:lnTo>
                  <a:lnTo>
                    <a:pt x="3" y="189"/>
                  </a:lnTo>
                  <a:lnTo>
                    <a:pt x="1" y="185"/>
                  </a:lnTo>
                  <a:lnTo>
                    <a:pt x="0" y="180"/>
                  </a:lnTo>
                  <a:lnTo>
                    <a:pt x="4" y="175"/>
                  </a:lnTo>
                  <a:lnTo>
                    <a:pt x="0" y="170"/>
                  </a:lnTo>
                  <a:lnTo>
                    <a:pt x="0" y="166"/>
                  </a:lnTo>
                  <a:lnTo>
                    <a:pt x="1" y="161"/>
                  </a:lnTo>
                  <a:lnTo>
                    <a:pt x="0" y="156"/>
                  </a:lnTo>
                  <a:lnTo>
                    <a:pt x="3" y="151"/>
                  </a:lnTo>
                  <a:lnTo>
                    <a:pt x="0" y="146"/>
                  </a:lnTo>
                  <a:lnTo>
                    <a:pt x="1" y="142"/>
                  </a:lnTo>
                  <a:lnTo>
                    <a:pt x="0" y="137"/>
                  </a:lnTo>
                  <a:lnTo>
                    <a:pt x="0" y="132"/>
                  </a:lnTo>
                  <a:lnTo>
                    <a:pt x="0" y="128"/>
                  </a:lnTo>
                  <a:lnTo>
                    <a:pt x="0" y="123"/>
                  </a:lnTo>
                  <a:lnTo>
                    <a:pt x="0" y="118"/>
                  </a:lnTo>
                  <a:lnTo>
                    <a:pt x="0" y="114"/>
                  </a:lnTo>
                  <a:lnTo>
                    <a:pt x="0" y="109"/>
                  </a:lnTo>
                  <a:lnTo>
                    <a:pt x="0" y="104"/>
                  </a:lnTo>
                  <a:lnTo>
                    <a:pt x="0" y="99"/>
                  </a:lnTo>
                  <a:lnTo>
                    <a:pt x="1" y="94"/>
                  </a:lnTo>
                  <a:lnTo>
                    <a:pt x="0" y="90"/>
                  </a:lnTo>
                  <a:lnTo>
                    <a:pt x="0" y="85"/>
                  </a:lnTo>
                  <a:lnTo>
                    <a:pt x="0" y="80"/>
                  </a:lnTo>
                  <a:lnTo>
                    <a:pt x="3" y="75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0" y="52"/>
                  </a:lnTo>
                  <a:lnTo>
                    <a:pt x="0" y="47"/>
                  </a:lnTo>
                  <a:lnTo>
                    <a:pt x="0" y="42"/>
                  </a:lnTo>
                  <a:lnTo>
                    <a:pt x="1" y="38"/>
                  </a:lnTo>
                  <a:lnTo>
                    <a:pt x="0" y="33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1" y="9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7" name="正方形/長方形 58"/>
            <p:cNvSpPr>
              <a:spLocks noChangeArrowheads="1"/>
            </p:cNvSpPr>
            <p:nvPr/>
          </p:nvSpPr>
          <p:spPr bwMode="auto">
            <a:xfrm>
              <a:off x="2638425" y="3854971"/>
              <a:ext cx="228600" cy="471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48" name="Line 16"/>
            <p:cNvSpPr>
              <a:spLocks noChangeShapeType="1"/>
            </p:cNvSpPr>
            <p:nvPr/>
          </p:nvSpPr>
          <p:spPr bwMode="auto">
            <a:xfrm>
              <a:off x="2723207" y="1592626"/>
              <a:ext cx="1587" cy="288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151" name="Rectangle 49"/>
          <p:cNvSpPr>
            <a:spLocks noChangeArrowheads="1"/>
          </p:cNvSpPr>
          <p:nvPr/>
        </p:nvSpPr>
        <p:spPr bwMode="auto">
          <a:xfrm>
            <a:off x="676440" y="6414535"/>
            <a:ext cx="3810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dirty="0">
                <a:solidFill>
                  <a:srgbClr val="00FFFF"/>
                </a:solidFill>
              </a:rPr>
              <a:t>H. </a:t>
            </a:r>
            <a:r>
              <a:rPr lang="en-US" altLang="ja-JP" sz="1400" dirty="0" err="1">
                <a:solidFill>
                  <a:srgbClr val="00FFFF"/>
                </a:solidFill>
              </a:rPr>
              <a:t>Kiriyama</a:t>
            </a:r>
            <a:r>
              <a:rPr lang="en-US" altLang="ja-JP" sz="1400" dirty="0">
                <a:solidFill>
                  <a:srgbClr val="00FFFF"/>
                </a:solidFill>
              </a:rPr>
              <a:t> </a:t>
            </a:r>
            <a:r>
              <a:rPr lang="en-US" altLang="ja-JP" sz="1400" i="1" dirty="0">
                <a:solidFill>
                  <a:srgbClr val="00FFFF"/>
                </a:solidFill>
              </a:rPr>
              <a:t>et al</a:t>
            </a:r>
            <a:r>
              <a:rPr lang="en-US" altLang="ja-JP" sz="1400" dirty="0">
                <a:solidFill>
                  <a:srgbClr val="00FFFF"/>
                </a:solidFill>
              </a:rPr>
              <a:t>.</a:t>
            </a:r>
            <a:r>
              <a:rPr lang="en-US" altLang="ja-JP" sz="1400" dirty="0" smtClean="0">
                <a:solidFill>
                  <a:srgbClr val="00FFFF"/>
                </a:solidFill>
              </a:rPr>
              <a:t>, Appl. Opt., 49 </a:t>
            </a:r>
            <a:r>
              <a:rPr lang="en-US" altLang="ja-JP" sz="1400" dirty="0">
                <a:solidFill>
                  <a:srgbClr val="00FFFF"/>
                </a:solidFill>
              </a:rPr>
              <a:t>(</a:t>
            </a:r>
            <a:r>
              <a:rPr lang="en-US" altLang="ja-JP" sz="1400" dirty="0" smtClean="0">
                <a:solidFill>
                  <a:srgbClr val="00FFFF"/>
                </a:solidFill>
              </a:rPr>
              <a:t>2010) 2105.</a:t>
            </a:r>
          </a:p>
        </p:txBody>
      </p:sp>
      <p:grpSp>
        <p:nvGrpSpPr>
          <p:cNvPr id="152" name="Group 330"/>
          <p:cNvGrpSpPr>
            <a:grpSpLocks/>
          </p:cNvGrpSpPr>
          <p:nvPr/>
        </p:nvGrpSpPr>
        <p:grpSpPr bwMode="auto">
          <a:xfrm>
            <a:off x="990601" y="5486396"/>
            <a:ext cx="2438402" cy="838199"/>
            <a:chOff x="432" y="3696"/>
            <a:chExt cx="1536" cy="528"/>
          </a:xfrm>
        </p:grpSpPr>
        <p:sp>
          <p:nvSpPr>
            <p:cNvPr id="153" name="Rectangle 331"/>
            <p:cNvSpPr>
              <a:spLocks noChangeArrowheads="1"/>
            </p:cNvSpPr>
            <p:nvPr/>
          </p:nvSpPr>
          <p:spPr bwMode="auto">
            <a:xfrm>
              <a:off x="763" y="4011"/>
              <a:ext cx="1205" cy="21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rgbClr val="F3260C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600" dirty="0" smtClean="0">
                  <a:solidFill>
                    <a:srgbClr val="F3260C"/>
                  </a:solidFill>
                  <a:ea typeface="Osaka" charset="-128"/>
                  <a:cs typeface="Osaka" charset="-128"/>
                </a:rPr>
                <a:t>Filing factor is ~0.8</a:t>
              </a:r>
              <a:endParaRPr lang="en-US" altLang="ja-JP" sz="1600" dirty="0">
                <a:solidFill>
                  <a:srgbClr val="F3260C"/>
                </a:solidFill>
                <a:ea typeface="Osaka" charset="-128"/>
                <a:cs typeface="Osaka" charset="-128"/>
              </a:endParaRPr>
            </a:p>
          </p:txBody>
        </p:sp>
        <p:sp>
          <p:nvSpPr>
            <p:cNvPr id="154" name="AutoShape 332"/>
            <p:cNvSpPr>
              <a:spLocks noChangeArrowheads="1"/>
            </p:cNvSpPr>
            <p:nvPr/>
          </p:nvSpPr>
          <p:spPr bwMode="auto">
            <a:xfrm>
              <a:off x="432" y="3696"/>
              <a:ext cx="192" cy="480"/>
            </a:xfrm>
            <a:prstGeom prst="curvedRightArrow">
              <a:avLst>
                <a:gd name="adj1" fmla="val 50000"/>
                <a:gd name="adj2" fmla="val 100000"/>
                <a:gd name="adj3" fmla="val 33333"/>
              </a:avLst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144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  <a:effectLst>
            <a:outerShdw blurRad="127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ja-JP" sz="2500" dirty="0" smtClean="0">
                <a:solidFill>
                  <a:srgbClr val="E0B80D"/>
                </a:solidFill>
              </a:rPr>
              <a:t>Collaborators</a:t>
            </a:r>
            <a:endParaRPr lang="en-US" altLang="ja-JP" sz="2500" dirty="0">
              <a:solidFill>
                <a:srgbClr val="E0B80D"/>
              </a:solidFill>
            </a:endParaRP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438150" y="1371600"/>
            <a:ext cx="8270876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t">
            <a:prstTxWarp prst="textNoShape">
              <a:avLst/>
            </a:prstTxWarp>
            <a:noAutofit/>
          </a:bodyPr>
          <a:lstStyle/>
          <a:p>
            <a:pPr algn="just">
              <a:spcAft>
                <a:spcPts val="18000"/>
              </a:spcAft>
            </a:pPr>
            <a:r>
              <a:rPr lang="en-US" altLang="ja-JP" sz="2000" dirty="0" smtClean="0">
                <a:latin typeface="+mn-lt"/>
              </a:rPr>
              <a:t>M. Mori, </a:t>
            </a:r>
            <a:r>
              <a:rPr lang="en-US" sz="2000" dirty="0" smtClean="0">
                <a:latin typeface="+mn-lt"/>
              </a:rPr>
              <a:t>Y. </a:t>
            </a:r>
            <a:r>
              <a:rPr lang="en-US" sz="2000" dirty="0" err="1" smtClean="0">
                <a:latin typeface="+mn-lt"/>
              </a:rPr>
              <a:t>Nakai</a:t>
            </a:r>
            <a:r>
              <a:rPr lang="en-US" sz="2000" dirty="0" smtClean="0">
                <a:latin typeface="+mn-lt"/>
              </a:rPr>
              <a:t>, T. Shimomura, H. </a:t>
            </a:r>
            <a:r>
              <a:rPr lang="en-US" sz="2000" dirty="0" err="1" smtClean="0">
                <a:latin typeface="+mn-lt"/>
              </a:rPr>
              <a:t>Sasao</a:t>
            </a:r>
            <a:r>
              <a:rPr lang="en-US" sz="2000" dirty="0" smtClean="0">
                <a:latin typeface="+mn-lt"/>
              </a:rPr>
              <a:t>, M. Tanaka, Y. Ochi, M. </a:t>
            </a:r>
            <a:r>
              <a:rPr lang="en-US" sz="2000" dirty="0" err="1" smtClean="0">
                <a:latin typeface="+mn-lt"/>
              </a:rPr>
              <a:t>Tanoue</a:t>
            </a:r>
            <a:r>
              <a:rPr lang="en-US" sz="2000" dirty="0" smtClean="0">
                <a:latin typeface="+mn-lt"/>
              </a:rPr>
              <a:t>, H. Okada, S. Kanazawa, I. Daito, D. </a:t>
            </a:r>
            <a:r>
              <a:rPr lang="en-US" sz="2000" dirty="0" err="1" smtClean="0">
                <a:latin typeface="+mn-lt"/>
              </a:rPr>
              <a:t>Wakai</a:t>
            </a:r>
            <a:r>
              <a:rPr lang="en-US" sz="2000" dirty="0" smtClean="0">
                <a:latin typeface="+mn-lt"/>
              </a:rPr>
              <a:t>, F. </a:t>
            </a:r>
            <a:r>
              <a:rPr lang="en-US" sz="2000" dirty="0" err="1" smtClean="0">
                <a:latin typeface="+mn-lt"/>
              </a:rPr>
              <a:t>Sasao</a:t>
            </a:r>
            <a:r>
              <a:rPr lang="en-US" sz="2000" dirty="0" smtClean="0">
                <a:latin typeface="+mn-lt"/>
              </a:rPr>
              <a:t>, M. Suzuki, A. </a:t>
            </a:r>
            <a:r>
              <a:rPr lang="en-US" sz="2000" dirty="0" err="1" smtClean="0">
                <a:latin typeface="+mn-lt"/>
              </a:rPr>
              <a:t>Kosuge</a:t>
            </a:r>
            <a:r>
              <a:rPr lang="en-US" sz="2000" dirty="0" smtClean="0">
                <a:latin typeface="+mn-lt"/>
              </a:rPr>
              <a:t>, M. </a:t>
            </a:r>
            <a:r>
              <a:rPr lang="en-US" sz="2000" dirty="0" err="1" smtClean="0">
                <a:latin typeface="+mn-lt"/>
              </a:rPr>
              <a:t>Nishiuchi</a:t>
            </a:r>
            <a:r>
              <a:rPr lang="en-US" sz="2000" dirty="0" smtClean="0">
                <a:latin typeface="+mn-lt"/>
              </a:rPr>
              <a:t>, S. Kondo, K. Kondo, A. Sugiyama, S. </a:t>
            </a:r>
            <a:r>
              <a:rPr lang="en-US" sz="2000" dirty="0" err="1" smtClean="0">
                <a:latin typeface="+mn-lt"/>
              </a:rPr>
              <a:t>Bulanov</a:t>
            </a:r>
            <a:r>
              <a:rPr lang="en-US" sz="2000" dirty="0" smtClean="0">
                <a:latin typeface="+mn-lt"/>
              </a:rPr>
              <a:t>, P. R. Bolton, H. Daido, A. Yokoyama, S. </a:t>
            </a:r>
            <a:r>
              <a:rPr lang="en-US" sz="2000" dirty="0" err="1" smtClean="0">
                <a:latin typeface="+mn-lt"/>
              </a:rPr>
              <a:t>Kawanishi</a:t>
            </a:r>
            <a:r>
              <a:rPr lang="en-US" sz="2000" dirty="0" smtClean="0">
                <a:latin typeface="+mn-lt"/>
              </a:rPr>
              <a:t>, and T. Tajima</a:t>
            </a:r>
            <a:r>
              <a:rPr lang="ja-JP" altLang="en-US" sz="2000" dirty="0" smtClean="0">
                <a:latin typeface="+mn-lt"/>
              </a:rPr>
              <a:t> </a:t>
            </a:r>
            <a:r>
              <a:rPr lang="en-US" altLang="ja-JP" sz="2000" dirty="0" smtClean="0">
                <a:latin typeface="+mn-lt"/>
              </a:rPr>
              <a:t> </a:t>
            </a:r>
            <a:endParaRPr lang="en-US" altLang="ja-JP" sz="2000" dirty="0">
              <a:latin typeface="+mn-lt"/>
            </a:endParaRPr>
          </a:p>
        </p:txBody>
      </p:sp>
      <p:pic>
        <p:nvPicPr>
          <p:cNvPr id="18436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946150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381000"/>
            <a:ext cx="1066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正方形/長方形 1"/>
          <p:cNvSpPr>
            <a:spLocks noChangeArrowheads="1"/>
          </p:cNvSpPr>
          <p:nvPr/>
        </p:nvSpPr>
        <p:spPr bwMode="auto">
          <a:xfrm>
            <a:off x="228600" y="228600"/>
            <a:ext cx="8763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just">
              <a:defRPr/>
            </a:pPr>
            <a:r>
              <a:rPr lang="en-US" altLang="ja-JP" dirty="0">
                <a:solidFill>
                  <a:srgbClr val="E0B80D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For the compressed pulse without pumping the final amplifier we found that the temporal contrast exceeds 10</a:t>
            </a:r>
            <a:r>
              <a:rPr lang="en-US" altLang="ja-JP" baseline="30000" dirty="0">
                <a:solidFill>
                  <a:srgbClr val="E0B80D"/>
                </a:solidFill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-11</a:t>
            </a:r>
            <a:endParaRPr lang="ja-JP" altLang="en-US" dirty="0">
              <a:solidFill>
                <a:srgbClr val="E0B80D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pic>
        <p:nvPicPr>
          <p:cNvPr id="43011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284288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685800"/>
            <a:ext cx="1066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1" name="テキスト ボックス 450"/>
          <p:cNvSpPr txBox="1">
            <a:spLocks noChangeArrowheads="1"/>
          </p:cNvSpPr>
          <p:nvPr/>
        </p:nvSpPr>
        <p:spPr bwMode="auto">
          <a:xfrm>
            <a:off x="7494588" y="3359150"/>
            <a:ext cx="103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>
                <a:ea typeface="Arial" charset="0"/>
                <a:cs typeface="Arial" charset="0"/>
              </a:rPr>
              <a:t>5 </a:t>
            </a:r>
            <a:r>
              <a:rPr lang="en-US" altLang="ja-JP" sz="2000" dirty="0" err="1">
                <a:ea typeface="Arial" charset="0"/>
                <a:cs typeface="Arial" charset="0"/>
              </a:rPr>
              <a:t>x</a:t>
            </a:r>
            <a:r>
              <a:rPr lang="en-US" altLang="ja-JP" sz="2000" dirty="0">
                <a:ea typeface="Arial" charset="0"/>
                <a:cs typeface="Arial" charset="0"/>
              </a:rPr>
              <a:t> 10</a:t>
            </a:r>
            <a:r>
              <a:rPr lang="en-US" altLang="ja-JP" sz="2000" baseline="30000" dirty="0">
                <a:ea typeface="Arial" charset="0"/>
                <a:cs typeface="Arial" charset="0"/>
              </a:rPr>
              <a:t>-6</a:t>
            </a:r>
            <a:endParaRPr lang="ja-JP" altLang="en-US" sz="2000" dirty="0">
              <a:ea typeface="Arial" charset="0"/>
              <a:cs typeface="Arial" charset="0"/>
            </a:endParaRPr>
          </a:p>
        </p:txBody>
      </p:sp>
      <p:grpSp>
        <p:nvGrpSpPr>
          <p:cNvPr id="2" name="図形グループ 9"/>
          <p:cNvGrpSpPr>
            <a:grpSpLocks/>
          </p:cNvGrpSpPr>
          <p:nvPr/>
        </p:nvGrpSpPr>
        <p:grpSpPr bwMode="auto">
          <a:xfrm>
            <a:off x="1828800" y="1727200"/>
            <a:ext cx="4937125" cy="4673600"/>
            <a:chOff x="1991352" y="1249242"/>
            <a:chExt cx="4937273" cy="4272286"/>
          </a:xfrm>
        </p:grpSpPr>
        <p:grpSp>
          <p:nvGrpSpPr>
            <p:cNvPr id="3" name="Group 500"/>
            <p:cNvGrpSpPr>
              <a:grpSpLocks/>
            </p:cNvGrpSpPr>
            <p:nvPr/>
          </p:nvGrpSpPr>
          <p:grpSpPr bwMode="auto">
            <a:xfrm>
              <a:off x="2871752" y="1317701"/>
              <a:ext cx="67420" cy="3608019"/>
              <a:chOff x="2149" y="1438"/>
              <a:chExt cx="29" cy="1509"/>
            </a:xfrm>
          </p:grpSpPr>
          <p:sp>
            <p:nvSpPr>
              <p:cNvPr id="43248" name="Line 501"/>
              <p:cNvSpPr>
                <a:spLocks noChangeShapeType="1"/>
              </p:cNvSpPr>
              <p:nvPr/>
            </p:nvSpPr>
            <p:spPr bwMode="auto">
              <a:xfrm>
                <a:off x="2149" y="2946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49" name="Line 502"/>
              <p:cNvSpPr>
                <a:spLocks noChangeShapeType="1"/>
              </p:cNvSpPr>
              <p:nvPr/>
            </p:nvSpPr>
            <p:spPr bwMode="auto">
              <a:xfrm>
                <a:off x="2149" y="2821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0" name="Line 503"/>
              <p:cNvSpPr>
                <a:spLocks noChangeShapeType="1"/>
              </p:cNvSpPr>
              <p:nvPr/>
            </p:nvSpPr>
            <p:spPr bwMode="auto">
              <a:xfrm>
                <a:off x="2149" y="2695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1" name="Line 504"/>
              <p:cNvSpPr>
                <a:spLocks noChangeShapeType="1"/>
              </p:cNvSpPr>
              <p:nvPr/>
            </p:nvSpPr>
            <p:spPr bwMode="auto">
              <a:xfrm>
                <a:off x="2149" y="2569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2" name="Line 505"/>
              <p:cNvSpPr>
                <a:spLocks noChangeShapeType="1"/>
              </p:cNvSpPr>
              <p:nvPr/>
            </p:nvSpPr>
            <p:spPr bwMode="auto">
              <a:xfrm>
                <a:off x="2149" y="2443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3" name="Line 506"/>
              <p:cNvSpPr>
                <a:spLocks noChangeShapeType="1"/>
              </p:cNvSpPr>
              <p:nvPr/>
            </p:nvSpPr>
            <p:spPr bwMode="auto">
              <a:xfrm>
                <a:off x="2149" y="2318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4" name="Line 507"/>
              <p:cNvSpPr>
                <a:spLocks noChangeShapeType="1"/>
              </p:cNvSpPr>
              <p:nvPr/>
            </p:nvSpPr>
            <p:spPr bwMode="auto">
              <a:xfrm>
                <a:off x="2149" y="2192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5" name="Line 508"/>
              <p:cNvSpPr>
                <a:spLocks noChangeShapeType="1"/>
              </p:cNvSpPr>
              <p:nvPr/>
            </p:nvSpPr>
            <p:spPr bwMode="auto">
              <a:xfrm>
                <a:off x="2149" y="2066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6" name="Line 509"/>
              <p:cNvSpPr>
                <a:spLocks noChangeShapeType="1"/>
              </p:cNvSpPr>
              <p:nvPr/>
            </p:nvSpPr>
            <p:spPr bwMode="auto">
              <a:xfrm>
                <a:off x="2149" y="1941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7" name="Line 510"/>
              <p:cNvSpPr>
                <a:spLocks noChangeShapeType="1"/>
              </p:cNvSpPr>
              <p:nvPr/>
            </p:nvSpPr>
            <p:spPr bwMode="auto">
              <a:xfrm>
                <a:off x="2149" y="1815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8" name="Line 511"/>
              <p:cNvSpPr>
                <a:spLocks noChangeShapeType="1"/>
              </p:cNvSpPr>
              <p:nvPr/>
            </p:nvSpPr>
            <p:spPr bwMode="auto">
              <a:xfrm>
                <a:off x="2149" y="1689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59" name="Line 512"/>
              <p:cNvSpPr>
                <a:spLocks noChangeShapeType="1"/>
              </p:cNvSpPr>
              <p:nvPr/>
            </p:nvSpPr>
            <p:spPr bwMode="auto">
              <a:xfrm>
                <a:off x="2149" y="1563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0" name="Line 513"/>
              <p:cNvSpPr>
                <a:spLocks noChangeShapeType="1"/>
              </p:cNvSpPr>
              <p:nvPr/>
            </p:nvSpPr>
            <p:spPr bwMode="auto">
              <a:xfrm>
                <a:off x="2149" y="1438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1" name="Line 514"/>
              <p:cNvSpPr>
                <a:spLocks noChangeShapeType="1"/>
              </p:cNvSpPr>
              <p:nvPr/>
            </p:nvSpPr>
            <p:spPr bwMode="auto">
              <a:xfrm>
                <a:off x="2149" y="290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2" name="Line 515"/>
              <p:cNvSpPr>
                <a:spLocks noChangeShapeType="1"/>
              </p:cNvSpPr>
              <p:nvPr/>
            </p:nvSpPr>
            <p:spPr bwMode="auto">
              <a:xfrm>
                <a:off x="2149" y="288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3" name="Line 516"/>
              <p:cNvSpPr>
                <a:spLocks noChangeShapeType="1"/>
              </p:cNvSpPr>
              <p:nvPr/>
            </p:nvSpPr>
            <p:spPr bwMode="auto">
              <a:xfrm>
                <a:off x="2149" y="2871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4" name="Line 517"/>
              <p:cNvSpPr>
                <a:spLocks noChangeShapeType="1"/>
              </p:cNvSpPr>
              <p:nvPr/>
            </p:nvSpPr>
            <p:spPr bwMode="auto">
              <a:xfrm>
                <a:off x="2149" y="285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5" name="Line 518"/>
              <p:cNvSpPr>
                <a:spLocks noChangeShapeType="1"/>
              </p:cNvSpPr>
              <p:nvPr/>
            </p:nvSpPr>
            <p:spPr bwMode="auto">
              <a:xfrm>
                <a:off x="2149" y="285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6" name="Line 519"/>
              <p:cNvSpPr>
                <a:spLocks noChangeShapeType="1"/>
              </p:cNvSpPr>
              <p:nvPr/>
            </p:nvSpPr>
            <p:spPr bwMode="auto">
              <a:xfrm>
                <a:off x="2149" y="2841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7" name="Line 520"/>
              <p:cNvSpPr>
                <a:spLocks noChangeShapeType="1"/>
              </p:cNvSpPr>
              <p:nvPr/>
            </p:nvSpPr>
            <p:spPr bwMode="auto">
              <a:xfrm>
                <a:off x="2149" y="283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8" name="Line 521"/>
              <p:cNvSpPr>
                <a:spLocks noChangeShapeType="1"/>
              </p:cNvSpPr>
              <p:nvPr/>
            </p:nvSpPr>
            <p:spPr bwMode="auto">
              <a:xfrm>
                <a:off x="2149" y="2825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69" name="Line 522"/>
              <p:cNvSpPr>
                <a:spLocks noChangeShapeType="1"/>
              </p:cNvSpPr>
              <p:nvPr/>
            </p:nvSpPr>
            <p:spPr bwMode="auto">
              <a:xfrm>
                <a:off x="2149" y="278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0" name="Line 523"/>
              <p:cNvSpPr>
                <a:spLocks noChangeShapeType="1"/>
              </p:cNvSpPr>
              <p:nvPr/>
            </p:nvSpPr>
            <p:spPr bwMode="auto">
              <a:xfrm>
                <a:off x="2149" y="2762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1" name="Line 524"/>
              <p:cNvSpPr>
                <a:spLocks noChangeShapeType="1"/>
              </p:cNvSpPr>
              <p:nvPr/>
            </p:nvSpPr>
            <p:spPr bwMode="auto">
              <a:xfrm>
                <a:off x="2149" y="2745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2" name="Line 525"/>
              <p:cNvSpPr>
                <a:spLocks noChangeShapeType="1"/>
              </p:cNvSpPr>
              <p:nvPr/>
            </p:nvSpPr>
            <p:spPr bwMode="auto">
              <a:xfrm>
                <a:off x="2149" y="273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3" name="Line 526"/>
              <p:cNvSpPr>
                <a:spLocks noChangeShapeType="1"/>
              </p:cNvSpPr>
              <p:nvPr/>
            </p:nvSpPr>
            <p:spPr bwMode="auto">
              <a:xfrm>
                <a:off x="2149" y="2724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4" name="Line 527"/>
              <p:cNvSpPr>
                <a:spLocks noChangeShapeType="1"/>
              </p:cNvSpPr>
              <p:nvPr/>
            </p:nvSpPr>
            <p:spPr bwMode="auto">
              <a:xfrm>
                <a:off x="2149" y="271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5" name="Line 528"/>
              <p:cNvSpPr>
                <a:spLocks noChangeShapeType="1"/>
              </p:cNvSpPr>
              <p:nvPr/>
            </p:nvSpPr>
            <p:spPr bwMode="auto">
              <a:xfrm>
                <a:off x="2149" y="270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6" name="Line 529"/>
              <p:cNvSpPr>
                <a:spLocks noChangeShapeType="1"/>
              </p:cNvSpPr>
              <p:nvPr/>
            </p:nvSpPr>
            <p:spPr bwMode="auto">
              <a:xfrm>
                <a:off x="2149" y="269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7" name="Line 530"/>
              <p:cNvSpPr>
                <a:spLocks noChangeShapeType="1"/>
              </p:cNvSpPr>
              <p:nvPr/>
            </p:nvSpPr>
            <p:spPr bwMode="auto">
              <a:xfrm>
                <a:off x="2149" y="265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8" name="Line 531"/>
              <p:cNvSpPr>
                <a:spLocks noChangeShapeType="1"/>
              </p:cNvSpPr>
              <p:nvPr/>
            </p:nvSpPr>
            <p:spPr bwMode="auto">
              <a:xfrm>
                <a:off x="2149" y="263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79" name="Line 532"/>
              <p:cNvSpPr>
                <a:spLocks noChangeShapeType="1"/>
              </p:cNvSpPr>
              <p:nvPr/>
            </p:nvSpPr>
            <p:spPr bwMode="auto">
              <a:xfrm>
                <a:off x="2149" y="261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0" name="Line 533"/>
              <p:cNvSpPr>
                <a:spLocks noChangeShapeType="1"/>
              </p:cNvSpPr>
              <p:nvPr/>
            </p:nvSpPr>
            <p:spPr bwMode="auto">
              <a:xfrm>
                <a:off x="2149" y="260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1" name="Line 534"/>
              <p:cNvSpPr>
                <a:spLocks noChangeShapeType="1"/>
              </p:cNvSpPr>
              <p:nvPr/>
            </p:nvSpPr>
            <p:spPr bwMode="auto">
              <a:xfrm>
                <a:off x="2149" y="259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2" name="Line 535"/>
              <p:cNvSpPr>
                <a:spLocks noChangeShapeType="1"/>
              </p:cNvSpPr>
              <p:nvPr/>
            </p:nvSpPr>
            <p:spPr bwMode="auto">
              <a:xfrm>
                <a:off x="2149" y="259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3" name="Line 536"/>
              <p:cNvSpPr>
                <a:spLocks noChangeShapeType="1"/>
              </p:cNvSpPr>
              <p:nvPr/>
            </p:nvSpPr>
            <p:spPr bwMode="auto">
              <a:xfrm>
                <a:off x="2149" y="2582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4" name="Line 537"/>
              <p:cNvSpPr>
                <a:spLocks noChangeShapeType="1"/>
              </p:cNvSpPr>
              <p:nvPr/>
            </p:nvSpPr>
            <p:spPr bwMode="auto">
              <a:xfrm>
                <a:off x="2149" y="257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5" name="Line 538"/>
              <p:cNvSpPr>
                <a:spLocks noChangeShapeType="1"/>
              </p:cNvSpPr>
              <p:nvPr/>
            </p:nvSpPr>
            <p:spPr bwMode="auto">
              <a:xfrm>
                <a:off x="2149" y="2531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6" name="Line 539"/>
              <p:cNvSpPr>
                <a:spLocks noChangeShapeType="1"/>
              </p:cNvSpPr>
              <p:nvPr/>
            </p:nvSpPr>
            <p:spPr bwMode="auto">
              <a:xfrm>
                <a:off x="2149" y="251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7" name="Line 540"/>
              <p:cNvSpPr>
                <a:spLocks noChangeShapeType="1"/>
              </p:cNvSpPr>
              <p:nvPr/>
            </p:nvSpPr>
            <p:spPr bwMode="auto">
              <a:xfrm>
                <a:off x="2149" y="2494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8" name="Line 541"/>
              <p:cNvSpPr>
                <a:spLocks noChangeShapeType="1"/>
              </p:cNvSpPr>
              <p:nvPr/>
            </p:nvSpPr>
            <p:spPr bwMode="auto">
              <a:xfrm>
                <a:off x="2149" y="2481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89" name="Line 542"/>
              <p:cNvSpPr>
                <a:spLocks noChangeShapeType="1"/>
              </p:cNvSpPr>
              <p:nvPr/>
            </p:nvSpPr>
            <p:spPr bwMode="auto">
              <a:xfrm>
                <a:off x="2149" y="247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0" name="Line 543"/>
              <p:cNvSpPr>
                <a:spLocks noChangeShapeType="1"/>
              </p:cNvSpPr>
              <p:nvPr/>
            </p:nvSpPr>
            <p:spPr bwMode="auto">
              <a:xfrm>
                <a:off x="2149" y="2464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1" name="Line 544"/>
              <p:cNvSpPr>
                <a:spLocks noChangeShapeType="1"/>
              </p:cNvSpPr>
              <p:nvPr/>
            </p:nvSpPr>
            <p:spPr bwMode="auto">
              <a:xfrm>
                <a:off x="2149" y="245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2" name="Line 545"/>
              <p:cNvSpPr>
                <a:spLocks noChangeShapeType="1"/>
              </p:cNvSpPr>
              <p:nvPr/>
            </p:nvSpPr>
            <p:spPr bwMode="auto">
              <a:xfrm>
                <a:off x="2149" y="244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3" name="Line 546"/>
              <p:cNvSpPr>
                <a:spLocks noChangeShapeType="1"/>
              </p:cNvSpPr>
              <p:nvPr/>
            </p:nvSpPr>
            <p:spPr bwMode="auto">
              <a:xfrm>
                <a:off x="2149" y="240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4" name="Line 547"/>
              <p:cNvSpPr>
                <a:spLocks noChangeShapeType="1"/>
              </p:cNvSpPr>
              <p:nvPr/>
            </p:nvSpPr>
            <p:spPr bwMode="auto">
              <a:xfrm>
                <a:off x="2149" y="2385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5" name="Line 548"/>
              <p:cNvSpPr>
                <a:spLocks noChangeShapeType="1"/>
              </p:cNvSpPr>
              <p:nvPr/>
            </p:nvSpPr>
            <p:spPr bwMode="auto">
              <a:xfrm>
                <a:off x="2149" y="236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6" name="Line 549"/>
              <p:cNvSpPr>
                <a:spLocks noChangeShapeType="1"/>
              </p:cNvSpPr>
              <p:nvPr/>
            </p:nvSpPr>
            <p:spPr bwMode="auto">
              <a:xfrm>
                <a:off x="2149" y="2355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7" name="Line 550"/>
              <p:cNvSpPr>
                <a:spLocks noChangeShapeType="1"/>
              </p:cNvSpPr>
              <p:nvPr/>
            </p:nvSpPr>
            <p:spPr bwMode="auto">
              <a:xfrm>
                <a:off x="2149" y="234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8" name="Line 551"/>
              <p:cNvSpPr>
                <a:spLocks noChangeShapeType="1"/>
              </p:cNvSpPr>
              <p:nvPr/>
            </p:nvSpPr>
            <p:spPr bwMode="auto">
              <a:xfrm>
                <a:off x="2149" y="233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99" name="Line 552"/>
              <p:cNvSpPr>
                <a:spLocks noChangeShapeType="1"/>
              </p:cNvSpPr>
              <p:nvPr/>
            </p:nvSpPr>
            <p:spPr bwMode="auto">
              <a:xfrm>
                <a:off x="2149" y="233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0" name="Line 553"/>
              <p:cNvSpPr>
                <a:spLocks noChangeShapeType="1"/>
              </p:cNvSpPr>
              <p:nvPr/>
            </p:nvSpPr>
            <p:spPr bwMode="auto">
              <a:xfrm>
                <a:off x="2149" y="2322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1" name="Line 554"/>
              <p:cNvSpPr>
                <a:spLocks noChangeShapeType="1"/>
              </p:cNvSpPr>
              <p:nvPr/>
            </p:nvSpPr>
            <p:spPr bwMode="auto">
              <a:xfrm>
                <a:off x="2149" y="228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2" name="Line 555"/>
              <p:cNvSpPr>
                <a:spLocks noChangeShapeType="1"/>
              </p:cNvSpPr>
              <p:nvPr/>
            </p:nvSpPr>
            <p:spPr bwMode="auto">
              <a:xfrm>
                <a:off x="2149" y="225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3" name="Line 556"/>
              <p:cNvSpPr>
                <a:spLocks noChangeShapeType="1"/>
              </p:cNvSpPr>
              <p:nvPr/>
            </p:nvSpPr>
            <p:spPr bwMode="auto">
              <a:xfrm>
                <a:off x="2149" y="2242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4" name="Line 557"/>
              <p:cNvSpPr>
                <a:spLocks noChangeShapeType="1"/>
              </p:cNvSpPr>
              <p:nvPr/>
            </p:nvSpPr>
            <p:spPr bwMode="auto">
              <a:xfrm>
                <a:off x="2149" y="223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5" name="Line 558"/>
              <p:cNvSpPr>
                <a:spLocks noChangeShapeType="1"/>
              </p:cNvSpPr>
              <p:nvPr/>
            </p:nvSpPr>
            <p:spPr bwMode="auto">
              <a:xfrm>
                <a:off x="2149" y="2221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6" name="Line 559"/>
              <p:cNvSpPr>
                <a:spLocks noChangeShapeType="1"/>
              </p:cNvSpPr>
              <p:nvPr/>
            </p:nvSpPr>
            <p:spPr bwMode="auto">
              <a:xfrm>
                <a:off x="2149" y="221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7" name="Line 560"/>
              <p:cNvSpPr>
                <a:spLocks noChangeShapeType="1"/>
              </p:cNvSpPr>
              <p:nvPr/>
            </p:nvSpPr>
            <p:spPr bwMode="auto">
              <a:xfrm>
                <a:off x="2149" y="2205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8" name="Line 561"/>
              <p:cNvSpPr>
                <a:spLocks noChangeShapeType="1"/>
              </p:cNvSpPr>
              <p:nvPr/>
            </p:nvSpPr>
            <p:spPr bwMode="auto">
              <a:xfrm>
                <a:off x="2149" y="219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09" name="Line 562"/>
              <p:cNvSpPr>
                <a:spLocks noChangeShapeType="1"/>
              </p:cNvSpPr>
              <p:nvPr/>
            </p:nvSpPr>
            <p:spPr bwMode="auto">
              <a:xfrm>
                <a:off x="2149" y="2154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0" name="Line 563"/>
              <p:cNvSpPr>
                <a:spLocks noChangeShapeType="1"/>
              </p:cNvSpPr>
              <p:nvPr/>
            </p:nvSpPr>
            <p:spPr bwMode="auto">
              <a:xfrm>
                <a:off x="2149" y="213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1" name="Line 564"/>
              <p:cNvSpPr>
                <a:spLocks noChangeShapeType="1"/>
              </p:cNvSpPr>
              <p:nvPr/>
            </p:nvSpPr>
            <p:spPr bwMode="auto">
              <a:xfrm>
                <a:off x="2149" y="211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2" name="Line 565"/>
              <p:cNvSpPr>
                <a:spLocks noChangeShapeType="1"/>
              </p:cNvSpPr>
              <p:nvPr/>
            </p:nvSpPr>
            <p:spPr bwMode="auto">
              <a:xfrm>
                <a:off x="2149" y="2104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3" name="Line 566"/>
              <p:cNvSpPr>
                <a:spLocks noChangeShapeType="1"/>
              </p:cNvSpPr>
              <p:nvPr/>
            </p:nvSpPr>
            <p:spPr bwMode="auto">
              <a:xfrm>
                <a:off x="2149" y="209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4" name="Line 567"/>
              <p:cNvSpPr>
                <a:spLocks noChangeShapeType="1"/>
              </p:cNvSpPr>
              <p:nvPr/>
            </p:nvSpPr>
            <p:spPr bwMode="auto">
              <a:xfrm>
                <a:off x="2149" y="208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5" name="Line 568"/>
              <p:cNvSpPr>
                <a:spLocks noChangeShapeType="1"/>
              </p:cNvSpPr>
              <p:nvPr/>
            </p:nvSpPr>
            <p:spPr bwMode="auto">
              <a:xfrm>
                <a:off x="2149" y="207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6" name="Line 569"/>
              <p:cNvSpPr>
                <a:spLocks noChangeShapeType="1"/>
              </p:cNvSpPr>
              <p:nvPr/>
            </p:nvSpPr>
            <p:spPr bwMode="auto">
              <a:xfrm>
                <a:off x="2149" y="207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7" name="Line 570"/>
              <p:cNvSpPr>
                <a:spLocks noChangeShapeType="1"/>
              </p:cNvSpPr>
              <p:nvPr/>
            </p:nvSpPr>
            <p:spPr bwMode="auto">
              <a:xfrm>
                <a:off x="2149" y="202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8" name="Line 571"/>
              <p:cNvSpPr>
                <a:spLocks noChangeShapeType="1"/>
              </p:cNvSpPr>
              <p:nvPr/>
            </p:nvSpPr>
            <p:spPr bwMode="auto">
              <a:xfrm>
                <a:off x="2149" y="200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19" name="Line 572"/>
              <p:cNvSpPr>
                <a:spLocks noChangeShapeType="1"/>
              </p:cNvSpPr>
              <p:nvPr/>
            </p:nvSpPr>
            <p:spPr bwMode="auto">
              <a:xfrm>
                <a:off x="2149" y="1991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0" name="Line 573"/>
              <p:cNvSpPr>
                <a:spLocks noChangeShapeType="1"/>
              </p:cNvSpPr>
              <p:nvPr/>
            </p:nvSpPr>
            <p:spPr bwMode="auto">
              <a:xfrm>
                <a:off x="2149" y="197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1" name="Line 574"/>
              <p:cNvSpPr>
                <a:spLocks noChangeShapeType="1"/>
              </p:cNvSpPr>
              <p:nvPr/>
            </p:nvSpPr>
            <p:spPr bwMode="auto">
              <a:xfrm>
                <a:off x="2149" y="197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2" name="Line 575"/>
              <p:cNvSpPr>
                <a:spLocks noChangeShapeType="1"/>
              </p:cNvSpPr>
              <p:nvPr/>
            </p:nvSpPr>
            <p:spPr bwMode="auto">
              <a:xfrm>
                <a:off x="2149" y="1962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3" name="Line 576"/>
              <p:cNvSpPr>
                <a:spLocks noChangeShapeType="1"/>
              </p:cNvSpPr>
              <p:nvPr/>
            </p:nvSpPr>
            <p:spPr bwMode="auto">
              <a:xfrm>
                <a:off x="2149" y="195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4" name="Line 577"/>
              <p:cNvSpPr>
                <a:spLocks noChangeShapeType="1"/>
              </p:cNvSpPr>
              <p:nvPr/>
            </p:nvSpPr>
            <p:spPr bwMode="auto">
              <a:xfrm>
                <a:off x="2149" y="1945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5" name="Line 578"/>
              <p:cNvSpPr>
                <a:spLocks noChangeShapeType="1"/>
              </p:cNvSpPr>
              <p:nvPr/>
            </p:nvSpPr>
            <p:spPr bwMode="auto">
              <a:xfrm>
                <a:off x="2149" y="190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6" name="Line 579"/>
              <p:cNvSpPr>
                <a:spLocks noChangeShapeType="1"/>
              </p:cNvSpPr>
              <p:nvPr/>
            </p:nvSpPr>
            <p:spPr bwMode="auto">
              <a:xfrm>
                <a:off x="2149" y="1882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7" name="Line 580"/>
              <p:cNvSpPr>
                <a:spLocks noChangeShapeType="1"/>
              </p:cNvSpPr>
              <p:nvPr/>
            </p:nvSpPr>
            <p:spPr bwMode="auto">
              <a:xfrm>
                <a:off x="2149" y="1865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8" name="Line 581"/>
              <p:cNvSpPr>
                <a:spLocks noChangeShapeType="1"/>
              </p:cNvSpPr>
              <p:nvPr/>
            </p:nvSpPr>
            <p:spPr bwMode="auto">
              <a:xfrm>
                <a:off x="2149" y="185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29" name="Line 582"/>
              <p:cNvSpPr>
                <a:spLocks noChangeShapeType="1"/>
              </p:cNvSpPr>
              <p:nvPr/>
            </p:nvSpPr>
            <p:spPr bwMode="auto">
              <a:xfrm>
                <a:off x="2149" y="1844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0" name="Line 583"/>
              <p:cNvSpPr>
                <a:spLocks noChangeShapeType="1"/>
              </p:cNvSpPr>
              <p:nvPr/>
            </p:nvSpPr>
            <p:spPr bwMode="auto">
              <a:xfrm>
                <a:off x="2149" y="183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1" name="Line 584"/>
              <p:cNvSpPr>
                <a:spLocks noChangeShapeType="1"/>
              </p:cNvSpPr>
              <p:nvPr/>
            </p:nvSpPr>
            <p:spPr bwMode="auto">
              <a:xfrm>
                <a:off x="2149" y="182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2" name="Line 585"/>
              <p:cNvSpPr>
                <a:spLocks noChangeShapeType="1"/>
              </p:cNvSpPr>
              <p:nvPr/>
            </p:nvSpPr>
            <p:spPr bwMode="auto">
              <a:xfrm>
                <a:off x="2149" y="181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3" name="Line 586"/>
              <p:cNvSpPr>
                <a:spLocks noChangeShapeType="1"/>
              </p:cNvSpPr>
              <p:nvPr/>
            </p:nvSpPr>
            <p:spPr bwMode="auto">
              <a:xfrm>
                <a:off x="2149" y="177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4" name="Line 587"/>
              <p:cNvSpPr>
                <a:spLocks noChangeShapeType="1"/>
              </p:cNvSpPr>
              <p:nvPr/>
            </p:nvSpPr>
            <p:spPr bwMode="auto">
              <a:xfrm>
                <a:off x="2149" y="175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5" name="Line 588"/>
              <p:cNvSpPr>
                <a:spLocks noChangeShapeType="1"/>
              </p:cNvSpPr>
              <p:nvPr/>
            </p:nvSpPr>
            <p:spPr bwMode="auto">
              <a:xfrm>
                <a:off x="2149" y="173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6" name="Line 589"/>
              <p:cNvSpPr>
                <a:spLocks noChangeShapeType="1"/>
              </p:cNvSpPr>
              <p:nvPr/>
            </p:nvSpPr>
            <p:spPr bwMode="auto">
              <a:xfrm>
                <a:off x="2149" y="172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7" name="Line 590"/>
              <p:cNvSpPr>
                <a:spLocks noChangeShapeType="1"/>
              </p:cNvSpPr>
              <p:nvPr/>
            </p:nvSpPr>
            <p:spPr bwMode="auto">
              <a:xfrm>
                <a:off x="2149" y="171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8" name="Line 591"/>
              <p:cNvSpPr>
                <a:spLocks noChangeShapeType="1"/>
              </p:cNvSpPr>
              <p:nvPr/>
            </p:nvSpPr>
            <p:spPr bwMode="auto">
              <a:xfrm>
                <a:off x="2149" y="171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39" name="Line 592"/>
              <p:cNvSpPr>
                <a:spLocks noChangeShapeType="1"/>
              </p:cNvSpPr>
              <p:nvPr/>
            </p:nvSpPr>
            <p:spPr bwMode="auto">
              <a:xfrm>
                <a:off x="2149" y="1702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0" name="Line 593"/>
              <p:cNvSpPr>
                <a:spLocks noChangeShapeType="1"/>
              </p:cNvSpPr>
              <p:nvPr/>
            </p:nvSpPr>
            <p:spPr bwMode="auto">
              <a:xfrm>
                <a:off x="2149" y="169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1" name="Line 594"/>
              <p:cNvSpPr>
                <a:spLocks noChangeShapeType="1"/>
              </p:cNvSpPr>
              <p:nvPr/>
            </p:nvSpPr>
            <p:spPr bwMode="auto">
              <a:xfrm>
                <a:off x="2149" y="1651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2" name="Line 595"/>
              <p:cNvSpPr>
                <a:spLocks noChangeShapeType="1"/>
              </p:cNvSpPr>
              <p:nvPr/>
            </p:nvSpPr>
            <p:spPr bwMode="auto">
              <a:xfrm>
                <a:off x="2149" y="163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3" name="Line 596"/>
              <p:cNvSpPr>
                <a:spLocks noChangeShapeType="1"/>
              </p:cNvSpPr>
              <p:nvPr/>
            </p:nvSpPr>
            <p:spPr bwMode="auto">
              <a:xfrm>
                <a:off x="2149" y="1614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4" name="Line 597"/>
              <p:cNvSpPr>
                <a:spLocks noChangeShapeType="1"/>
              </p:cNvSpPr>
              <p:nvPr/>
            </p:nvSpPr>
            <p:spPr bwMode="auto">
              <a:xfrm>
                <a:off x="2149" y="1601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5" name="Line 598"/>
              <p:cNvSpPr>
                <a:spLocks noChangeShapeType="1"/>
              </p:cNvSpPr>
              <p:nvPr/>
            </p:nvSpPr>
            <p:spPr bwMode="auto">
              <a:xfrm>
                <a:off x="2149" y="1593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6" name="Line 599"/>
              <p:cNvSpPr>
                <a:spLocks noChangeShapeType="1"/>
              </p:cNvSpPr>
              <p:nvPr/>
            </p:nvSpPr>
            <p:spPr bwMode="auto">
              <a:xfrm>
                <a:off x="2149" y="1584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7" name="Line 600"/>
              <p:cNvSpPr>
                <a:spLocks noChangeShapeType="1"/>
              </p:cNvSpPr>
              <p:nvPr/>
            </p:nvSpPr>
            <p:spPr bwMode="auto">
              <a:xfrm>
                <a:off x="2149" y="157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8" name="Line 601"/>
              <p:cNvSpPr>
                <a:spLocks noChangeShapeType="1"/>
              </p:cNvSpPr>
              <p:nvPr/>
            </p:nvSpPr>
            <p:spPr bwMode="auto">
              <a:xfrm>
                <a:off x="2149" y="156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49" name="Line 602"/>
              <p:cNvSpPr>
                <a:spLocks noChangeShapeType="1"/>
              </p:cNvSpPr>
              <p:nvPr/>
            </p:nvSpPr>
            <p:spPr bwMode="auto">
              <a:xfrm>
                <a:off x="2149" y="1526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50" name="Line 603"/>
              <p:cNvSpPr>
                <a:spLocks noChangeShapeType="1"/>
              </p:cNvSpPr>
              <p:nvPr/>
            </p:nvSpPr>
            <p:spPr bwMode="auto">
              <a:xfrm>
                <a:off x="2149" y="1505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51" name="Line 604"/>
              <p:cNvSpPr>
                <a:spLocks noChangeShapeType="1"/>
              </p:cNvSpPr>
              <p:nvPr/>
            </p:nvSpPr>
            <p:spPr bwMode="auto">
              <a:xfrm>
                <a:off x="2149" y="1488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52" name="Line 605"/>
              <p:cNvSpPr>
                <a:spLocks noChangeShapeType="1"/>
              </p:cNvSpPr>
              <p:nvPr/>
            </p:nvSpPr>
            <p:spPr bwMode="auto">
              <a:xfrm>
                <a:off x="2149" y="1475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53" name="Line 606"/>
              <p:cNvSpPr>
                <a:spLocks noChangeShapeType="1"/>
              </p:cNvSpPr>
              <p:nvPr/>
            </p:nvSpPr>
            <p:spPr bwMode="auto">
              <a:xfrm>
                <a:off x="2149" y="1467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54" name="Line 607"/>
              <p:cNvSpPr>
                <a:spLocks noChangeShapeType="1"/>
              </p:cNvSpPr>
              <p:nvPr/>
            </p:nvSpPr>
            <p:spPr bwMode="auto">
              <a:xfrm>
                <a:off x="2149" y="1459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55" name="Line 608"/>
              <p:cNvSpPr>
                <a:spLocks noChangeShapeType="1"/>
              </p:cNvSpPr>
              <p:nvPr/>
            </p:nvSpPr>
            <p:spPr bwMode="auto">
              <a:xfrm>
                <a:off x="2149" y="1450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356" name="Line 609"/>
              <p:cNvSpPr>
                <a:spLocks noChangeShapeType="1"/>
              </p:cNvSpPr>
              <p:nvPr/>
            </p:nvSpPr>
            <p:spPr bwMode="auto">
              <a:xfrm>
                <a:off x="2149" y="1442"/>
                <a:ext cx="15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5" name="Group 610"/>
            <p:cNvGrpSpPr>
              <a:grpSpLocks/>
            </p:cNvGrpSpPr>
            <p:nvPr/>
          </p:nvGrpSpPr>
          <p:grpSpPr bwMode="auto">
            <a:xfrm>
              <a:off x="6858879" y="1317701"/>
              <a:ext cx="67422" cy="3608019"/>
              <a:chOff x="3864" y="1438"/>
              <a:chExt cx="29" cy="1509"/>
            </a:xfrm>
          </p:grpSpPr>
          <p:sp>
            <p:nvSpPr>
              <p:cNvPr id="43139" name="Line 611"/>
              <p:cNvSpPr>
                <a:spLocks noChangeShapeType="1"/>
              </p:cNvSpPr>
              <p:nvPr/>
            </p:nvSpPr>
            <p:spPr bwMode="auto">
              <a:xfrm flipH="1">
                <a:off x="3864" y="2946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0" name="Line 612"/>
              <p:cNvSpPr>
                <a:spLocks noChangeShapeType="1"/>
              </p:cNvSpPr>
              <p:nvPr/>
            </p:nvSpPr>
            <p:spPr bwMode="auto">
              <a:xfrm flipH="1">
                <a:off x="3864" y="2821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1" name="Line 613"/>
              <p:cNvSpPr>
                <a:spLocks noChangeShapeType="1"/>
              </p:cNvSpPr>
              <p:nvPr/>
            </p:nvSpPr>
            <p:spPr bwMode="auto">
              <a:xfrm flipH="1">
                <a:off x="3864" y="2695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2" name="Line 614"/>
              <p:cNvSpPr>
                <a:spLocks noChangeShapeType="1"/>
              </p:cNvSpPr>
              <p:nvPr/>
            </p:nvSpPr>
            <p:spPr bwMode="auto">
              <a:xfrm flipH="1">
                <a:off x="3864" y="2569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3" name="Line 615"/>
              <p:cNvSpPr>
                <a:spLocks noChangeShapeType="1"/>
              </p:cNvSpPr>
              <p:nvPr/>
            </p:nvSpPr>
            <p:spPr bwMode="auto">
              <a:xfrm flipH="1">
                <a:off x="3864" y="2443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4" name="Line 616"/>
              <p:cNvSpPr>
                <a:spLocks noChangeShapeType="1"/>
              </p:cNvSpPr>
              <p:nvPr/>
            </p:nvSpPr>
            <p:spPr bwMode="auto">
              <a:xfrm flipH="1">
                <a:off x="3864" y="2318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5" name="Line 617"/>
              <p:cNvSpPr>
                <a:spLocks noChangeShapeType="1"/>
              </p:cNvSpPr>
              <p:nvPr/>
            </p:nvSpPr>
            <p:spPr bwMode="auto">
              <a:xfrm flipH="1">
                <a:off x="3864" y="2192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6" name="Line 618"/>
              <p:cNvSpPr>
                <a:spLocks noChangeShapeType="1"/>
              </p:cNvSpPr>
              <p:nvPr/>
            </p:nvSpPr>
            <p:spPr bwMode="auto">
              <a:xfrm flipH="1">
                <a:off x="3864" y="2066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7" name="Line 619"/>
              <p:cNvSpPr>
                <a:spLocks noChangeShapeType="1"/>
              </p:cNvSpPr>
              <p:nvPr/>
            </p:nvSpPr>
            <p:spPr bwMode="auto">
              <a:xfrm flipH="1">
                <a:off x="3864" y="1941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8" name="Line 620"/>
              <p:cNvSpPr>
                <a:spLocks noChangeShapeType="1"/>
              </p:cNvSpPr>
              <p:nvPr/>
            </p:nvSpPr>
            <p:spPr bwMode="auto">
              <a:xfrm flipH="1">
                <a:off x="3864" y="1815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49" name="Line 621"/>
              <p:cNvSpPr>
                <a:spLocks noChangeShapeType="1"/>
              </p:cNvSpPr>
              <p:nvPr/>
            </p:nvSpPr>
            <p:spPr bwMode="auto">
              <a:xfrm flipH="1">
                <a:off x="3864" y="1689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0" name="Line 622"/>
              <p:cNvSpPr>
                <a:spLocks noChangeShapeType="1"/>
              </p:cNvSpPr>
              <p:nvPr/>
            </p:nvSpPr>
            <p:spPr bwMode="auto">
              <a:xfrm flipH="1">
                <a:off x="3864" y="1563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1" name="Line 623"/>
              <p:cNvSpPr>
                <a:spLocks noChangeShapeType="1"/>
              </p:cNvSpPr>
              <p:nvPr/>
            </p:nvSpPr>
            <p:spPr bwMode="auto">
              <a:xfrm flipH="1">
                <a:off x="3864" y="1438"/>
                <a:ext cx="29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2" name="Line 624"/>
              <p:cNvSpPr>
                <a:spLocks noChangeShapeType="1"/>
              </p:cNvSpPr>
              <p:nvPr/>
            </p:nvSpPr>
            <p:spPr bwMode="auto">
              <a:xfrm flipH="1">
                <a:off x="3879" y="290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3" name="Line 625"/>
              <p:cNvSpPr>
                <a:spLocks noChangeShapeType="1"/>
              </p:cNvSpPr>
              <p:nvPr/>
            </p:nvSpPr>
            <p:spPr bwMode="auto">
              <a:xfrm flipH="1">
                <a:off x="3879" y="288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4" name="Line 626"/>
              <p:cNvSpPr>
                <a:spLocks noChangeShapeType="1"/>
              </p:cNvSpPr>
              <p:nvPr/>
            </p:nvSpPr>
            <p:spPr bwMode="auto">
              <a:xfrm flipH="1">
                <a:off x="3879" y="2871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5" name="Line 627"/>
              <p:cNvSpPr>
                <a:spLocks noChangeShapeType="1"/>
              </p:cNvSpPr>
              <p:nvPr/>
            </p:nvSpPr>
            <p:spPr bwMode="auto">
              <a:xfrm flipH="1">
                <a:off x="3879" y="285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6" name="Line 628"/>
              <p:cNvSpPr>
                <a:spLocks noChangeShapeType="1"/>
              </p:cNvSpPr>
              <p:nvPr/>
            </p:nvSpPr>
            <p:spPr bwMode="auto">
              <a:xfrm flipH="1">
                <a:off x="3879" y="285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7" name="Line 629"/>
              <p:cNvSpPr>
                <a:spLocks noChangeShapeType="1"/>
              </p:cNvSpPr>
              <p:nvPr/>
            </p:nvSpPr>
            <p:spPr bwMode="auto">
              <a:xfrm flipH="1">
                <a:off x="3879" y="2841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8" name="Line 630"/>
              <p:cNvSpPr>
                <a:spLocks noChangeShapeType="1"/>
              </p:cNvSpPr>
              <p:nvPr/>
            </p:nvSpPr>
            <p:spPr bwMode="auto">
              <a:xfrm flipH="1">
                <a:off x="3879" y="283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59" name="Line 631"/>
              <p:cNvSpPr>
                <a:spLocks noChangeShapeType="1"/>
              </p:cNvSpPr>
              <p:nvPr/>
            </p:nvSpPr>
            <p:spPr bwMode="auto">
              <a:xfrm flipH="1">
                <a:off x="3879" y="2825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0" name="Line 632"/>
              <p:cNvSpPr>
                <a:spLocks noChangeShapeType="1"/>
              </p:cNvSpPr>
              <p:nvPr/>
            </p:nvSpPr>
            <p:spPr bwMode="auto">
              <a:xfrm flipH="1">
                <a:off x="3879" y="278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1" name="Line 633"/>
              <p:cNvSpPr>
                <a:spLocks noChangeShapeType="1"/>
              </p:cNvSpPr>
              <p:nvPr/>
            </p:nvSpPr>
            <p:spPr bwMode="auto">
              <a:xfrm flipH="1">
                <a:off x="3879" y="2762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2" name="Line 634"/>
              <p:cNvSpPr>
                <a:spLocks noChangeShapeType="1"/>
              </p:cNvSpPr>
              <p:nvPr/>
            </p:nvSpPr>
            <p:spPr bwMode="auto">
              <a:xfrm flipH="1">
                <a:off x="3879" y="2745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3" name="Line 635"/>
              <p:cNvSpPr>
                <a:spLocks noChangeShapeType="1"/>
              </p:cNvSpPr>
              <p:nvPr/>
            </p:nvSpPr>
            <p:spPr bwMode="auto">
              <a:xfrm flipH="1">
                <a:off x="3879" y="273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4" name="Line 636"/>
              <p:cNvSpPr>
                <a:spLocks noChangeShapeType="1"/>
              </p:cNvSpPr>
              <p:nvPr/>
            </p:nvSpPr>
            <p:spPr bwMode="auto">
              <a:xfrm flipH="1">
                <a:off x="3879" y="2724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5" name="Line 637"/>
              <p:cNvSpPr>
                <a:spLocks noChangeShapeType="1"/>
              </p:cNvSpPr>
              <p:nvPr/>
            </p:nvSpPr>
            <p:spPr bwMode="auto">
              <a:xfrm flipH="1">
                <a:off x="3879" y="271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6" name="Line 638"/>
              <p:cNvSpPr>
                <a:spLocks noChangeShapeType="1"/>
              </p:cNvSpPr>
              <p:nvPr/>
            </p:nvSpPr>
            <p:spPr bwMode="auto">
              <a:xfrm flipH="1">
                <a:off x="3879" y="270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7" name="Line 639"/>
              <p:cNvSpPr>
                <a:spLocks noChangeShapeType="1"/>
              </p:cNvSpPr>
              <p:nvPr/>
            </p:nvSpPr>
            <p:spPr bwMode="auto">
              <a:xfrm flipH="1">
                <a:off x="3879" y="269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8" name="Line 640"/>
              <p:cNvSpPr>
                <a:spLocks noChangeShapeType="1"/>
              </p:cNvSpPr>
              <p:nvPr/>
            </p:nvSpPr>
            <p:spPr bwMode="auto">
              <a:xfrm flipH="1">
                <a:off x="3879" y="265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69" name="Line 641"/>
              <p:cNvSpPr>
                <a:spLocks noChangeShapeType="1"/>
              </p:cNvSpPr>
              <p:nvPr/>
            </p:nvSpPr>
            <p:spPr bwMode="auto">
              <a:xfrm flipH="1">
                <a:off x="3879" y="263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0" name="Line 642"/>
              <p:cNvSpPr>
                <a:spLocks noChangeShapeType="1"/>
              </p:cNvSpPr>
              <p:nvPr/>
            </p:nvSpPr>
            <p:spPr bwMode="auto">
              <a:xfrm flipH="1">
                <a:off x="3879" y="261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1" name="Line 643"/>
              <p:cNvSpPr>
                <a:spLocks noChangeShapeType="1"/>
              </p:cNvSpPr>
              <p:nvPr/>
            </p:nvSpPr>
            <p:spPr bwMode="auto">
              <a:xfrm flipH="1">
                <a:off x="3879" y="260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2" name="Line 644"/>
              <p:cNvSpPr>
                <a:spLocks noChangeShapeType="1"/>
              </p:cNvSpPr>
              <p:nvPr/>
            </p:nvSpPr>
            <p:spPr bwMode="auto">
              <a:xfrm flipH="1">
                <a:off x="3879" y="259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3" name="Line 645"/>
              <p:cNvSpPr>
                <a:spLocks noChangeShapeType="1"/>
              </p:cNvSpPr>
              <p:nvPr/>
            </p:nvSpPr>
            <p:spPr bwMode="auto">
              <a:xfrm flipH="1">
                <a:off x="3879" y="259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4" name="Line 646"/>
              <p:cNvSpPr>
                <a:spLocks noChangeShapeType="1"/>
              </p:cNvSpPr>
              <p:nvPr/>
            </p:nvSpPr>
            <p:spPr bwMode="auto">
              <a:xfrm flipH="1">
                <a:off x="3879" y="2582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5" name="Line 647"/>
              <p:cNvSpPr>
                <a:spLocks noChangeShapeType="1"/>
              </p:cNvSpPr>
              <p:nvPr/>
            </p:nvSpPr>
            <p:spPr bwMode="auto">
              <a:xfrm flipH="1">
                <a:off x="3879" y="257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6" name="Line 648"/>
              <p:cNvSpPr>
                <a:spLocks noChangeShapeType="1"/>
              </p:cNvSpPr>
              <p:nvPr/>
            </p:nvSpPr>
            <p:spPr bwMode="auto">
              <a:xfrm flipH="1">
                <a:off x="3879" y="2531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7" name="Line 649"/>
              <p:cNvSpPr>
                <a:spLocks noChangeShapeType="1"/>
              </p:cNvSpPr>
              <p:nvPr/>
            </p:nvSpPr>
            <p:spPr bwMode="auto">
              <a:xfrm flipH="1">
                <a:off x="3879" y="251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8" name="Line 650"/>
              <p:cNvSpPr>
                <a:spLocks noChangeShapeType="1"/>
              </p:cNvSpPr>
              <p:nvPr/>
            </p:nvSpPr>
            <p:spPr bwMode="auto">
              <a:xfrm flipH="1">
                <a:off x="3879" y="2494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79" name="Line 651"/>
              <p:cNvSpPr>
                <a:spLocks noChangeShapeType="1"/>
              </p:cNvSpPr>
              <p:nvPr/>
            </p:nvSpPr>
            <p:spPr bwMode="auto">
              <a:xfrm flipH="1">
                <a:off x="3879" y="2481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0" name="Line 652"/>
              <p:cNvSpPr>
                <a:spLocks noChangeShapeType="1"/>
              </p:cNvSpPr>
              <p:nvPr/>
            </p:nvSpPr>
            <p:spPr bwMode="auto">
              <a:xfrm flipH="1">
                <a:off x="3879" y="247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1" name="Line 653"/>
              <p:cNvSpPr>
                <a:spLocks noChangeShapeType="1"/>
              </p:cNvSpPr>
              <p:nvPr/>
            </p:nvSpPr>
            <p:spPr bwMode="auto">
              <a:xfrm flipH="1">
                <a:off x="3879" y="2464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2" name="Line 654"/>
              <p:cNvSpPr>
                <a:spLocks noChangeShapeType="1"/>
              </p:cNvSpPr>
              <p:nvPr/>
            </p:nvSpPr>
            <p:spPr bwMode="auto">
              <a:xfrm flipH="1">
                <a:off x="3879" y="245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3" name="Line 655"/>
              <p:cNvSpPr>
                <a:spLocks noChangeShapeType="1"/>
              </p:cNvSpPr>
              <p:nvPr/>
            </p:nvSpPr>
            <p:spPr bwMode="auto">
              <a:xfrm flipH="1">
                <a:off x="3879" y="244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4" name="Line 656"/>
              <p:cNvSpPr>
                <a:spLocks noChangeShapeType="1"/>
              </p:cNvSpPr>
              <p:nvPr/>
            </p:nvSpPr>
            <p:spPr bwMode="auto">
              <a:xfrm flipH="1">
                <a:off x="3879" y="240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5" name="Line 657"/>
              <p:cNvSpPr>
                <a:spLocks noChangeShapeType="1"/>
              </p:cNvSpPr>
              <p:nvPr/>
            </p:nvSpPr>
            <p:spPr bwMode="auto">
              <a:xfrm flipH="1">
                <a:off x="3879" y="2385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6" name="Line 658"/>
              <p:cNvSpPr>
                <a:spLocks noChangeShapeType="1"/>
              </p:cNvSpPr>
              <p:nvPr/>
            </p:nvSpPr>
            <p:spPr bwMode="auto">
              <a:xfrm flipH="1">
                <a:off x="3879" y="236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7" name="Line 659"/>
              <p:cNvSpPr>
                <a:spLocks noChangeShapeType="1"/>
              </p:cNvSpPr>
              <p:nvPr/>
            </p:nvSpPr>
            <p:spPr bwMode="auto">
              <a:xfrm flipH="1">
                <a:off x="3879" y="2355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8" name="Line 660"/>
              <p:cNvSpPr>
                <a:spLocks noChangeShapeType="1"/>
              </p:cNvSpPr>
              <p:nvPr/>
            </p:nvSpPr>
            <p:spPr bwMode="auto">
              <a:xfrm flipH="1">
                <a:off x="3879" y="234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89" name="Line 661"/>
              <p:cNvSpPr>
                <a:spLocks noChangeShapeType="1"/>
              </p:cNvSpPr>
              <p:nvPr/>
            </p:nvSpPr>
            <p:spPr bwMode="auto">
              <a:xfrm flipH="1">
                <a:off x="3879" y="233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0" name="Line 662"/>
              <p:cNvSpPr>
                <a:spLocks noChangeShapeType="1"/>
              </p:cNvSpPr>
              <p:nvPr/>
            </p:nvSpPr>
            <p:spPr bwMode="auto">
              <a:xfrm flipH="1">
                <a:off x="3879" y="233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1" name="Line 663"/>
              <p:cNvSpPr>
                <a:spLocks noChangeShapeType="1"/>
              </p:cNvSpPr>
              <p:nvPr/>
            </p:nvSpPr>
            <p:spPr bwMode="auto">
              <a:xfrm flipH="1">
                <a:off x="3879" y="2322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2" name="Line 664"/>
              <p:cNvSpPr>
                <a:spLocks noChangeShapeType="1"/>
              </p:cNvSpPr>
              <p:nvPr/>
            </p:nvSpPr>
            <p:spPr bwMode="auto">
              <a:xfrm flipH="1">
                <a:off x="3879" y="228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3" name="Line 665"/>
              <p:cNvSpPr>
                <a:spLocks noChangeShapeType="1"/>
              </p:cNvSpPr>
              <p:nvPr/>
            </p:nvSpPr>
            <p:spPr bwMode="auto">
              <a:xfrm flipH="1">
                <a:off x="3879" y="225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4" name="Line 666"/>
              <p:cNvSpPr>
                <a:spLocks noChangeShapeType="1"/>
              </p:cNvSpPr>
              <p:nvPr/>
            </p:nvSpPr>
            <p:spPr bwMode="auto">
              <a:xfrm flipH="1">
                <a:off x="3879" y="2242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5" name="Line 667"/>
              <p:cNvSpPr>
                <a:spLocks noChangeShapeType="1"/>
              </p:cNvSpPr>
              <p:nvPr/>
            </p:nvSpPr>
            <p:spPr bwMode="auto">
              <a:xfrm flipH="1">
                <a:off x="3879" y="223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6" name="Line 668"/>
              <p:cNvSpPr>
                <a:spLocks noChangeShapeType="1"/>
              </p:cNvSpPr>
              <p:nvPr/>
            </p:nvSpPr>
            <p:spPr bwMode="auto">
              <a:xfrm flipH="1">
                <a:off x="3879" y="2221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7" name="Line 669"/>
              <p:cNvSpPr>
                <a:spLocks noChangeShapeType="1"/>
              </p:cNvSpPr>
              <p:nvPr/>
            </p:nvSpPr>
            <p:spPr bwMode="auto">
              <a:xfrm flipH="1">
                <a:off x="3879" y="221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8" name="Line 670"/>
              <p:cNvSpPr>
                <a:spLocks noChangeShapeType="1"/>
              </p:cNvSpPr>
              <p:nvPr/>
            </p:nvSpPr>
            <p:spPr bwMode="auto">
              <a:xfrm flipH="1">
                <a:off x="3879" y="2205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99" name="Line 671"/>
              <p:cNvSpPr>
                <a:spLocks noChangeShapeType="1"/>
              </p:cNvSpPr>
              <p:nvPr/>
            </p:nvSpPr>
            <p:spPr bwMode="auto">
              <a:xfrm flipH="1">
                <a:off x="3879" y="219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0" name="Line 672"/>
              <p:cNvSpPr>
                <a:spLocks noChangeShapeType="1"/>
              </p:cNvSpPr>
              <p:nvPr/>
            </p:nvSpPr>
            <p:spPr bwMode="auto">
              <a:xfrm flipH="1">
                <a:off x="3879" y="2154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1" name="Line 673"/>
              <p:cNvSpPr>
                <a:spLocks noChangeShapeType="1"/>
              </p:cNvSpPr>
              <p:nvPr/>
            </p:nvSpPr>
            <p:spPr bwMode="auto">
              <a:xfrm flipH="1">
                <a:off x="3879" y="213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2" name="Line 674"/>
              <p:cNvSpPr>
                <a:spLocks noChangeShapeType="1"/>
              </p:cNvSpPr>
              <p:nvPr/>
            </p:nvSpPr>
            <p:spPr bwMode="auto">
              <a:xfrm flipH="1">
                <a:off x="3879" y="211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3" name="Line 675"/>
              <p:cNvSpPr>
                <a:spLocks noChangeShapeType="1"/>
              </p:cNvSpPr>
              <p:nvPr/>
            </p:nvSpPr>
            <p:spPr bwMode="auto">
              <a:xfrm flipH="1">
                <a:off x="3879" y="2104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4" name="Line 676"/>
              <p:cNvSpPr>
                <a:spLocks noChangeShapeType="1"/>
              </p:cNvSpPr>
              <p:nvPr/>
            </p:nvSpPr>
            <p:spPr bwMode="auto">
              <a:xfrm flipH="1">
                <a:off x="3879" y="209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5" name="Line 677"/>
              <p:cNvSpPr>
                <a:spLocks noChangeShapeType="1"/>
              </p:cNvSpPr>
              <p:nvPr/>
            </p:nvSpPr>
            <p:spPr bwMode="auto">
              <a:xfrm flipH="1">
                <a:off x="3879" y="208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6" name="Line 678"/>
              <p:cNvSpPr>
                <a:spLocks noChangeShapeType="1"/>
              </p:cNvSpPr>
              <p:nvPr/>
            </p:nvSpPr>
            <p:spPr bwMode="auto">
              <a:xfrm flipH="1">
                <a:off x="3879" y="207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7" name="Line 679"/>
              <p:cNvSpPr>
                <a:spLocks noChangeShapeType="1"/>
              </p:cNvSpPr>
              <p:nvPr/>
            </p:nvSpPr>
            <p:spPr bwMode="auto">
              <a:xfrm flipH="1">
                <a:off x="3879" y="207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8" name="Line 680"/>
              <p:cNvSpPr>
                <a:spLocks noChangeShapeType="1"/>
              </p:cNvSpPr>
              <p:nvPr/>
            </p:nvSpPr>
            <p:spPr bwMode="auto">
              <a:xfrm flipH="1">
                <a:off x="3879" y="202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09" name="Line 681"/>
              <p:cNvSpPr>
                <a:spLocks noChangeShapeType="1"/>
              </p:cNvSpPr>
              <p:nvPr/>
            </p:nvSpPr>
            <p:spPr bwMode="auto">
              <a:xfrm flipH="1">
                <a:off x="3879" y="200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0" name="Line 682"/>
              <p:cNvSpPr>
                <a:spLocks noChangeShapeType="1"/>
              </p:cNvSpPr>
              <p:nvPr/>
            </p:nvSpPr>
            <p:spPr bwMode="auto">
              <a:xfrm flipH="1">
                <a:off x="3879" y="1991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1" name="Line 683"/>
              <p:cNvSpPr>
                <a:spLocks noChangeShapeType="1"/>
              </p:cNvSpPr>
              <p:nvPr/>
            </p:nvSpPr>
            <p:spPr bwMode="auto">
              <a:xfrm flipH="1">
                <a:off x="3879" y="197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2" name="Line 684"/>
              <p:cNvSpPr>
                <a:spLocks noChangeShapeType="1"/>
              </p:cNvSpPr>
              <p:nvPr/>
            </p:nvSpPr>
            <p:spPr bwMode="auto">
              <a:xfrm flipH="1">
                <a:off x="3879" y="197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3" name="Line 685"/>
              <p:cNvSpPr>
                <a:spLocks noChangeShapeType="1"/>
              </p:cNvSpPr>
              <p:nvPr/>
            </p:nvSpPr>
            <p:spPr bwMode="auto">
              <a:xfrm flipH="1">
                <a:off x="3879" y="1962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4" name="Line 686"/>
              <p:cNvSpPr>
                <a:spLocks noChangeShapeType="1"/>
              </p:cNvSpPr>
              <p:nvPr/>
            </p:nvSpPr>
            <p:spPr bwMode="auto">
              <a:xfrm flipH="1">
                <a:off x="3879" y="195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5" name="Line 687"/>
              <p:cNvSpPr>
                <a:spLocks noChangeShapeType="1"/>
              </p:cNvSpPr>
              <p:nvPr/>
            </p:nvSpPr>
            <p:spPr bwMode="auto">
              <a:xfrm flipH="1">
                <a:off x="3879" y="1945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6" name="Line 688"/>
              <p:cNvSpPr>
                <a:spLocks noChangeShapeType="1"/>
              </p:cNvSpPr>
              <p:nvPr/>
            </p:nvSpPr>
            <p:spPr bwMode="auto">
              <a:xfrm flipH="1">
                <a:off x="3879" y="190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7" name="Line 689"/>
              <p:cNvSpPr>
                <a:spLocks noChangeShapeType="1"/>
              </p:cNvSpPr>
              <p:nvPr/>
            </p:nvSpPr>
            <p:spPr bwMode="auto">
              <a:xfrm flipH="1">
                <a:off x="3879" y="1882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8" name="Line 690"/>
              <p:cNvSpPr>
                <a:spLocks noChangeShapeType="1"/>
              </p:cNvSpPr>
              <p:nvPr/>
            </p:nvSpPr>
            <p:spPr bwMode="auto">
              <a:xfrm flipH="1">
                <a:off x="3879" y="1865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19" name="Line 691"/>
              <p:cNvSpPr>
                <a:spLocks noChangeShapeType="1"/>
              </p:cNvSpPr>
              <p:nvPr/>
            </p:nvSpPr>
            <p:spPr bwMode="auto">
              <a:xfrm flipH="1">
                <a:off x="3879" y="185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0" name="Line 692"/>
              <p:cNvSpPr>
                <a:spLocks noChangeShapeType="1"/>
              </p:cNvSpPr>
              <p:nvPr/>
            </p:nvSpPr>
            <p:spPr bwMode="auto">
              <a:xfrm flipH="1">
                <a:off x="3879" y="1844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1" name="Line 693"/>
              <p:cNvSpPr>
                <a:spLocks noChangeShapeType="1"/>
              </p:cNvSpPr>
              <p:nvPr/>
            </p:nvSpPr>
            <p:spPr bwMode="auto">
              <a:xfrm flipH="1">
                <a:off x="3879" y="183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2" name="Line 694"/>
              <p:cNvSpPr>
                <a:spLocks noChangeShapeType="1"/>
              </p:cNvSpPr>
              <p:nvPr/>
            </p:nvSpPr>
            <p:spPr bwMode="auto">
              <a:xfrm flipH="1">
                <a:off x="3879" y="182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3" name="Line 695"/>
              <p:cNvSpPr>
                <a:spLocks noChangeShapeType="1"/>
              </p:cNvSpPr>
              <p:nvPr/>
            </p:nvSpPr>
            <p:spPr bwMode="auto">
              <a:xfrm flipH="1">
                <a:off x="3879" y="181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4" name="Line 696"/>
              <p:cNvSpPr>
                <a:spLocks noChangeShapeType="1"/>
              </p:cNvSpPr>
              <p:nvPr/>
            </p:nvSpPr>
            <p:spPr bwMode="auto">
              <a:xfrm flipH="1">
                <a:off x="3879" y="177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5" name="Line 697"/>
              <p:cNvSpPr>
                <a:spLocks noChangeShapeType="1"/>
              </p:cNvSpPr>
              <p:nvPr/>
            </p:nvSpPr>
            <p:spPr bwMode="auto">
              <a:xfrm flipH="1">
                <a:off x="3879" y="175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6" name="Line 698"/>
              <p:cNvSpPr>
                <a:spLocks noChangeShapeType="1"/>
              </p:cNvSpPr>
              <p:nvPr/>
            </p:nvSpPr>
            <p:spPr bwMode="auto">
              <a:xfrm flipH="1">
                <a:off x="3879" y="173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7" name="Line 699"/>
              <p:cNvSpPr>
                <a:spLocks noChangeShapeType="1"/>
              </p:cNvSpPr>
              <p:nvPr/>
            </p:nvSpPr>
            <p:spPr bwMode="auto">
              <a:xfrm flipH="1">
                <a:off x="3879" y="172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8" name="Line 700"/>
              <p:cNvSpPr>
                <a:spLocks noChangeShapeType="1"/>
              </p:cNvSpPr>
              <p:nvPr/>
            </p:nvSpPr>
            <p:spPr bwMode="auto">
              <a:xfrm flipH="1">
                <a:off x="3879" y="171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29" name="Line 701"/>
              <p:cNvSpPr>
                <a:spLocks noChangeShapeType="1"/>
              </p:cNvSpPr>
              <p:nvPr/>
            </p:nvSpPr>
            <p:spPr bwMode="auto">
              <a:xfrm flipH="1">
                <a:off x="3879" y="171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0" name="Line 702"/>
              <p:cNvSpPr>
                <a:spLocks noChangeShapeType="1"/>
              </p:cNvSpPr>
              <p:nvPr/>
            </p:nvSpPr>
            <p:spPr bwMode="auto">
              <a:xfrm flipH="1">
                <a:off x="3879" y="1702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1" name="Line 703"/>
              <p:cNvSpPr>
                <a:spLocks noChangeShapeType="1"/>
              </p:cNvSpPr>
              <p:nvPr/>
            </p:nvSpPr>
            <p:spPr bwMode="auto">
              <a:xfrm flipH="1">
                <a:off x="3879" y="169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2" name="Line 704"/>
              <p:cNvSpPr>
                <a:spLocks noChangeShapeType="1"/>
              </p:cNvSpPr>
              <p:nvPr/>
            </p:nvSpPr>
            <p:spPr bwMode="auto">
              <a:xfrm flipH="1">
                <a:off x="3879" y="1651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3" name="Line 705"/>
              <p:cNvSpPr>
                <a:spLocks noChangeShapeType="1"/>
              </p:cNvSpPr>
              <p:nvPr/>
            </p:nvSpPr>
            <p:spPr bwMode="auto">
              <a:xfrm flipH="1">
                <a:off x="3879" y="163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4" name="Line 706"/>
              <p:cNvSpPr>
                <a:spLocks noChangeShapeType="1"/>
              </p:cNvSpPr>
              <p:nvPr/>
            </p:nvSpPr>
            <p:spPr bwMode="auto">
              <a:xfrm flipH="1">
                <a:off x="3879" y="1614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5" name="Line 707"/>
              <p:cNvSpPr>
                <a:spLocks noChangeShapeType="1"/>
              </p:cNvSpPr>
              <p:nvPr/>
            </p:nvSpPr>
            <p:spPr bwMode="auto">
              <a:xfrm flipH="1">
                <a:off x="3879" y="1601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6" name="Line 708"/>
              <p:cNvSpPr>
                <a:spLocks noChangeShapeType="1"/>
              </p:cNvSpPr>
              <p:nvPr/>
            </p:nvSpPr>
            <p:spPr bwMode="auto">
              <a:xfrm flipH="1">
                <a:off x="3879" y="1593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7" name="Line 709"/>
              <p:cNvSpPr>
                <a:spLocks noChangeShapeType="1"/>
              </p:cNvSpPr>
              <p:nvPr/>
            </p:nvSpPr>
            <p:spPr bwMode="auto">
              <a:xfrm flipH="1">
                <a:off x="3879" y="1584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8" name="Line 710"/>
              <p:cNvSpPr>
                <a:spLocks noChangeShapeType="1"/>
              </p:cNvSpPr>
              <p:nvPr/>
            </p:nvSpPr>
            <p:spPr bwMode="auto">
              <a:xfrm flipH="1">
                <a:off x="3879" y="157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39" name="Line 711"/>
              <p:cNvSpPr>
                <a:spLocks noChangeShapeType="1"/>
              </p:cNvSpPr>
              <p:nvPr/>
            </p:nvSpPr>
            <p:spPr bwMode="auto">
              <a:xfrm flipH="1">
                <a:off x="3879" y="156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40" name="Line 712"/>
              <p:cNvSpPr>
                <a:spLocks noChangeShapeType="1"/>
              </p:cNvSpPr>
              <p:nvPr/>
            </p:nvSpPr>
            <p:spPr bwMode="auto">
              <a:xfrm flipH="1">
                <a:off x="3879" y="1526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41" name="Line 713"/>
              <p:cNvSpPr>
                <a:spLocks noChangeShapeType="1"/>
              </p:cNvSpPr>
              <p:nvPr/>
            </p:nvSpPr>
            <p:spPr bwMode="auto">
              <a:xfrm flipH="1">
                <a:off x="3879" y="1505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42" name="Line 714"/>
              <p:cNvSpPr>
                <a:spLocks noChangeShapeType="1"/>
              </p:cNvSpPr>
              <p:nvPr/>
            </p:nvSpPr>
            <p:spPr bwMode="auto">
              <a:xfrm flipH="1">
                <a:off x="3879" y="1488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43" name="Line 715"/>
              <p:cNvSpPr>
                <a:spLocks noChangeShapeType="1"/>
              </p:cNvSpPr>
              <p:nvPr/>
            </p:nvSpPr>
            <p:spPr bwMode="auto">
              <a:xfrm flipH="1">
                <a:off x="3879" y="1475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44" name="Line 716"/>
              <p:cNvSpPr>
                <a:spLocks noChangeShapeType="1"/>
              </p:cNvSpPr>
              <p:nvPr/>
            </p:nvSpPr>
            <p:spPr bwMode="auto">
              <a:xfrm flipH="1">
                <a:off x="3879" y="1467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45" name="Line 717"/>
              <p:cNvSpPr>
                <a:spLocks noChangeShapeType="1"/>
              </p:cNvSpPr>
              <p:nvPr/>
            </p:nvSpPr>
            <p:spPr bwMode="auto">
              <a:xfrm flipH="1">
                <a:off x="3879" y="1459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46" name="Line 718"/>
              <p:cNvSpPr>
                <a:spLocks noChangeShapeType="1"/>
              </p:cNvSpPr>
              <p:nvPr/>
            </p:nvSpPr>
            <p:spPr bwMode="auto">
              <a:xfrm flipH="1">
                <a:off x="3879" y="1450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247" name="Line 719"/>
              <p:cNvSpPr>
                <a:spLocks noChangeShapeType="1"/>
              </p:cNvSpPr>
              <p:nvPr/>
            </p:nvSpPr>
            <p:spPr bwMode="auto">
              <a:xfrm flipH="1">
                <a:off x="3879" y="1442"/>
                <a:ext cx="14" cy="1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6" name="Group 720"/>
            <p:cNvGrpSpPr>
              <a:grpSpLocks/>
            </p:cNvGrpSpPr>
            <p:nvPr/>
          </p:nvGrpSpPr>
          <p:grpSpPr bwMode="auto">
            <a:xfrm>
              <a:off x="2874210" y="4860421"/>
              <a:ext cx="3991416" cy="59747"/>
              <a:chOff x="2149" y="2921"/>
              <a:chExt cx="1716" cy="25"/>
            </a:xfrm>
          </p:grpSpPr>
          <p:sp>
            <p:nvSpPr>
              <p:cNvPr id="43106" name="Line 721"/>
              <p:cNvSpPr>
                <a:spLocks noChangeShapeType="1"/>
              </p:cNvSpPr>
              <p:nvPr/>
            </p:nvSpPr>
            <p:spPr bwMode="auto">
              <a:xfrm flipV="1">
                <a:off x="2149" y="2921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07" name="Line 722"/>
              <p:cNvSpPr>
                <a:spLocks noChangeShapeType="1"/>
              </p:cNvSpPr>
              <p:nvPr/>
            </p:nvSpPr>
            <p:spPr bwMode="auto">
              <a:xfrm flipV="1">
                <a:off x="2416" y="2921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08" name="Line 723"/>
              <p:cNvSpPr>
                <a:spLocks noChangeShapeType="1"/>
              </p:cNvSpPr>
              <p:nvPr/>
            </p:nvSpPr>
            <p:spPr bwMode="auto">
              <a:xfrm flipV="1">
                <a:off x="2687" y="2921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09" name="Line 724"/>
              <p:cNvSpPr>
                <a:spLocks noChangeShapeType="1"/>
              </p:cNvSpPr>
              <p:nvPr/>
            </p:nvSpPr>
            <p:spPr bwMode="auto">
              <a:xfrm flipV="1">
                <a:off x="2954" y="2921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0" name="Line 725"/>
              <p:cNvSpPr>
                <a:spLocks noChangeShapeType="1"/>
              </p:cNvSpPr>
              <p:nvPr/>
            </p:nvSpPr>
            <p:spPr bwMode="auto">
              <a:xfrm flipV="1">
                <a:off x="3220" y="2921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1" name="Line 726"/>
              <p:cNvSpPr>
                <a:spLocks noChangeShapeType="1"/>
              </p:cNvSpPr>
              <p:nvPr/>
            </p:nvSpPr>
            <p:spPr bwMode="auto">
              <a:xfrm flipV="1">
                <a:off x="3491" y="2921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2" name="Line 727"/>
              <p:cNvSpPr>
                <a:spLocks noChangeShapeType="1"/>
              </p:cNvSpPr>
              <p:nvPr/>
            </p:nvSpPr>
            <p:spPr bwMode="auto">
              <a:xfrm flipV="1">
                <a:off x="3758" y="2921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3" name="Line 728"/>
              <p:cNvSpPr>
                <a:spLocks noChangeShapeType="1"/>
              </p:cNvSpPr>
              <p:nvPr/>
            </p:nvSpPr>
            <p:spPr bwMode="auto">
              <a:xfrm flipV="1">
                <a:off x="2203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4" name="Line 729"/>
              <p:cNvSpPr>
                <a:spLocks noChangeShapeType="1"/>
              </p:cNvSpPr>
              <p:nvPr/>
            </p:nvSpPr>
            <p:spPr bwMode="auto">
              <a:xfrm flipV="1">
                <a:off x="2256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5" name="Line 730"/>
              <p:cNvSpPr>
                <a:spLocks noChangeShapeType="1"/>
              </p:cNvSpPr>
              <p:nvPr/>
            </p:nvSpPr>
            <p:spPr bwMode="auto">
              <a:xfrm flipV="1">
                <a:off x="2309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6" name="Line 731"/>
              <p:cNvSpPr>
                <a:spLocks noChangeShapeType="1"/>
              </p:cNvSpPr>
              <p:nvPr/>
            </p:nvSpPr>
            <p:spPr bwMode="auto">
              <a:xfrm flipV="1">
                <a:off x="2363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7" name="Line 732"/>
              <p:cNvSpPr>
                <a:spLocks noChangeShapeType="1"/>
              </p:cNvSpPr>
              <p:nvPr/>
            </p:nvSpPr>
            <p:spPr bwMode="auto">
              <a:xfrm flipV="1">
                <a:off x="2469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8" name="Line 733"/>
              <p:cNvSpPr>
                <a:spLocks noChangeShapeType="1"/>
              </p:cNvSpPr>
              <p:nvPr/>
            </p:nvSpPr>
            <p:spPr bwMode="auto">
              <a:xfrm flipV="1">
                <a:off x="2522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19" name="Line 734"/>
              <p:cNvSpPr>
                <a:spLocks noChangeShapeType="1"/>
              </p:cNvSpPr>
              <p:nvPr/>
            </p:nvSpPr>
            <p:spPr bwMode="auto">
              <a:xfrm flipV="1">
                <a:off x="2581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0" name="Line 735"/>
              <p:cNvSpPr>
                <a:spLocks noChangeShapeType="1"/>
              </p:cNvSpPr>
              <p:nvPr/>
            </p:nvSpPr>
            <p:spPr bwMode="auto">
              <a:xfrm flipV="1">
                <a:off x="2634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1" name="Line 736"/>
              <p:cNvSpPr>
                <a:spLocks noChangeShapeType="1"/>
              </p:cNvSpPr>
              <p:nvPr/>
            </p:nvSpPr>
            <p:spPr bwMode="auto">
              <a:xfrm flipV="1">
                <a:off x="2740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2" name="Line 737"/>
              <p:cNvSpPr>
                <a:spLocks noChangeShapeType="1"/>
              </p:cNvSpPr>
              <p:nvPr/>
            </p:nvSpPr>
            <p:spPr bwMode="auto">
              <a:xfrm flipV="1">
                <a:off x="2794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3" name="Line 738"/>
              <p:cNvSpPr>
                <a:spLocks noChangeShapeType="1"/>
              </p:cNvSpPr>
              <p:nvPr/>
            </p:nvSpPr>
            <p:spPr bwMode="auto">
              <a:xfrm flipV="1">
                <a:off x="2847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4" name="Line 739"/>
              <p:cNvSpPr>
                <a:spLocks noChangeShapeType="1"/>
              </p:cNvSpPr>
              <p:nvPr/>
            </p:nvSpPr>
            <p:spPr bwMode="auto">
              <a:xfrm flipV="1">
                <a:off x="2900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5" name="Line 740"/>
              <p:cNvSpPr>
                <a:spLocks noChangeShapeType="1"/>
              </p:cNvSpPr>
              <p:nvPr/>
            </p:nvSpPr>
            <p:spPr bwMode="auto">
              <a:xfrm flipV="1">
                <a:off x="3007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6" name="Line 741"/>
              <p:cNvSpPr>
                <a:spLocks noChangeShapeType="1"/>
              </p:cNvSpPr>
              <p:nvPr/>
            </p:nvSpPr>
            <p:spPr bwMode="auto">
              <a:xfrm flipV="1">
                <a:off x="3060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7" name="Line 742"/>
              <p:cNvSpPr>
                <a:spLocks noChangeShapeType="1"/>
              </p:cNvSpPr>
              <p:nvPr/>
            </p:nvSpPr>
            <p:spPr bwMode="auto">
              <a:xfrm flipV="1">
                <a:off x="3113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8" name="Line 743"/>
              <p:cNvSpPr>
                <a:spLocks noChangeShapeType="1"/>
              </p:cNvSpPr>
              <p:nvPr/>
            </p:nvSpPr>
            <p:spPr bwMode="auto">
              <a:xfrm flipV="1">
                <a:off x="3167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29" name="Line 744"/>
              <p:cNvSpPr>
                <a:spLocks noChangeShapeType="1"/>
              </p:cNvSpPr>
              <p:nvPr/>
            </p:nvSpPr>
            <p:spPr bwMode="auto">
              <a:xfrm flipV="1">
                <a:off x="3278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30" name="Line 745"/>
              <p:cNvSpPr>
                <a:spLocks noChangeShapeType="1"/>
              </p:cNvSpPr>
              <p:nvPr/>
            </p:nvSpPr>
            <p:spPr bwMode="auto">
              <a:xfrm flipV="1">
                <a:off x="3331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31" name="Line 746"/>
              <p:cNvSpPr>
                <a:spLocks noChangeShapeType="1"/>
              </p:cNvSpPr>
              <p:nvPr/>
            </p:nvSpPr>
            <p:spPr bwMode="auto">
              <a:xfrm flipV="1">
                <a:off x="3385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32" name="Line 747"/>
              <p:cNvSpPr>
                <a:spLocks noChangeShapeType="1"/>
              </p:cNvSpPr>
              <p:nvPr/>
            </p:nvSpPr>
            <p:spPr bwMode="auto">
              <a:xfrm flipV="1">
                <a:off x="3438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33" name="Line 748"/>
              <p:cNvSpPr>
                <a:spLocks noChangeShapeType="1"/>
              </p:cNvSpPr>
              <p:nvPr/>
            </p:nvSpPr>
            <p:spPr bwMode="auto">
              <a:xfrm flipV="1">
                <a:off x="3545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34" name="Line 749"/>
              <p:cNvSpPr>
                <a:spLocks noChangeShapeType="1"/>
              </p:cNvSpPr>
              <p:nvPr/>
            </p:nvSpPr>
            <p:spPr bwMode="auto">
              <a:xfrm flipV="1">
                <a:off x="3598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35" name="Line 750"/>
              <p:cNvSpPr>
                <a:spLocks noChangeShapeType="1"/>
              </p:cNvSpPr>
              <p:nvPr/>
            </p:nvSpPr>
            <p:spPr bwMode="auto">
              <a:xfrm flipV="1">
                <a:off x="3651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36" name="Line 751"/>
              <p:cNvSpPr>
                <a:spLocks noChangeShapeType="1"/>
              </p:cNvSpPr>
              <p:nvPr/>
            </p:nvSpPr>
            <p:spPr bwMode="auto">
              <a:xfrm flipV="1">
                <a:off x="3704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37" name="Line 752"/>
              <p:cNvSpPr>
                <a:spLocks noChangeShapeType="1"/>
              </p:cNvSpPr>
              <p:nvPr/>
            </p:nvSpPr>
            <p:spPr bwMode="auto">
              <a:xfrm flipV="1">
                <a:off x="3811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38" name="Line 753"/>
              <p:cNvSpPr>
                <a:spLocks noChangeShapeType="1"/>
              </p:cNvSpPr>
              <p:nvPr/>
            </p:nvSpPr>
            <p:spPr bwMode="auto">
              <a:xfrm flipV="1">
                <a:off x="3864" y="2934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7" name="Group 754"/>
            <p:cNvGrpSpPr>
              <a:grpSpLocks/>
            </p:cNvGrpSpPr>
            <p:nvPr/>
          </p:nvGrpSpPr>
          <p:grpSpPr bwMode="auto">
            <a:xfrm>
              <a:off x="2874210" y="1316158"/>
              <a:ext cx="3991416" cy="59749"/>
              <a:chOff x="2149" y="1438"/>
              <a:chExt cx="1716" cy="25"/>
            </a:xfrm>
          </p:grpSpPr>
          <p:sp>
            <p:nvSpPr>
              <p:cNvPr id="43073" name="Line 755"/>
              <p:cNvSpPr>
                <a:spLocks noChangeShapeType="1"/>
              </p:cNvSpPr>
              <p:nvPr/>
            </p:nvSpPr>
            <p:spPr bwMode="auto">
              <a:xfrm>
                <a:off x="2149" y="1438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74" name="Line 756"/>
              <p:cNvSpPr>
                <a:spLocks noChangeShapeType="1"/>
              </p:cNvSpPr>
              <p:nvPr/>
            </p:nvSpPr>
            <p:spPr bwMode="auto">
              <a:xfrm>
                <a:off x="2416" y="1438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75" name="Line 757"/>
              <p:cNvSpPr>
                <a:spLocks noChangeShapeType="1"/>
              </p:cNvSpPr>
              <p:nvPr/>
            </p:nvSpPr>
            <p:spPr bwMode="auto">
              <a:xfrm>
                <a:off x="2687" y="1438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76" name="Line 758"/>
              <p:cNvSpPr>
                <a:spLocks noChangeShapeType="1"/>
              </p:cNvSpPr>
              <p:nvPr/>
            </p:nvSpPr>
            <p:spPr bwMode="auto">
              <a:xfrm>
                <a:off x="2954" y="1438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77" name="Line 759"/>
              <p:cNvSpPr>
                <a:spLocks noChangeShapeType="1"/>
              </p:cNvSpPr>
              <p:nvPr/>
            </p:nvSpPr>
            <p:spPr bwMode="auto">
              <a:xfrm>
                <a:off x="3220" y="1438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78" name="Line 760"/>
              <p:cNvSpPr>
                <a:spLocks noChangeShapeType="1"/>
              </p:cNvSpPr>
              <p:nvPr/>
            </p:nvSpPr>
            <p:spPr bwMode="auto">
              <a:xfrm>
                <a:off x="3491" y="1438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79" name="Line 761"/>
              <p:cNvSpPr>
                <a:spLocks noChangeShapeType="1"/>
              </p:cNvSpPr>
              <p:nvPr/>
            </p:nvSpPr>
            <p:spPr bwMode="auto">
              <a:xfrm>
                <a:off x="3758" y="1438"/>
                <a:ext cx="1" cy="25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0" name="Line 762"/>
              <p:cNvSpPr>
                <a:spLocks noChangeShapeType="1"/>
              </p:cNvSpPr>
              <p:nvPr/>
            </p:nvSpPr>
            <p:spPr bwMode="auto">
              <a:xfrm>
                <a:off x="2203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1" name="Line 763"/>
              <p:cNvSpPr>
                <a:spLocks noChangeShapeType="1"/>
              </p:cNvSpPr>
              <p:nvPr/>
            </p:nvSpPr>
            <p:spPr bwMode="auto">
              <a:xfrm>
                <a:off x="2256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2" name="Line 764"/>
              <p:cNvSpPr>
                <a:spLocks noChangeShapeType="1"/>
              </p:cNvSpPr>
              <p:nvPr/>
            </p:nvSpPr>
            <p:spPr bwMode="auto">
              <a:xfrm>
                <a:off x="2309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3" name="Line 765"/>
              <p:cNvSpPr>
                <a:spLocks noChangeShapeType="1"/>
              </p:cNvSpPr>
              <p:nvPr/>
            </p:nvSpPr>
            <p:spPr bwMode="auto">
              <a:xfrm>
                <a:off x="2363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4" name="Line 766"/>
              <p:cNvSpPr>
                <a:spLocks noChangeShapeType="1"/>
              </p:cNvSpPr>
              <p:nvPr/>
            </p:nvSpPr>
            <p:spPr bwMode="auto">
              <a:xfrm>
                <a:off x="2469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5" name="Line 767"/>
              <p:cNvSpPr>
                <a:spLocks noChangeShapeType="1"/>
              </p:cNvSpPr>
              <p:nvPr/>
            </p:nvSpPr>
            <p:spPr bwMode="auto">
              <a:xfrm>
                <a:off x="2522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6" name="Line 768"/>
              <p:cNvSpPr>
                <a:spLocks noChangeShapeType="1"/>
              </p:cNvSpPr>
              <p:nvPr/>
            </p:nvSpPr>
            <p:spPr bwMode="auto">
              <a:xfrm>
                <a:off x="2581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7" name="Line 769"/>
              <p:cNvSpPr>
                <a:spLocks noChangeShapeType="1"/>
              </p:cNvSpPr>
              <p:nvPr/>
            </p:nvSpPr>
            <p:spPr bwMode="auto">
              <a:xfrm>
                <a:off x="2634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8" name="Line 770"/>
              <p:cNvSpPr>
                <a:spLocks noChangeShapeType="1"/>
              </p:cNvSpPr>
              <p:nvPr/>
            </p:nvSpPr>
            <p:spPr bwMode="auto">
              <a:xfrm>
                <a:off x="2740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89" name="Line 771"/>
              <p:cNvSpPr>
                <a:spLocks noChangeShapeType="1"/>
              </p:cNvSpPr>
              <p:nvPr/>
            </p:nvSpPr>
            <p:spPr bwMode="auto">
              <a:xfrm>
                <a:off x="2794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0" name="Line 772"/>
              <p:cNvSpPr>
                <a:spLocks noChangeShapeType="1"/>
              </p:cNvSpPr>
              <p:nvPr/>
            </p:nvSpPr>
            <p:spPr bwMode="auto">
              <a:xfrm>
                <a:off x="2847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1" name="Line 773"/>
              <p:cNvSpPr>
                <a:spLocks noChangeShapeType="1"/>
              </p:cNvSpPr>
              <p:nvPr/>
            </p:nvSpPr>
            <p:spPr bwMode="auto">
              <a:xfrm>
                <a:off x="2900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2" name="Line 774"/>
              <p:cNvSpPr>
                <a:spLocks noChangeShapeType="1"/>
              </p:cNvSpPr>
              <p:nvPr/>
            </p:nvSpPr>
            <p:spPr bwMode="auto">
              <a:xfrm>
                <a:off x="3007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3" name="Line 775"/>
              <p:cNvSpPr>
                <a:spLocks noChangeShapeType="1"/>
              </p:cNvSpPr>
              <p:nvPr/>
            </p:nvSpPr>
            <p:spPr bwMode="auto">
              <a:xfrm>
                <a:off x="3060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4" name="Line 776"/>
              <p:cNvSpPr>
                <a:spLocks noChangeShapeType="1"/>
              </p:cNvSpPr>
              <p:nvPr/>
            </p:nvSpPr>
            <p:spPr bwMode="auto">
              <a:xfrm>
                <a:off x="3113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5" name="Line 777"/>
              <p:cNvSpPr>
                <a:spLocks noChangeShapeType="1"/>
              </p:cNvSpPr>
              <p:nvPr/>
            </p:nvSpPr>
            <p:spPr bwMode="auto">
              <a:xfrm>
                <a:off x="3167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6" name="Line 778"/>
              <p:cNvSpPr>
                <a:spLocks noChangeShapeType="1"/>
              </p:cNvSpPr>
              <p:nvPr/>
            </p:nvSpPr>
            <p:spPr bwMode="auto">
              <a:xfrm>
                <a:off x="3278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7" name="Line 779"/>
              <p:cNvSpPr>
                <a:spLocks noChangeShapeType="1"/>
              </p:cNvSpPr>
              <p:nvPr/>
            </p:nvSpPr>
            <p:spPr bwMode="auto">
              <a:xfrm>
                <a:off x="3331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8" name="Line 780"/>
              <p:cNvSpPr>
                <a:spLocks noChangeShapeType="1"/>
              </p:cNvSpPr>
              <p:nvPr/>
            </p:nvSpPr>
            <p:spPr bwMode="auto">
              <a:xfrm>
                <a:off x="3385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099" name="Line 781"/>
              <p:cNvSpPr>
                <a:spLocks noChangeShapeType="1"/>
              </p:cNvSpPr>
              <p:nvPr/>
            </p:nvSpPr>
            <p:spPr bwMode="auto">
              <a:xfrm>
                <a:off x="3438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00" name="Line 782"/>
              <p:cNvSpPr>
                <a:spLocks noChangeShapeType="1"/>
              </p:cNvSpPr>
              <p:nvPr/>
            </p:nvSpPr>
            <p:spPr bwMode="auto">
              <a:xfrm>
                <a:off x="3545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01" name="Line 783"/>
              <p:cNvSpPr>
                <a:spLocks noChangeShapeType="1"/>
              </p:cNvSpPr>
              <p:nvPr/>
            </p:nvSpPr>
            <p:spPr bwMode="auto">
              <a:xfrm>
                <a:off x="3598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02" name="Line 784"/>
              <p:cNvSpPr>
                <a:spLocks noChangeShapeType="1"/>
              </p:cNvSpPr>
              <p:nvPr/>
            </p:nvSpPr>
            <p:spPr bwMode="auto">
              <a:xfrm>
                <a:off x="3651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03" name="Line 785"/>
              <p:cNvSpPr>
                <a:spLocks noChangeShapeType="1"/>
              </p:cNvSpPr>
              <p:nvPr/>
            </p:nvSpPr>
            <p:spPr bwMode="auto">
              <a:xfrm>
                <a:off x="3704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04" name="Line 786"/>
              <p:cNvSpPr>
                <a:spLocks noChangeShapeType="1"/>
              </p:cNvSpPr>
              <p:nvPr/>
            </p:nvSpPr>
            <p:spPr bwMode="auto">
              <a:xfrm>
                <a:off x="3811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3105" name="Line 787"/>
              <p:cNvSpPr>
                <a:spLocks noChangeShapeType="1"/>
              </p:cNvSpPr>
              <p:nvPr/>
            </p:nvSpPr>
            <p:spPr bwMode="auto">
              <a:xfrm>
                <a:off x="3864" y="1438"/>
                <a:ext cx="1" cy="12"/>
              </a:xfrm>
              <a:prstGeom prst="line">
                <a:avLst/>
              </a:prstGeom>
              <a:no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43053" name="Line 788"/>
            <p:cNvSpPr>
              <a:spLocks noChangeShapeType="1"/>
            </p:cNvSpPr>
            <p:nvPr/>
          </p:nvSpPr>
          <p:spPr bwMode="auto">
            <a:xfrm flipV="1">
              <a:off x="2871752" y="1316158"/>
              <a:ext cx="2324" cy="3604010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54" name="Line 789"/>
            <p:cNvSpPr>
              <a:spLocks noChangeShapeType="1"/>
            </p:cNvSpPr>
            <p:nvPr/>
          </p:nvSpPr>
          <p:spPr bwMode="auto">
            <a:xfrm flipV="1">
              <a:off x="6926301" y="1316158"/>
              <a:ext cx="2324" cy="3604010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55" name="Line 790"/>
            <p:cNvSpPr>
              <a:spLocks noChangeShapeType="1"/>
            </p:cNvSpPr>
            <p:nvPr/>
          </p:nvSpPr>
          <p:spPr bwMode="auto">
            <a:xfrm>
              <a:off x="2871752" y="4920169"/>
              <a:ext cx="4054549" cy="2391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56" name="Line 791"/>
            <p:cNvSpPr>
              <a:spLocks noChangeShapeType="1"/>
            </p:cNvSpPr>
            <p:nvPr/>
          </p:nvSpPr>
          <p:spPr bwMode="auto">
            <a:xfrm>
              <a:off x="2871752" y="1316158"/>
              <a:ext cx="4054549" cy="2391"/>
            </a:xfrm>
            <a:prstGeom prst="line">
              <a:avLst/>
            </a:prstGeom>
            <a:noFill/>
            <a:ln w="7938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57" name="Rectangle 804"/>
            <p:cNvSpPr>
              <a:spLocks noChangeArrowheads="1"/>
            </p:cNvSpPr>
            <p:nvPr/>
          </p:nvSpPr>
          <p:spPr bwMode="auto">
            <a:xfrm>
              <a:off x="2754350" y="1249242"/>
              <a:ext cx="92995" cy="16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43058" name="Rectangle 806"/>
            <p:cNvSpPr>
              <a:spLocks noChangeArrowheads="1"/>
            </p:cNvSpPr>
            <p:nvPr/>
          </p:nvSpPr>
          <p:spPr bwMode="auto">
            <a:xfrm>
              <a:off x="2677618" y="5015822"/>
              <a:ext cx="381277" cy="16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-500</a:t>
              </a:r>
            </a:p>
          </p:txBody>
        </p:sp>
        <p:sp>
          <p:nvSpPr>
            <p:cNvPr id="43059" name="Rectangle 808"/>
            <p:cNvSpPr>
              <a:spLocks noChangeArrowheads="1"/>
            </p:cNvSpPr>
            <p:nvPr/>
          </p:nvSpPr>
          <p:spPr bwMode="auto">
            <a:xfrm>
              <a:off x="3304498" y="5015822"/>
              <a:ext cx="381277" cy="16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-400</a:t>
              </a:r>
            </a:p>
          </p:txBody>
        </p:sp>
        <p:sp>
          <p:nvSpPr>
            <p:cNvPr id="43060" name="Rectangle 810"/>
            <p:cNvSpPr>
              <a:spLocks noChangeArrowheads="1"/>
            </p:cNvSpPr>
            <p:nvPr/>
          </p:nvSpPr>
          <p:spPr bwMode="auto">
            <a:xfrm>
              <a:off x="3936860" y="5015822"/>
              <a:ext cx="381277" cy="16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-300</a:t>
              </a:r>
            </a:p>
          </p:txBody>
        </p:sp>
        <p:sp>
          <p:nvSpPr>
            <p:cNvPr id="43061" name="Rectangle 812"/>
            <p:cNvSpPr>
              <a:spLocks noChangeArrowheads="1"/>
            </p:cNvSpPr>
            <p:nvPr/>
          </p:nvSpPr>
          <p:spPr bwMode="auto">
            <a:xfrm>
              <a:off x="4563740" y="5015822"/>
              <a:ext cx="381277" cy="16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-200</a:t>
              </a:r>
            </a:p>
          </p:txBody>
        </p:sp>
        <p:sp>
          <p:nvSpPr>
            <p:cNvPr id="43062" name="Rectangle 814"/>
            <p:cNvSpPr>
              <a:spLocks noChangeArrowheads="1"/>
            </p:cNvSpPr>
            <p:nvPr/>
          </p:nvSpPr>
          <p:spPr bwMode="auto">
            <a:xfrm>
              <a:off x="5165219" y="5015822"/>
              <a:ext cx="381277" cy="16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-100</a:t>
              </a:r>
            </a:p>
          </p:txBody>
        </p:sp>
        <p:sp>
          <p:nvSpPr>
            <p:cNvPr id="43063" name="Rectangle 816"/>
            <p:cNvSpPr>
              <a:spLocks noChangeArrowheads="1"/>
            </p:cNvSpPr>
            <p:nvPr/>
          </p:nvSpPr>
          <p:spPr bwMode="auto">
            <a:xfrm>
              <a:off x="5952199" y="5015822"/>
              <a:ext cx="92994" cy="16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0</a:t>
              </a:r>
            </a:p>
          </p:txBody>
        </p:sp>
        <p:sp>
          <p:nvSpPr>
            <p:cNvPr id="43064" name="Rectangle 817"/>
            <p:cNvSpPr>
              <a:spLocks noChangeArrowheads="1"/>
            </p:cNvSpPr>
            <p:nvPr/>
          </p:nvSpPr>
          <p:spPr bwMode="auto">
            <a:xfrm>
              <a:off x="6459333" y="5015822"/>
              <a:ext cx="325480" cy="168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100</a:t>
              </a:r>
            </a:p>
          </p:txBody>
        </p:sp>
        <p:sp>
          <p:nvSpPr>
            <p:cNvPr id="43065" name="Rectangle 819"/>
            <p:cNvSpPr>
              <a:spLocks noChangeArrowheads="1"/>
            </p:cNvSpPr>
            <p:nvPr/>
          </p:nvSpPr>
          <p:spPr bwMode="auto">
            <a:xfrm rot="-5400000">
              <a:off x="1384486" y="3029563"/>
              <a:ext cx="1429176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>
                  <a:ea typeface="Arial" charset="0"/>
                  <a:cs typeface="Arial" charset="0"/>
                </a:rPr>
                <a:t>Intensity [a.u.]</a:t>
              </a:r>
            </a:p>
          </p:txBody>
        </p:sp>
        <p:sp>
          <p:nvSpPr>
            <p:cNvPr id="43066" name="Rectangle 820"/>
            <p:cNvSpPr>
              <a:spLocks noChangeArrowheads="1"/>
            </p:cNvSpPr>
            <p:nvPr/>
          </p:nvSpPr>
          <p:spPr bwMode="auto">
            <a:xfrm>
              <a:off x="4536349" y="5324600"/>
              <a:ext cx="876703" cy="196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400">
                  <a:ea typeface="Arial" charset="0"/>
                  <a:cs typeface="Arial" charset="0"/>
                </a:rPr>
                <a:t>Delay [ps]</a:t>
              </a:r>
            </a:p>
          </p:txBody>
        </p:sp>
        <p:sp>
          <p:nvSpPr>
            <p:cNvPr id="43067" name="テキスト ボックス 28"/>
            <p:cNvSpPr txBox="1">
              <a:spLocks noChangeArrowheads="1"/>
            </p:cNvSpPr>
            <p:nvPr/>
          </p:nvSpPr>
          <p:spPr bwMode="auto">
            <a:xfrm>
              <a:off x="2367727" y="4765689"/>
              <a:ext cx="504114" cy="25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10</a:t>
              </a:r>
              <a:r>
                <a:rPr lang="en-US" altLang="ja-JP" sz="1200" baseline="30000">
                  <a:solidFill>
                    <a:srgbClr val="FFFFFF"/>
                  </a:solidFill>
                  <a:ea typeface="Arial" charset="0"/>
                  <a:cs typeface="Arial" charset="0"/>
                </a:rPr>
                <a:t>-12</a:t>
              </a:r>
              <a:endParaRPr lang="ja-JP" altLang="en-US" sz="1200" baseline="300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3068" name="テキスト ボックス 29"/>
            <p:cNvSpPr txBox="1">
              <a:spLocks noChangeArrowheads="1"/>
            </p:cNvSpPr>
            <p:nvPr/>
          </p:nvSpPr>
          <p:spPr bwMode="auto">
            <a:xfrm>
              <a:off x="2367727" y="4156549"/>
              <a:ext cx="504114" cy="25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10</a:t>
              </a:r>
              <a:r>
                <a:rPr lang="en-US" altLang="ja-JP" sz="1200" baseline="30000">
                  <a:solidFill>
                    <a:srgbClr val="FFFFFF"/>
                  </a:solidFill>
                  <a:ea typeface="Arial" charset="0"/>
                  <a:cs typeface="Arial" charset="0"/>
                </a:rPr>
                <a:t>-10</a:t>
              </a:r>
              <a:endParaRPr lang="ja-JP" altLang="en-US" sz="1200" baseline="300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3069" name="テキスト ボックス 30"/>
            <p:cNvSpPr txBox="1">
              <a:spLocks noChangeArrowheads="1"/>
            </p:cNvSpPr>
            <p:nvPr/>
          </p:nvSpPr>
          <p:spPr bwMode="auto">
            <a:xfrm>
              <a:off x="2419023" y="3547411"/>
              <a:ext cx="447057" cy="25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10</a:t>
              </a:r>
              <a:r>
                <a:rPr lang="en-US" altLang="ja-JP" sz="1200" baseline="30000">
                  <a:solidFill>
                    <a:srgbClr val="FFFFFF"/>
                  </a:solidFill>
                  <a:ea typeface="Arial" charset="0"/>
                  <a:cs typeface="Arial" charset="0"/>
                </a:rPr>
                <a:t>-8</a:t>
              </a:r>
              <a:endParaRPr lang="ja-JP" altLang="en-US" sz="1200" baseline="300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3070" name="テキスト ボックス 31"/>
            <p:cNvSpPr txBox="1">
              <a:spLocks noChangeArrowheads="1"/>
            </p:cNvSpPr>
            <p:nvPr/>
          </p:nvSpPr>
          <p:spPr bwMode="auto">
            <a:xfrm>
              <a:off x="2419023" y="2938273"/>
              <a:ext cx="447057" cy="25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10</a:t>
              </a:r>
              <a:r>
                <a:rPr lang="en-US" altLang="ja-JP" sz="1200" baseline="30000">
                  <a:solidFill>
                    <a:srgbClr val="FFFFFF"/>
                  </a:solidFill>
                  <a:ea typeface="Arial" charset="0"/>
                  <a:cs typeface="Arial" charset="0"/>
                </a:rPr>
                <a:t>-6</a:t>
              </a:r>
              <a:endParaRPr lang="ja-JP" altLang="en-US" sz="1200" baseline="300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3071" name="テキスト ボックス 32"/>
            <p:cNvSpPr txBox="1">
              <a:spLocks noChangeArrowheads="1"/>
            </p:cNvSpPr>
            <p:nvPr/>
          </p:nvSpPr>
          <p:spPr bwMode="auto">
            <a:xfrm>
              <a:off x="2419023" y="2329135"/>
              <a:ext cx="447057" cy="25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10</a:t>
              </a:r>
              <a:r>
                <a:rPr lang="en-US" altLang="ja-JP" sz="1200" baseline="30000">
                  <a:solidFill>
                    <a:srgbClr val="FFFFFF"/>
                  </a:solidFill>
                  <a:ea typeface="Arial" charset="0"/>
                  <a:cs typeface="Arial" charset="0"/>
                </a:rPr>
                <a:t>-4</a:t>
              </a:r>
              <a:endParaRPr lang="ja-JP" altLang="en-US" sz="1200" baseline="300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  <p:sp>
          <p:nvSpPr>
            <p:cNvPr id="43072" name="テキスト ボックス 33"/>
            <p:cNvSpPr txBox="1">
              <a:spLocks noChangeArrowheads="1"/>
            </p:cNvSpPr>
            <p:nvPr/>
          </p:nvSpPr>
          <p:spPr bwMode="auto">
            <a:xfrm>
              <a:off x="2419023" y="1719997"/>
              <a:ext cx="447057" cy="253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FFFF"/>
                  </a:solidFill>
                  <a:ea typeface="Arial" charset="0"/>
                  <a:cs typeface="Arial" charset="0"/>
                </a:rPr>
                <a:t>10</a:t>
              </a:r>
              <a:r>
                <a:rPr lang="en-US" altLang="ja-JP" sz="1200" baseline="30000">
                  <a:solidFill>
                    <a:srgbClr val="FFFFFF"/>
                  </a:solidFill>
                  <a:ea typeface="Arial" charset="0"/>
                  <a:cs typeface="Arial" charset="0"/>
                </a:rPr>
                <a:t>-2</a:t>
              </a:r>
              <a:endParaRPr lang="ja-JP" altLang="en-US" sz="1200" baseline="30000">
                <a:solidFill>
                  <a:srgbClr val="FFFFFF"/>
                </a:solidFill>
                <a:ea typeface="Arial" charset="0"/>
                <a:cs typeface="Arial" charset="0"/>
              </a:endParaRPr>
            </a:p>
          </p:txBody>
        </p:sp>
      </p:grpSp>
      <p:sp>
        <p:nvSpPr>
          <p:cNvPr id="761" name="Freeform 687"/>
          <p:cNvSpPr>
            <a:spLocks/>
          </p:cNvSpPr>
          <p:nvPr/>
        </p:nvSpPr>
        <p:spPr bwMode="auto">
          <a:xfrm>
            <a:off x="4894263" y="1801813"/>
            <a:ext cx="995362" cy="1871662"/>
          </a:xfrm>
          <a:custGeom>
            <a:avLst/>
            <a:gdLst>
              <a:gd name="T0" fmla="*/ 2147483647 w 1040"/>
              <a:gd name="T1" fmla="*/ 2147483647 h 948"/>
              <a:gd name="T2" fmla="*/ 2147483647 w 1040"/>
              <a:gd name="T3" fmla="*/ 2147483647 h 948"/>
              <a:gd name="T4" fmla="*/ 2147483647 w 1040"/>
              <a:gd name="T5" fmla="*/ 2147483647 h 948"/>
              <a:gd name="T6" fmla="*/ 2147483647 w 1040"/>
              <a:gd name="T7" fmla="*/ 2147483647 h 948"/>
              <a:gd name="T8" fmla="*/ 2147483647 w 1040"/>
              <a:gd name="T9" fmla="*/ 2147483647 h 948"/>
              <a:gd name="T10" fmla="*/ 2147483647 w 1040"/>
              <a:gd name="T11" fmla="*/ 2147483647 h 948"/>
              <a:gd name="T12" fmla="*/ 2147483647 w 1040"/>
              <a:gd name="T13" fmla="*/ 2147483647 h 948"/>
              <a:gd name="T14" fmla="*/ 2147483647 w 1040"/>
              <a:gd name="T15" fmla="*/ 2147483647 h 948"/>
              <a:gd name="T16" fmla="*/ 2147483647 w 1040"/>
              <a:gd name="T17" fmla="*/ 2147483647 h 948"/>
              <a:gd name="T18" fmla="*/ 2147483647 w 1040"/>
              <a:gd name="T19" fmla="*/ 2147483647 h 948"/>
              <a:gd name="T20" fmla="*/ 2147483647 w 1040"/>
              <a:gd name="T21" fmla="*/ 2147483647 h 948"/>
              <a:gd name="T22" fmla="*/ 2147483647 w 1040"/>
              <a:gd name="T23" fmla="*/ 2147483647 h 948"/>
              <a:gd name="T24" fmla="*/ 2147483647 w 1040"/>
              <a:gd name="T25" fmla="*/ 2147483647 h 948"/>
              <a:gd name="T26" fmla="*/ 2147483647 w 1040"/>
              <a:gd name="T27" fmla="*/ 2147483647 h 948"/>
              <a:gd name="T28" fmla="*/ 2147483647 w 1040"/>
              <a:gd name="T29" fmla="*/ 2147483647 h 948"/>
              <a:gd name="T30" fmla="*/ 2147483647 w 1040"/>
              <a:gd name="T31" fmla="*/ 2147483647 h 948"/>
              <a:gd name="T32" fmla="*/ 2147483647 w 1040"/>
              <a:gd name="T33" fmla="*/ 2147483647 h 948"/>
              <a:gd name="T34" fmla="*/ 2147483647 w 1040"/>
              <a:gd name="T35" fmla="*/ 2147483647 h 948"/>
              <a:gd name="T36" fmla="*/ 2147483647 w 1040"/>
              <a:gd name="T37" fmla="*/ 2147483647 h 948"/>
              <a:gd name="T38" fmla="*/ 2147483647 w 1040"/>
              <a:gd name="T39" fmla="*/ 2147483647 h 948"/>
              <a:gd name="T40" fmla="*/ 2147483647 w 1040"/>
              <a:gd name="T41" fmla="*/ 2147483647 h 948"/>
              <a:gd name="T42" fmla="*/ 2147483647 w 1040"/>
              <a:gd name="T43" fmla="*/ 2147483647 h 948"/>
              <a:gd name="T44" fmla="*/ 2147483647 w 1040"/>
              <a:gd name="T45" fmla="*/ 2147483647 h 948"/>
              <a:gd name="T46" fmla="*/ 2147483647 w 1040"/>
              <a:gd name="T47" fmla="*/ 2147483647 h 948"/>
              <a:gd name="T48" fmla="*/ 2147483647 w 1040"/>
              <a:gd name="T49" fmla="*/ 2147483647 h 948"/>
              <a:gd name="T50" fmla="*/ 2147483647 w 1040"/>
              <a:gd name="T51" fmla="*/ 2147483647 h 948"/>
              <a:gd name="T52" fmla="*/ 2147483647 w 1040"/>
              <a:gd name="T53" fmla="*/ 2147483647 h 948"/>
              <a:gd name="T54" fmla="*/ 2147483647 w 1040"/>
              <a:gd name="T55" fmla="*/ 2147483647 h 948"/>
              <a:gd name="T56" fmla="*/ 2147483647 w 1040"/>
              <a:gd name="T57" fmla="*/ 2147483647 h 948"/>
              <a:gd name="T58" fmla="*/ 2147483647 w 1040"/>
              <a:gd name="T59" fmla="*/ 2147483647 h 948"/>
              <a:gd name="T60" fmla="*/ 2147483647 w 1040"/>
              <a:gd name="T61" fmla="*/ 2147483647 h 948"/>
              <a:gd name="T62" fmla="*/ 2147483647 w 1040"/>
              <a:gd name="T63" fmla="*/ 2147483647 h 948"/>
              <a:gd name="T64" fmla="*/ 2147483647 w 1040"/>
              <a:gd name="T65" fmla="*/ 2147483647 h 948"/>
              <a:gd name="T66" fmla="*/ 2147483647 w 1040"/>
              <a:gd name="T67" fmla="*/ 2147483647 h 948"/>
              <a:gd name="T68" fmla="*/ 2147483647 w 1040"/>
              <a:gd name="T69" fmla="*/ 2147483647 h 948"/>
              <a:gd name="T70" fmla="*/ 2147483647 w 1040"/>
              <a:gd name="T71" fmla="*/ 2147483647 h 948"/>
              <a:gd name="T72" fmla="*/ 2147483647 w 1040"/>
              <a:gd name="T73" fmla="*/ 2147483647 h 948"/>
              <a:gd name="T74" fmla="*/ 2147483647 w 1040"/>
              <a:gd name="T75" fmla="*/ 2147483647 h 948"/>
              <a:gd name="T76" fmla="*/ 2147483647 w 1040"/>
              <a:gd name="T77" fmla="*/ 2147483647 h 948"/>
              <a:gd name="T78" fmla="*/ 2147483647 w 1040"/>
              <a:gd name="T79" fmla="*/ 2147483647 h 948"/>
              <a:gd name="T80" fmla="*/ 2147483647 w 1040"/>
              <a:gd name="T81" fmla="*/ 2147483647 h 948"/>
              <a:gd name="T82" fmla="*/ 2147483647 w 1040"/>
              <a:gd name="T83" fmla="*/ 2147483647 h 948"/>
              <a:gd name="T84" fmla="*/ 2147483647 w 1040"/>
              <a:gd name="T85" fmla="*/ 2147483647 h 948"/>
              <a:gd name="T86" fmla="*/ 2147483647 w 1040"/>
              <a:gd name="T87" fmla="*/ 2147483647 h 948"/>
              <a:gd name="T88" fmla="*/ 2147483647 w 1040"/>
              <a:gd name="T89" fmla="*/ 2147483647 h 948"/>
              <a:gd name="T90" fmla="*/ 2147483647 w 1040"/>
              <a:gd name="T91" fmla="*/ 2147483647 h 948"/>
              <a:gd name="T92" fmla="*/ 2147483647 w 1040"/>
              <a:gd name="T93" fmla="*/ 2147483647 h 948"/>
              <a:gd name="T94" fmla="*/ 2147483647 w 1040"/>
              <a:gd name="T95" fmla="*/ 2147483647 h 948"/>
              <a:gd name="T96" fmla="*/ 2147483647 w 1040"/>
              <a:gd name="T97" fmla="*/ 2147483647 h 948"/>
              <a:gd name="T98" fmla="*/ 2147483647 w 1040"/>
              <a:gd name="T99" fmla="*/ 2147483647 h 948"/>
              <a:gd name="T100" fmla="*/ 2147483647 w 1040"/>
              <a:gd name="T101" fmla="*/ 2147483647 h 948"/>
              <a:gd name="T102" fmla="*/ 2147483647 w 1040"/>
              <a:gd name="T103" fmla="*/ 2147483647 h 948"/>
              <a:gd name="T104" fmla="*/ 2147483647 w 1040"/>
              <a:gd name="T105" fmla="*/ 2147483647 h 948"/>
              <a:gd name="T106" fmla="*/ 2147483647 w 1040"/>
              <a:gd name="T107" fmla="*/ 2147483647 h 948"/>
              <a:gd name="T108" fmla="*/ 2147483647 w 1040"/>
              <a:gd name="T109" fmla="*/ 2147483647 h 948"/>
              <a:gd name="T110" fmla="*/ 2147483647 w 1040"/>
              <a:gd name="T111" fmla="*/ 2147483647 h 948"/>
              <a:gd name="T112" fmla="*/ 2147483647 w 1040"/>
              <a:gd name="T113" fmla="*/ 2147483647 h 948"/>
              <a:gd name="T114" fmla="*/ 2147483647 w 1040"/>
              <a:gd name="T115" fmla="*/ 2147483647 h 948"/>
              <a:gd name="T116" fmla="*/ 2147483647 w 1040"/>
              <a:gd name="T117" fmla="*/ 2147483647 h 948"/>
              <a:gd name="T118" fmla="*/ 2147483647 w 1040"/>
              <a:gd name="T119" fmla="*/ 2147483647 h 948"/>
              <a:gd name="T120" fmla="*/ 2147483647 w 1040"/>
              <a:gd name="T121" fmla="*/ 2147483647 h 948"/>
              <a:gd name="T122" fmla="*/ 2147483647 w 1040"/>
              <a:gd name="T123" fmla="*/ 2147483647 h 948"/>
              <a:gd name="T124" fmla="*/ 2147483647 w 1040"/>
              <a:gd name="T125" fmla="*/ 2147483647 h 94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040"/>
              <a:gd name="T190" fmla="*/ 0 h 948"/>
              <a:gd name="T191" fmla="*/ 1040 w 1040"/>
              <a:gd name="T192" fmla="*/ 948 h 948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040" h="948">
                <a:moveTo>
                  <a:pt x="0" y="879"/>
                </a:moveTo>
                <a:lnTo>
                  <a:pt x="0" y="854"/>
                </a:lnTo>
                <a:lnTo>
                  <a:pt x="0" y="846"/>
                </a:lnTo>
                <a:lnTo>
                  <a:pt x="0" y="874"/>
                </a:lnTo>
                <a:lnTo>
                  <a:pt x="5" y="854"/>
                </a:lnTo>
                <a:lnTo>
                  <a:pt x="5" y="891"/>
                </a:lnTo>
                <a:lnTo>
                  <a:pt x="5" y="874"/>
                </a:lnTo>
                <a:lnTo>
                  <a:pt x="9" y="887"/>
                </a:lnTo>
                <a:lnTo>
                  <a:pt x="14" y="895"/>
                </a:lnTo>
                <a:lnTo>
                  <a:pt x="14" y="858"/>
                </a:lnTo>
                <a:lnTo>
                  <a:pt x="14" y="850"/>
                </a:lnTo>
                <a:lnTo>
                  <a:pt x="18" y="903"/>
                </a:lnTo>
                <a:lnTo>
                  <a:pt x="18" y="866"/>
                </a:lnTo>
                <a:lnTo>
                  <a:pt x="18" y="874"/>
                </a:lnTo>
                <a:lnTo>
                  <a:pt x="18" y="858"/>
                </a:lnTo>
                <a:lnTo>
                  <a:pt x="23" y="899"/>
                </a:lnTo>
                <a:lnTo>
                  <a:pt x="23" y="879"/>
                </a:lnTo>
                <a:lnTo>
                  <a:pt x="23" y="866"/>
                </a:lnTo>
                <a:lnTo>
                  <a:pt x="27" y="891"/>
                </a:lnTo>
                <a:lnTo>
                  <a:pt x="27" y="850"/>
                </a:lnTo>
                <a:lnTo>
                  <a:pt x="27" y="866"/>
                </a:lnTo>
                <a:lnTo>
                  <a:pt x="32" y="895"/>
                </a:lnTo>
                <a:lnTo>
                  <a:pt x="32" y="870"/>
                </a:lnTo>
                <a:lnTo>
                  <a:pt x="32" y="911"/>
                </a:lnTo>
                <a:lnTo>
                  <a:pt x="32" y="870"/>
                </a:lnTo>
                <a:lnTo>
                  <a:pt x="36" y="883"/>
                </a:lnTo>
                <a:lnTo>
                  <a:pt x="36" y="891"/>
                </a:lnTo>
                <a:lnTo>
                  <a:pt x="36" y="883"/>
                </a:lnTo>
                <a:lnTo>
                  <a:pt x="41" y="899"/>
                </a:lnTo>
                <a:lnTo>
                  <a:pt x="41" y="866"/>
                </a:lnTo>
                <a:lnTo>
                  <a:pt x="41" y="895"/>
                </a:lnTo>
                <a:lnTo>
                  <a:pt x="41" y="842"/>
                </a:lnTo>
                <a:lnTo>
                  <a:pt x="45" y="854"/>
                </a:lnTo>
                <a:lnTo>
                  <a:pt x="45" y="870"/>
                </a:lnTo>
                <a:lnTo>
                  <a:pt x="45" y="899"/>
                </a:lnTo>
                <a:lnTo>
                  <a:pt x="45" y="879"/>
                </a:lnTo>
                <a:lnTo>
                  <a:pt x="50" y="883"/>
                </a:lnTo>
                <a:lnTo>
                  <a:pt x="50" y="854"/>
                </a:lnTo>
                <a:lnTo>
                  <a:pt x="54" y="919"/>
                </a:lnTo>
                <a:lnTo>
                  <a:pt x="54" y="870"/>
                </a:lnTo>
                <a:lnTo>
                  <a:pt x="54" y="866"/>
                </a:lnTo>
                <a:lnTo>
                  <a:pt x="54" y="883"/>
                </a:lnTo>
                <a:lnTo>
                  <a:pt x="59" y="895"/>
                </a:lnTo>
                <a:lnTo>
                  <a:pt x="59" y="891"/>
                </a:lnTo>
                <a:lnTo>
                  <a:pt x="59" y="887"/>
                </a:lnTo>
                <a:lnTo>
                  <a:pt x="59" y="911"/>
                </a:lnTo>
                <a:lnTo>
                  <a:pt x="63" y="883"/>
                </a:lnTo>
                <a:lnTo>
                  <a:pt x="63" y="870"/>
                </a:lnTo>
                <a:lnTo>
                  <a:pt x="68" y="895"/>
                </a:lnTo>
                <a:lnTo>
                  <a:pt x="68" y="870"/>
                </a:lnTo>
                <a:lnTo>
                  <a:pt x="68" y="887"/>
                </a:lnTo>
                <a:lnTo>
                  <a:pt x="68" y="903"/>
                </a:lnTo>
                <a:lnTo>
                  <a:pt x="72" y="883"/>
                </a:lnTo>
                <a:lnTo>
                  <a:pt x="72" y="903"/>
                </a:lnTo>
                <a:lnTo>
                  <a:pt x="72" y="862"/>
                </a:lnTo>
                <a:lnTo>
                  <a:pt x="72" y="870"/>
                </a:lnTo>
                <a:lnTo>
                  <a:pt x="77" y="903"/>
                </a:lnTo>
                <a:lnTo>
                  <a:pt x="77" y="862"/>
                </a:lnTo>
                <a:lnTo>
                  <a:pt x="77" y="911"/>
                </a:lnTo>
                <a:lnTo>
                  <a:pt x="77" y="870"/>
                </a:lnTo>
                <a:lnTo>
                  <a:pt x="81" y="858"/>
                </a:lnTo>
                <a:lnTo>
                  <a:pt x="81" y="911"/>
                </a:lnTo>
                <a:lnTo>
                  <a:pt x="86" y="907"/>
                </a:lnTo>
                <a:lnTo>
                  <a:pt x="86" y="891"/>
                </a:lnTo>
                <a:lnTo>
                  <a:pt x="86" y="858"/>
                </a:lnTo>
                <a:lnTo>
                  <a:pt x="86" y="891"/>
                </a:lnTo>
                <a:lnTo>
                  <a:pt x="90" y="846"/>
                </a:lnTo>
                <a:lnTo>
                  <a:pt x="90" y="870"/>
                </a:lnTo>
                <a:lnTo>
                  <a:pt x="90" y="874"/>
                </a:lnTo>
                <a:lnTo>
                  <a:pt x="90" y="870"/>
                </a:lnTo>
                <a:lnTo>
                  <a:pt x="95" y="862"/>
                </a:lnTo>
                <a:lnTo>
                  <a:pt x="95" y="891"/>
                </a:lnTo>
                <a:lnTo>
                  <a:pt x="95" y="874"/>
                </a:lnTo>
                <a:lnTo>
                  <a:pt x="99" y="874"/>
                </a:lnTo>
                <a:lnTo>
                  <a:pt x="99" y="870"/>
                </a:lnTo>
                <a:lnTo>
                  <a:pt x="99" y="887"/>
                </a:lnTo>
                <a:lnTo>
                  <a:pt x="104" y="895"/>
                </a:lnTo>
                <a:lnTo>
                  <a:pt x="104" y="887"/>
                </a:lnTo>
                <a:lnTo>
                  <a:pt x="104" y="883"/>
                </a:lnTo>
                <a:lnTo>
                  <a:pt x="104" y="850"/>
                </a:lnTo>
                <a:lnTo>
                  <a:pt x="108" y="879"/>
                </a:lnTo>
                <a:lnTo>
                  <a:pt x="108" y="822"/>
                </a:lnTo>
                <a:lnTo>
                  <a:pt x="108" y="870"/>
                </a:lnTo>
                <a:lnTo>
                  <a:pt x="113" y="883"/>
                </a:lnTo>
                <a:lnTo>
                  <a:pt x="113" y="854"/>
                </a:lnTo>
                <a:lnTo>
                  <a:pt x="113" y="895"/>
                </a:lnTo>
                <a:lnTo>
                  <a:pt x="113" y="874"/>
                </a:lnTo>
                <a:lnTo>
                  <a:pt x="117" y="883"/>
                </a:lnTo>
                <a:lnTo>
                  <a:pt x="117" y="874"/>
                </a:lnTo>
                <a:lnTo>
                  <a:pt x="117" y="870"/>
                </a:lnTo>
                <a:lnTo>
                  <a:pt x="122" y="874"/>
                </a:lnTo>
                <a:lnTo>
                  <a:pt x="122" y="883"/>
                </a:lnTo>
                <a:lnTo>
                  <a:pt x="126" y="879"/>
                </a:lnTo>
                <a:lnTo>
                  <a:pt x="126" y="870"/>
                </a:lnTo>
                <a:lnTo>
                  <a:pt x="126" y="883"/>
                </a:lnTo>
                <a:lnTo>
                  <a:pt x="126" y="854"/>
                </a:lnTo>
                <a:lnTo>
                  <a:pt x="131" y="862"/>
                </a:lnTo>
                <a:lnTo>
                  <a:pt x="131" y="854"/>
                </a:lnTo>
                <a:lnTo>
                  <a:pt x="131" y="887"/>
                </a:lnTo>
                <a:lnTo>
                  <a:pt x="135" y="931"/>
                </a:lnTo>
                <a:lnTo>
                  <a:pt x="135" y="887"/>
                </a:lnTo>
                <a:lnTo>
                  <a:pt x="135" y="891"/>
                </a:lnTo>
                <a:lnTo>
                  <a:pt x="135" y="866"/>
                </a:lnTo>
                <a:lnTo>
                  <a:pt x="140" y="866"/>
                </a:lnTo>
                <a:lnTo>
                  <a:pt x="140" y="842"/>
                </a:lnTo>
                <a:lnTo>
                  <a:pt x="144" y="895"/>
                </a:lnTo>
                <a:lnTo>
                  <a:pt x="144" y="870"/>
                </a:lnTo>
                <a:lnTo>
                  <a:pt x="144" y="858"/>
                </a:lnTo>
                <a:lnTo>
                  <a:pt x="144" y="870"/>
                </a:lnTo>
                <a:lnTo>
                  <a:pt x="149" y="854"/>
                </a:lnTo>
                <a:lnTo>
                  <a:pt x="149" y="858"/>
                </a:lnTo>
                <a:lnTo>
                  <a:pt x="149" y="887"/>
                </a:lnTo>
                <a:lnTo>
                  <a:pt x="149" y="874"/>
                </a:lnTo>
                <a:lnTo>
                  <a:pt x="153" y="874"/>
                </a:lnTo>
                <a:lnTo>
                  <a:pt x="153" y="891"/>
                </a:lnTo>
                <a:lnTo>
                  <a:pt x="153" y="883"/>
                </a:lnTo>
                <a:lnTo>
                  <a:pt x="158" y="887"/>
                </a:lnTo>
                <a:lnTo>
                  <a:pt x="158" y="883"/>
                </a:lnTo>
                <a:lnTo>
                  <a:pt x="158" y="870"/>
                </a:lnTo>
                <a:lnTo>
                  <a:pt x="162" y="850"/>
                </a:lnTo>
                <a:lnTo>
                  <a:pt x="162" y="887"/>
                </a:lnTo>
                <a:lnTo>
                  <a:pt x="162" y="883"/>
                </a:lnTo>
                <a:lnTo>
                  <a:pt x="162" y="874"/>
                </a:lnTo>
                <a:lnTo>
                  <a:pt x="167" y="850"/>
                </a:lnTo>
                <a:lnTo>
                  <a:pt x="167" y="858"/>
                </a:lnTo>
                <a:lnTo>
                  <a:pt x="167" y="862"/>
                </a:lnTo>
                <a:lnTo>
                  <a:pt x="167" y="842"/>
                </a:lnTo>
                <a:lnTo>
                  <a:pt x="167" y="838"/>
                </a:lnTo>
                <a:lnTo>
                  <a:pt x="167" y="830"/>
                </a:lnTo>
                <a:lnTo>
                  <a:pt x="167" y="809"/>
                </a:lnTo>
                <a:lnTo>
                  <a:pt x="167" y="789"/>
                </a:lnTo>
                <a:lnTo>
                  <a:pt x="167" y="797"/>
                </a:lnTo>
                <a:lnTo>
                  <a:pt x="171" y="781"/>
                </a:lnTo>
                <a:lnTo>
                  <a:pt x="171" y="744"/>
                </a:lnTo>
                <a:lnTo>
                  <a:pt x="171" y="728"/>
                </a:lnTo>
                <a:lnTo>
                  <a:pt x="171" y="708"/>
                </a:lnTo>
                <a:lnTo>
                  <a:pt x="171" y="695"/>
                </a:lnTo>
                <a:lnTo>
                  <a:pt x="171" y="683"/>
                </a:lnTo>
                <a:lnTo>
                  <a:pt x="171" y="671"/>
                </a:lnTo>
                <a:lnTo>
                  <a:pt x="171" y="659"/>
                </a:lnTo>
                <a:lnTo>
                  <a:pt x="171" y="634"/>
                </a:lnTo>
                <a:lnTo>
                  <a:pt x="171" y="614"/>
                </a:lnTo>
                <a:lnTo>
                  <a:pt x="171" y="610"/>
                </a:lnTo>
                <a:lnTo>
                  <a:pt x="171" y="598"/>
                </a:lnTo>
                <a:lnTo>
                  <a:pt x="171" y="590"/>
                </a:lnTo>
                <a:lnTo>
                  <a:pt x="171" y="561"/>
                </a:lnTo>
                <a:lnTo>
                  <a:pt x="171" y="557"/>
                </a:lnTo>
                <a:lnTo>
                  <a:pt x="171" y="561"/>
                </a:lnTo>
                <a:lnTo>
                  <a:pt x="171" y="569"/>
                </a:lnTo>
                <a:lnTo>
                  <a:pt x="171" y="598"/>
                </a:lnTo>
                <a:lnTo>
                  <a:pt x="171" y="622"/>
                </a:lnTo>
                <a:lnTo>
                  <a:pt x="171" y="651"/>
                </a:lnTo>
                <a:lnTo>
                  <a:pt x="171" y="695"/>
                </a:lnTo>
                <a:lnTo>
                  <a:pt x="171" y="732"/>
                </a:lnTo>
                <a:lnTo>
                  <a:pt x="171" y="765"/>
                </a:lnTo>
                <a:lnTo>
                  <a:pt x="171" y="785"/>
                </a:lnTo>
                <a:lnTo>
                  <a:pt x="171" y="809"/>
                </a:lnTo>
                <a:lnTo>
                  <a:pt x="171" y="834"/>
                </a:lnTo>
                <a:lnTo>
                  <a:pt x="171" y="846"/>
                </a:lnTo>
                <a:lnTo>
                  <a:pt x="171" y="842"/>
                </a:lnTo>
                <a:lnTo>
                  <a:pt x="171" y="866"/>
                </a:lnTo>
                <a:lnTo>
                  <a:pt x="171" y="846"/>
                </a:lnTo>
                <a:lnTo>
                  <a:pt x="171" y="866"/>
                </a:lnTo>
                <a:lnTo>
                  <a:pt x="171" y="870"/>
                </a:lnTo>
                <a:lnTo>
                  <a:pt x="171" y="887"/>
                </a:lnTo>
                <a:lnTo>
                  <a:pt x="171" y="879"/>
                </a:lnTo>
                <a:lnTo>
                  <a:pt x="171" y="903"/>
                </a:lnTo>
                <a:lnTo>
                  <a:pt x="171" y="879"/>
                </a:lnTo>
                <a:lnTo>
                  <a:pt x="171" y="862"/>
                </a:lnTo>
                <a:lnTo>
                  <a:pt x="171" y="870"/>
                </a:lnTo>
                <a:lnTo>
                  <a:pt x="171" y="842"/>
                </a:lnTo>
                <a:lnTo>
                  <a:pt x="171" y="891"/>
                </a:lnTo>
                <a:lnTo>
                  <a:pt x="171" y="842"/>
                </a:lnTo>
                <a:lnTo>
                  <a:pt x="171" y="899"/>
                </a:lnTo>
                <a:lnTo>
                  <a:pt x="171" y="895"/>
                </a:lnTo>
                <a:lnTo>
                  <a:pt x="176" y="879"/>
                </a:lnTo>
                <a:lnTo>
                  <a:pt x="176" y="891"/>
                </a:lnTo>
                <a:lnTo>
                  <a:pt x="176" y="895"/>
                </a:lnTo>
                <a:lnTo>
                  <a:pt x="176" y="887"/>
                </a:lnTo>
                <a:lnTo>
                  <a:pt x="176" y="850"/>
                </a:lnTo>
                <a:lnTo>
                  <a:pt x="176" y="854"/>
                </a:lnTo>
                <a:lnTo>
                  <a:pt x="176" y="862"/>
                </a:lnTo>
                <a:lnTo>
                  <a:pt x="176" y="870"/>
                </a:lnTo>
                <a:lnTo>
                  <a:pt x="176" y="866"/>
                </a:lnTo>
                <a:lnTo>
                  <a:pt x="176" y="854"/>
                </a:lnTo>
                <a:lnTo>
                  <a:pt x="176" y="838"/>
                </a:lnTo>
                <a:lnTo>
                  <a:pt x="176" y="834"/>
                </a:lnTo>
                <a:lnTo>
                  <a:pt x="176" y="801"/>
                </a:lnTo>
                <a:lnTo>
                  <a:pt x="176" y="805"/>
                </a:lnTo>
                <a:lnTo>
                  <a:pt x="176" y="817"/>
                </a:lnTo>
                <a:lnTo>
                  <a:pt x="176" y="797"/>
                </a:lnTo>
                <a:lnTo>
                  <a:pt x="176" y="830"/>
                </a:lnTo>
                <a:lnTo>
                  <a:pt x="176" y="850"/>
                </a:lnTo>
                <a:lnTo>
                  <a:pt x="176" y="854"/>
                </a:lnTo>
                <a:lnTo>
                  <a:pt x="176" y="883"/>
                </a:lnTo>
                <a:lnTo>
                  <a:pt x="176" y="854"/>
                </a:lnTo>
                <a:lnTo>
                  <a:pt x="176" y="874"/>
                </a:lnTo>
                <a:lnTo>
                  <a:pt x="176" y="895"/>
                </a:lnTo>
                <a:lnTo>
                  <a:pt x="176" y="879"/>
                </a:lnTo>
                <a:lnTo>
                  <a:pt x="176" y="854"/>
                </a:lnTo>
                <a:lnTo>
                  <a:pt x="176" y="883"/>
                </a:lnTo>
                <a:lnTo>
                  <a:pt x="176" y="862"/>
                </a:lnTo>
                <a:lnTo>
                  <a:pt x="176" y="866"/>
                </a:lnTo>
                <a:lnTo>
                  <a:pt x="176" y="883"/>
                </a:lnTo>
                <a:lnTo>
                  <a:pt x="176" y="854"/>
                </a:lnTo>
                <a:lnTo>
                  <a:pt x="180" y="842"/>
                </a:lnTo>
                <a:lnTo>
                  <a:pt x="180" y="813"/>
                </a:lnTo>
                <a:lnTo>
                  <a:pt x="180" y="846"/>
                </a:lnTo>
                <a:lnTo>
                  <a:pt x="185" y="891"/>
                </a:lnTo>
                <a:lnTo>
                  <a:pt x="185" y="870"/>
                </a:lnTo>
                <a:lnTo>
                  <a:pt x="185" y="866"/>
                </a:lnTo>
                <a:lnTo>
                  <a:pt x="185" y="887"/>
                </a:lnTo>
                <a:lnTo>
                  <a:pt x="189" y="874"/>
                </a:lnTo>
                <a:lnTo>
                  <a:pt x="189" y="899"/>
                </a:lnTo>
                <a:lnTo>
                  <a:pt x="189" y="891"/>
                </a:lnTo>
                <a:lnTo>
                  <a:pt x="189" y="874"/>
                </a:lnTo>
                <a:lnTo>
                  <a:pt x="194" y="858"/>
                </a:lnTo>
                <a:lnTo>
                  <a:pt x="194" y="870"/>
                </a:lnTo>
                <a:lnTo>
                  <a:pt x="198" y="907"/>
                </a:lnTo>
                <a:lnTo>
                  <a:pt x="198" y="874"/>
                </a:lnTo>
                <a:lnTo>
                  <a:pt x="198" y="858"/>
                </a:lnTo>
                <a:lnTo>
                  <a:pt x="198" y="866"/>
                </a:lnTo>
                <a:lnTo>
                  <a:pt x="203" y="891"/>
                </a:lnTo>
                <a:lnTo>
                  <a:pt x="203" y="899"/>
                </a:lnTo>
                <a:lnTo>
                  <a:pt x="203" y="891"/>
                </a:lnTo>
                <a:lnTo>
                  <a:pt x="203" y="899"/>
                </a:lnTo>
                <a:lnTo>
                  <a:pt x="207" y="879"/>
                </a:lnTo>
                <a:lnTo>
                  <a:pt x="207" y="903"/>
                </a:lnTo>
                <a:lnTo>
                  <a:pt x="207" y="879"/>
                </a:lnTo>
                <a:lnTo>
                  <a:pt x="207" y="862"/>
                </a:lnTo>
                <a:lnTo>
                  <a:pt x="212" y="801"/>
                </a:lnTo>
                <a:lnTo>
                  <a:pt x="212" y="846"/>
                </a:lnTo>
                <a:lnTo>
                  <a:pt x="216" y="883"/>
                </a:lnTo>
                <a:lnTo>
                  <a:pt x="216" y="887"/>
                </a:lnTo>
                <a:lnTo>
                  <a:pt x="216" y="862"/>
                </a:lnTo>
                <a:lnTo>
                  <a:pt x="216" y="891"/>
                </a:lnTo>
                <a:lnTo>
                  <a:pt x="221" y="850"/>
                </a:lnTo>
                <a:lnTo>
                  <a:pt x="221" y="879"/>
                </a:lnTo>
                <a:lnTo>
                  <a:pt x="221" y="891"/>
                </a:lnTo>
                <a:lnTo>
                  <a:pt x="221" y="883"/>
                </a:lnTo>
                <a:lnTo>
                  <a:pt x="225" y="903"/>
                </a:lnTo>
                <a:lnTo>
                  <a:pt x="225" y="883"/>
                </a:lnTo>
                <a:lnTo>
                  <a:pt x="225" y="879"/>
                </a:lnTo>
                <a:lnTo>
                  <a:pt x="230" y="891"/>
                </a:lnTo>
                <a:lnTo>
                  <a:pt x="230" y="862"/>
                </a:lnTo>
                <a:lnTo>
                  <a:pt x="230" y="842"/>
                </a:lnTo>
                <a:lnTo>
                  <a:pt x="234" y="854"/>
                </a:lnTo>
                <a:lnTo>
                  <a:pt x="234" y="842"/>
                </a:lnTo>
                <a:lnTo>
                  <a:pt x="234" y="907"/>
                </a:lnTo>
                <a:lnTo>
                  <a:pt x="234" y="887"/>
                </a:lnTo>
                <a:lnTo>
                  <a:pt x="239" y="862"/>
                </a:lnTo>
                <a:lnTo>
                  <a:pt x="239" y="858"/>
                </a:lnTo>
                <a:lnTo>
                  <a:pt x="239" y="887"/>
                </a:lnTo>
                <a:lnTo>
                  <a:pt x="243" y="887"/>
                </a:lnTo>
                <a:lnTo>
                  <a:pt x="243" y="850"/>
                </a:lnTo>
                <a:lnTo>
                  <a:pt x="243" y="874"/>
                </a:lnTo>
                <a:lnTo>
                  <a:pt x="243" y="895"/>
                </a:lnTo>
                <a:lnTo>
                  <a:pt x="248" y="879"/>
                </a:lnTo>
                <a:lnTo>
                  <a:pt x="248" y="854"/>
                </a:lnTo>
                <a:lnTo>
                  <a:pt x="248" y="850"/>
                </a:lnTo>
                <a:lnTo>
                  <a:pt x="252" y="883"/>
                </a:lnTo>
                <a:lnTo>
                  <a:pt x="252" y="854"/>
                </a:lnTo>
                <a:lnTo>
                  <a:pt x="252" y="899"/>
                </a:lnTo>
                <a:lnTo>
                  <a:pt x="257" y="891"/>
                </a:lnTo>
                <a:lnTo>
                  <a:pt x="257" y="870"/>
                </a:lnTo>
                <a:lnTo>
                  <a:pt x="257" y="842"/>
                </a:lnTo>
                <a:lnTo>
                  <a:pt x="261" y="842"/>
                </a:lnTo>
                <a:lnTo>
                  <a:pt x="261" y="944"/>
                </a:lnTo>
                <a:lnTo>
                  <a:pt x="261" y="874"/>
                </a:lnTo>
                <a:lnTo>
                  <a:pt x="261" y="862"/>
                </a:lnTo>
                <a:lnTo>
                  <a:pt x="266" y="883"/>
                </a:lnTo>
                <a:lnTo>
                  <a:pt x="266" y="870"/>
                </a:lnTo>
                <a:lnTo>
                  <a:pt x="270" y="862"/>
                </a:lnTo>
                <a:lnTo>
                  <a:pt x="270" y="874"/>
                </a:lnTo>
                <a:lnTo>
                  <a:pt x="270" y="911"/>
                </a:lnTo>
                <a:lnTo>
                  <a:pt x="275" y="866"/>
                </a:lnTo>
                <a:lnTo>
                  <a:pt x="275" y="858"/>
                </a:lnTo>
                <a:lnTo>
                  <a:pt x="275" y="866"/>
                </a:lnTo>
                <a:lnTo>
                  <a:pt x="279" y="866"/>
                </a:lnTo>
                <a:lnTo>
                  <a:pt x="279" y="862"/>
                </a:lnTo>
                <a:lnTo>
                  <a:pt x="279" y="911"/>
                </a:lnTo>
                <a:lnTo>
                  <a:pt x="284" y="874"/>
                </a:lnTo>
                <a:lnTo>
                  <a:pt x="284" y="842"/>
                </a:lnTo>
                <a:lnTo>
                  <a:pt x="288" y="842"/>
                </a:lnTo>
                <a:lnTo>
                  <a:pt x="288" y="895"/>
                </a:lnTo>
                <a:lnTo>
                  <a:pt x="288" y="846"/>
                </a:lnTo>
                <a:lnTo>
                  <a:pt x="293" y="866"/>
                </a:lnTo>
                <a:lnTo>
                  <a:pt x="293" y="879"/>
                </a:lnTo>
                <a:lnTo>
                  <a:pt x="293" y="891"/>
                </a:lnTo>
                <a:lnTo>
                  <a:pt x="297" y="903"/>
                </a:lnTo>
                <a:lnTo>
                  <a:pt x="297" y="874"/>
                </a:lnTo>
                <a:lnTo>
                  <a:pt x="297" y="883"/>
                </a:lnTo>
                <a:lnTo>
                  <a:pt x="302" y="919"/>
                </a:lnTo>
                <a:lnTo>
                  <a:pt x="302" y="887"/>
                </a:lnTo>
                <a:lnTo>
                  <a:pt x="306" y="870"/>
                </a:lnTo>
                <a:lnTo>
                  <a:pt x="306" y="850"/>
                </a:lnTo>
                <a:lnTo>
                  <a:pt x="306" y="899"/>
                </a:lnTo>
                <a:lnTo>
                  <a:pt x="311" y="883"/>
                </a:lnTo>
                <a:lnTo>
                  <a:pt x="311" y="887"/>
                </a:lnTo>
                <a:lnTo>
                  <a:pt x="315" y="879"/>
                </a:lnTo>
                <a:lnTo>
                  <a:pt x="315" y="874"/>
                </a:lnTo>
                <a:lnTo>
                  <a:pt x="315" y="907"/>
                </a:lnTo>
                <a:lnTo>
                  <a:pt x="320" y="879"/>
                </a:lnTo>
                <a:lnTo>
                  <a:pt x="320" y="858"/>
                </a:lnTo>
                <a:lnTo>
                  <a:pt x="324" y="895"/>
                </a:lnTo>
                <a:lnTo>
                  <a:pt x="324" y="903"/>
                </a:lnTo>
                <a:lnTo>
                  <a:pt x="324" y="899"/>
                </a:lnTo>
                <a:lnTo>
                  <a:pt x="329" y="883"/>
                </a:lnTo>
                <a:lnTo>
                  <a:pt x="329" y="866"/>
                </a:lnTo>
                <a:lnTo>
                  <a:pt x="329" y="870"/>
                </a:lnTo>
                <a:lnTo>
                  <a:pt x="333" y="846"/>
                </a:lnTo>
                <a:lnTo>
                  <a:pt x="333" y="870"/>
                </a:lnTo>
                <a:lnTo>
                  <a:pt x="333" y="874"/>
                </a:lnTo>
                <a:lnTo>
                  <a:pt x="338" y="830"/>
                </a:lnTo>
                <a:lnTo>
                  <a:pt x="338" y="883"/>
                </a:lnTo>
                <a:lnTo>
                  <a:pt x="338" y="903"/>
                </a:lnTo>
                <a:lnTo>
                  <a:pt x="342" y="838"/>
                </a:lnTo>
                <a:lnTo>
                  <a:pt x="342" y="866"/>
                </a:lnTo>
                <a:lnTo>
                  <a:pt x="347" y="895"/>
                </a:lnTo>
                <a:lnTo>
                  <a:pt x="347" y="874"/>
                </a:lnTo>
                <a:lnTo>
                  <a:pt x="351" y="919"/>
                </a:lnTo>
                <a:lnTo>
                  <a:pt x="351" y="866"/>
                </a:lnTo>
                <a:lnTo>
                  <a:pt x="351" y="931"/>
                </a:lnTo>
                <a:lnTo>
                  <a:pt x="356" y="895"/>
                </a:lnTo>
                <a:lnTo>
                  <a:pt x="356" y="879"/>
                </a:lnTo>
                <a:lnTo>
                  <a:pt x="356" y="899"/>
                </a:lnTo>
                <a:lnTo>
                  <a:pt x="360" y="858"/>
                </a:lnTo>
                <a:lnTo>
                  <a:pt x="360" y="879"/>
                </a:lnTo>
                <a:lnTo>
                  <a:pt x="365" y="911"/>
                </a:lnTo>
                <a:lnTo>
                  <a:pt x="365" y="883"/>
                </a:lnTo>
                <a:lnTo>
                  <a:pt x="365" y="858"/>
                </a:lnTo>
                <a:lnTo>
                  <a:pt x="369" y="887"/>
                </a:lnTo>
                <a:lnTo>
                  <a:pt x="369" y="874"/>
                </a:lnTo>
                <a:lnTo>
                  <a:pt x="369" y="907"/>
                </a:lnTo>
                <a:lnTo>
                  <a:pt x="374" y="883"/>
                </a:lnTo>
                <a:lnTo>
                  <a:pt x="374" y="874"/>
                </a:lnTo>
                <a:lnTo>
                  <a:pt x="374" y="891"/>
                </a:lnTo>
                <a:lnTo>
                  <a:pt x="378" y="895"/>
                </a:lnTo>
                <a:lnTo>
                  <a:pt x="378" y="907"/>
                </a:lnTo>
                <a:lnTo>
                  <a:pt x="383" y="866"/>
                </a:lnTo>
                <a:lnTo>
                  <a:pt x="383" y="887"/>
                </a:lnTo>
                <a:lnTo>
                  <a:pt x="383" y="874"/>
                </a:lnTo>
                <a:lnTo>
                  <a:pt x="387" y="891"/>
                </a:lnTo>
                <a:lnTo>
                  <a:pt x="387" y="895"/>
                </a:lnTo>
                <a:lnTo>
                  <a:pt x="387" y="903"/>
                </a:lnTo>
                <a:lnTo>
                  <a:pt x="392" y="842"/>
                </a:lnTo>
                <a:lnTo>
                  <a:pt x="392" y="903"/>
                </a:lnTo>
                <a:lnTo>
                  <a:pt x="392" y="854"/>
                </a:lnTo>
                <a:lnTo>
                  <a:pt x="396" y="907"/>
                </a:lnTo>
                <a:lnTo>
                  <a:pt x="396" y="887"/>
                </a:lnTo>
                <a:lnTo>
                  <a:pt x="401" y="874"/>
                </a:lnTo>
                <a:lnTo>
                  <a:pt x="401" y="850"/>
                </a:lnTo>
                <a:lnTo>
                  <a:pt x="401" y="907"/>
                </a:lnTo>
                <a:lnTo>
                  <a:pt x="405" y="866"/>
                </a:lnTo>
                <a:lnTo>
                  <a:pt x="405" y="895"/>
                </a:lnTo>
                <a:lnTo>
                  <a:pt x="405" y="862"/>
                </a:lnTo>
                <a:lnTo>
                  <a:pt x="410" y="883"/>
                </a:lnTo>
                <a:lnTo>
                  <a:pt x="410" y="887"/>
                </a:lnTo>
                <a:lnTo>
                  <a:pt x="414" y="891"/>
                </a:lnTo>
                <a:lnTo>
                  <a:pt x="414" y="903"/>
                </a:lnTo>
                <a:lnTo>
                  <a:pt x="419" y="899"/>
                </a:lnTo>
                <a:lnTo>
                  <a:pt x="419" y="866"/>
                </a:lnTo>
                <a:lnTo>
                  <a:pt x="419" y="915"/>
                </a:lnTo>
                <a:lnTo>
                  <a:pt x="423" y="870"/>
                </a:lnTo>
                <a:lnTo>
                  <a:pt x="423" y="866"/>
                </a:lnTo>
                <a:lnTo>
                  <a:pt x="423" y="919"/>
                </a:lnTo>
                <a:lnTo>
                  <a:pt x="428" y="883"/>
                </a:lnTo>
                <a:lnTo>
                  <a:pt x="428" y="879"/>
                </a:lnTo>
                <a:lnTo>
                  <a:pt x="428" y="870"/>
                </a:lnTo>
                <a:lnTo>
                  <a:pt x="432" y="895"/>
                </a:lnTo>
                <a:lnTo>
                  <a:pt x="432" y="891"/>
                </a:lnTo>
                <a:lnTo>
                  <a:pt x="437" y="858"/>
                </a:lnTo>
                <a:lnTo>
                  <a:pt x="437" y="870"/>
                </a:lnTo>
                <a:lnTo>
                  <a:pt x="437" y="895"/>
                </a:lnTo>
                <a:lnTo>
                  <a:pt x="441" y="895"/>
                </a:lnTo>
                <a:lnTo>
                  <a:pt x="441" y="870"/>
                </a:lnTo>
                <a:lnTo>
                  <a:pt x="441" y="903"/>
                </a:lnTo>
                <a:lnTo>
                  <a:pt x="446" y="879"/>
                </a:lnTo>
                <a:lnTo>
                  <a:pt x="446" y="883"/>
                </a:lnTo>
                <a:lnTo>
                  <a:pt x="446" y="891"/>
                </a:lnTo>
                <a:lnTo>
                  <a:pt x="450" y="891"/>
                </a:lnTo>
                <a:lnTo>
                  <a:pt x="450" y="911"/>
                </a:lnTo>
                <a:lnTo>
                  <a:pt x="455" y="903"/>
                </a:lnTo>
                <a:lnTo>
                  <a:pt x="455" y="887"/>
                </a:lnTo>
                <a:lnTo>
                  <a:pt x="459" y="919"/>
                </a:lnTo>
                <a:lnTo>
                  <a:pt x="459" y="866"/>
                </a:lnTo>
                <a:lnTo>
                  <a:pt x="459" y="891"/>
                </a:lnTo>
                <a:lnTo>
                  <a:pt x="464" y="883"/>
                </a:lnTo>
                <a:lnTo>
                  <a:pt x="464" y="915"/>
                </a:lnTo>
                <a:lnTo>
                  <a:pt x="464" y="899"/>
                </a:lnTo>
                <a:lnTo>
                  <a:pt x="468" y="895"/>
                </a:lnTo>
                <a:lnTo>
                  <a:pt x="468" y="874"/>
                </a:lnTo>
                <a:lnTo>
                  <a:pt x="473" y="911"/>
                </a:lnTo>
                <a:lnTo>
                  <a:pt x="473" y="895"/>
                </a:lnTo>
                <a:lnTo>
                  <a:pt x="473" y="911"/>
                </a:lnTo>
                <a:lnTo>
                  <a:pt x="477" y="883"/>
                </a:lnTo>
                <a:lnTo>
                  <a:pt x="477" y="887"/>
                </a:lnTo>
                <a:lnTo>
                  <a:pt x="477" y="915"/>
                </a:lnTo>
                <a:lnTo>
                  <a:pt x="482" y="887"/>
                </a:lnTo>
                <a:lnTo>
                  <a:pt x="482" y="870"/>
                </a:lnTo>
                <a:lnTo>
                  <a:pt x="482" y="911"/>
                </a:lnTo>
                <a:lnTo>
                  <a:pt x="486" y="866"/>
                </a:lnTo>
                <a:lnTo>
                  <a:pt x="486" y="899"/>
                </a:lnTo>
                <a:lnTo>
                  <a:pt x="491" y="879"/>
                </a:lnTo>
                <a:lnTo>
                  <a:pt x="491" y="923"/>
                </a:lnTo>
                <a:lnTo>
                  <a:pt x="491" y="887"/>
                </a:lnTo>
                <a:lnTo>
                  <a:pt x="495" y="931"/>
                </a:lnTo>
                <a:lnTo>
                  <a:pt x="495" y="899"/>
                </a:lnTo>
                <a:lnTo>
                  <a:pt x="495" y="911"/>
                </a:lnTo>
                <a:lnTo>
                  <a:pt x="500" y="887"/>
                </a:lnTo>
                <a:lnTo>
                  <a:pt x="500" y="850"/>
                </a:lnTo>
                <a:lnTo>
                  <a:pt x="500" y="866"/>
                </a:lnTo>
                <a:lnTo>
                  <a:pt x="504" y="874"/>
                </a:lnTo>
                <a:lnTo>
                  <a:pt x="504" y="911"/>
                </a:lnTo>
                <a:lnTo>
                  <a:pt x="509" y="927"/>
                </a:lnTo>
                <a:lnTo>
                  <a:pt x="509" y="903"/>
                </a:lnTo>
                <a:lnTo>
                  <a:pt x="509" y="895"/>
                </a:lnTo>
                <a:lnTo>
                  <a:pt x="513" y="891"/>
                </a:lnTo>
                <a:lnTo>
                  <a:pt x="513" y="879"/>
                </a:lnTo>
                <a:lnTo>
                  <a:pt x="513" y="891"/>
                </a:lnTo>
                <a:lnTo>
                  <a:pt x="518" y="907"/>
                </a:lnTo>
                <a:lnTo>
                  <a:pt x="518" y="887"/>
                </a:lnTo>
                <a:lnTo>
                  <a:pt x="518" y="866"/>
                </a:lnTo>
                <a:lnTo>
                  <a:pt x="522" y="879"/>
                </a:lnTo>
                <a:lnTo>
                  <a:pt x="522" y="883"/>
                </a:lnTo>
                <a:lnTo>
                  <a:pt x="527" y="883"/>
                </a:lnTo>
                <a:lnTo>
                  <a:pt x="527" y="923"/>
                </a:lnTo>
                <a:lnTo>
                  <a:pt x="527" y="891"/>
                </a:lnTo>
                <a:lnTo>
                  <a:pt x="531" y="907"/>
                </a:lnTo>
                <a:lnTo>
                  <a:pt x="531" y="931"/>
                </a:lnTo>
                <a:lnTo>
                  <a:pt x="531" y="891"/>
                </a:lnTo>
                <a:lnTo>
                  <a:pt x="536" y="874"/>
                </a:lnTo>
                <a:lnTo>
                  <a:pt x="536" y="879"/>
                </a:lnTo>
                <a:lnTo>
                  <a:pt x="536" y="907"/>
                </a:lnTo>
                <a:lnTo>
                  <a:pt x="540" y="903"/>
                </a:lnTo>
                <a:lnTo>
                  <a:pt x="540" y="931"/>
                </a:lnTo>
                <a:lnTo>
                  <a:pt x="540" y="887"/>
                </a:lnTo>
                <a:lnTo>
                  <a:pt x="545" y="919"/>
                </a:lnTo>
                <a:lnTo>
                  <a:pt x="545" y="927"/>
                </a:lnTo>
                <a:lnTo>
                  <a:pt x="549" y="895"/>
                </a:lnTo>
                <a:lnTo>
                  <a:pt x="549" y="899"/>
                </a:lnTo>
                <a:lnTo>
                  <a:pt x="549" y="903"/>
                </a:lnTo>
                <a:lnTo>
                  <a:pt x="554" y="899"/>
                </a:lnTo>
                <a:lnTo>
                  <a:pt x="554" y="931"/>
                </a:lnTo>
                <a:lnTo>
                  <a:pt x="554" y="923"/>
                </a:lnTo>
                <a:lnTo>
                  <a:pt x="558" y="927"/>
                </a:lnTo>
                <a:lnTo>
                  <a:pt x="558" y="919"/>
                </a:lnTo>
                <a:lnTo>
                  <a:pt x="558" y="899"/>
                </a:lnTo>
                <a:lnTo>
                  <a:pt x="563" y="891"/>
                </a:lnTo>
                <a:lnTo>
                  <a:pt x="563" y="907"/>
                </a:lnTo>
                <a:lnTo>
                  <a:pt x="567" y="883"/>
                </a:lnTo>
                <a:lnTo>
                  <a:pt x="567" y="887"/>
                </a:lnTo>
                <a:lnTo>
                  <a:pt x="567" y="911"/>
                </a:lnTo>
                <a:lnTo>
                  <a:pt x="572" y="911"/>
                </a:lnTo>
                <a:lnTo>
                  <a:pt x="572" y="944"/>
                </a:lnTo>
                <a:lnTo>
                  <a:pt x="572" y="870"/>
                </a:lnTo>
                <a:lnTo>
                  <a:pt x="576" y="866"/>
                </a:lnTo>
                <a:lnTo>
                  <a:pt x="576" y="899"/>
                </a:lnTo>
                <a:lnTo>
                  <a:pt x="581" y="911"/>
                </a:lnTo>
                <a:lnTo>
                  <a:pt x="581" y="879"/>
                </a:lnTo>
                <a:lnTo>
                  <a:pt x="585" y="931"/>
                </a:lnTo>
                <a:lnTo>
                  <a:pt x="585" y="923"/>
                </a:lnTo>
                <a:lnTo>
                  <a:pt x="585" y="903"/>
                </a:lnTo>
                <a:lnTo>
                  <a:pt x="590" y="919"/>
                </a:lnTo>
                <a:lnTo>
                  <a:pt x="590" y="915"/>
                </a:lnTo>
                <a:lnTo>
                  <a:pt x="590" y="907"/>
                </a:lnTo>
                <a:lnTo>
                  <a:pt x="594" y="915"/>
                </a:lnTo>
                <a:lnTo>
                  <a:pt x="594" y="891"/>
                </a:lnTo>
                <a:lnTo>
                  <a:pt x="594" y="887"/>
                </a:lnTo>
                <a:lnTo>
                  <a:pt x="599" y="911"/>
                </a:lnTo>
                <a:lnTo>
                  <a:pt x="599" y="891"/>
                </a:lnTo>
                <a:lnTo>
                  <a:pt x="603" y="899"/>
                </a:lnTo>
                <a:lnTo>
                  <a:pt x="603" y="883"/>
                </a:lnTo>
                <a:lnTo>
                  <a:pt x="603" y="899"/>
                </a:lnTo>
                <a:lnTo>
                  <a:pt x="608" y="895"/>
                </a:lnTo>
                <a:lnTo>
                  <a:pt x="608" y="907"/>
                </a:lnTo>
                <a:lnTo>
                  <a:pt x="608" y="891"/>
                </a:lnTo>
                <a:lnTo>
                  <a:pt x="612" y="903"/>
                </a:lnTo>
                <a:lnTo>
                  <a:pt x="612" y="887"/>
                </a:lnTo>
                <a:lnTo>
                  <a:pt x="612" y="899"/>
                </a:lnTo>
                <a:lnTo>
                  <a:pt x="617" y="883"/>
                </a:lnTo>
                <a:lnTo>
                  <a:pt x="617" y="911"/>
                </a:lnTo>
                <a:lnTo>
                  <a:pt x="621" y="883"/>
                </a:lnTo>
                <a:lnTo>
                  <a:pt x="621" y="887"/>
                </a:lnTo>
                <a:lnTo>
                  <a:pt x="621" y="866"/>
                </a:lnTo>
                <a:lnTo>
                  <a:pt x="621" y="927"/>
                </a:lnTo>
                <a:lnTo>
                  <a:pt x="621" y="895"/>
                </a:lnTo>
                <a:lnTo>
                  <a:pt x="621" y="891"/>
                </a:lnTo>
                <a:lnTo>
                  <a:pt x="621" y="883"/>
                </a:lnTo>
                <a:lnTo>
                  <a:pt x="621" y="903"/>
                </a:lnTo>
                <a:lnTo>
                  <a:pt x="621" y="870"/>
                </a:lnTo>
                <a:lnTo>
                  <a:pt x="621" y="899"/>
                </a:lnTo>
                <a:lnTo>
                  <a:pt x="621" y="891"/>
                </a:lnTo>
                <a:lnTo>
                  <a:pt x="621" y="903"/>
                </a:lnTo>
                <a:lnTo>
                  <a:pt x="621" y="895"/>
                </a:lnTo>
                <a:lnTo>
                  <a:pt x="621" y="887"/>
                </a:lnTo>
                <a:lnTo>
                  <a:pt x="621" y="899"/>
                </a:lnTo>
                <a:lnTo>
                  <a:pt x="626" y="887"/>
                </a:lnTo>
                <a:lnTo>
                  <a:pt x="626" y="915"/>
                </a:lnTo>
                <a:lnTo>
                  <a:pt x="626" y="887"/>
                </a:lnTo>
                <a:lnTo>
                  <a:pt x="626" y="883"/>
                </a:lnTo>
                <a:lnTo>
                  <a:pt x="626" y="879"/>
                </a:lnTo>
                <a:lnTo>
                  <a:pt x="626" y="895"/>
                </a:lnTo>
                <a:lnTo>
                  <a:pt x="626" y="883"/>
                </a:lnTo>
                <a:lnTo>
                  <a:pt x="626" y="915"/>
                </a:lnTo>
                <a:lnTo>
                  <a:pt x="626" y="903"/>
                </a:lnTo>
                <a:lnTo>
                  <a:pt x="626" y="899"/>
                </a:lnTo>
                <a:lnTo>
                  <a:pt x="626" y="883"/>
                </a:lnTo>
                <a:lnTo>
                  <a:pt x="626" y="911"/>
                </a:lnTo>
                <a:lnTo>
                  <a:pt x="626" y="870"/>
                </a:lnTo>
                <a:lnTo>
                  <a:pt x="626" y="895"/>
                </a:lnTo>
                <a:lnTo>
                  <a:pt x="626" y="915"/>
                </a:lnTo>
                <a:lnTo>
                  <a:pt x="626" y="850"/>
                </a:lnTo>
                <a:lnTo>
                  <a:pt x="626" y="899"/>
                </a:lnTo>
                <a:lnTo>
                  <a:pt x="626" y="887"/>
                </a:lnTo>
                <a:lnTo>
                  <a:pt x="626" y="915"/>
                </a:lnTo>
                <a:lnTo>
                  <a:pt x="626" y="907"/>
                </a:lnTo>
                <a:lnTo>
                  <a:pt x="626" y="891"/>
                </a:lnTo>
                <a:lnTo>
                  <a:pt x="626" y="887"/>
                </a:lnTo>
                <a:lnTo>
                  <a:pt x="626" y="935"/>
                </a:lnTo>
                <a:lnTo>
                  <a:pt x="626" y="903"/>
                </a:lnTo>
                <a:lnTo>
                  <a:pt x="626" y="874"/>
                </a:lnTo>
                <a:lnTo>
                  <a:pt x="626" y="891"/>
                </a:lnTo>
                <a:lnTo>
                  <a:pt x="626" y="850"/>
                </a:lnTo>
                <a:lnTo>
                  <a:pt x="626" y="895"/>
                </a:lnTo>
                <a:lnTo>
                  <a:pt x="626" y="899"/>
                </a:lnTo>
                <a:lnTo>
                  <a:pt x="626" y="907"/>
                </a:lnTo>
                <a:lnTo>
                  <a:pt x="626" y="891"/>
                </a:lnTo>
                <a:lnTo>
                  <a:pt x="626" y="887"/>
                </a:lnTo>
                <a:lnTo>
                  <a:pt x="626" y="927"/>
                </a:lnTo>
                <a:lnTo>
                  <a:pt x="626" y="887"/>
                </a:lnTo>
                <a:lnTo>
                  <a:pt x="626" y="907"/>
                </a:lnTo>
                <a:lnTo>
                  <a:pt x="626" y="903"/>
                </a:lnTo>
                <a:lnTo>
                  <a:pt x="626" y="895"/>
                </a:lnTo>
                <a:lnTo>
                  <a:pt x="626" y="899"/>
                </a:lnTo>
                <a:lnTo>
                  <a:pt x="626" y="887"/>
                </a:lnTo>
                <a:lnTo>
                  <a:pt x="626" y="899"/>
                </a:lnTo>
                <a:lnTo>
                  <a:pt x="630" y="911"/>
                </a:lnTo>
                <a:lnTo>
                  <a:pt x="630" y="899"/>
                </a:lnTo>
                <a:lnTo>
                  <a:pt x="630" y="903"/>
                </a:lnTo>
                <a:lnTo>
                  <a:pt x="630" y="887"/>
                </a:lnTo>
                <a:lnTo>
                  <a:pt x="630" y="874"/>
                </a:lnTo>
                <a:lnTo>
                  <a:pt x="630" y="879"/>
                </a:lnTo>
                <a:lnTo>
                  <a:pt x="630" y="874"/>
                </a:lnTo>
                <a:lnTo>
                  <a:pt x="630" y="903"/>
                </a:lnTo>
                <a:lnTo>
                  <a:pt x="630" y="887"/>
                </a:lnTo>
                <a:lnTo>
                  <a:pt x="630" y="919"/>
                </a:lnTo>
                <a:lnTo>
                  <a:pt x="630" y="915"/>
                </a:lnTo>
                <a:lnTo>
                  <a:pt x="630" y="899"/>
                </a:lnTo>
                <a:lnTo>
                  <a:pt x="630" y="879"/>
                </a:lnTo>
                <a:lnTo>
                  <a:pt x="630" y="862"/>
                </a:lnTo>
                <a:lnTo>
                  <a:pt x="630" y="887"/>
                </a:lnTo>
                <a:lnTo>
                  <a:pt x="630" y="879"/>
                </a:lnTo>
                <a:lnTo>
                  <a:pt x="630" y="915"/>
                </a:lnTo>
                <a:lnTo>
                  <a:pt x="630" y="870"/>
                </a:lnTo>
                <a:lnTo>
                  <a:pt x="630" y="891"/>
                </a:lnTo>
                <a:lnTo>
                  <a:pt x="630" y="879"/>
                </a:lnTo>
                <a:lnTo>
                  <a:pt x="630" y="927"/>
                </a:lnTo>
                <a:lnTo>
                  <a:pt x="630" y="907"/>
                </a:lnTo>
                <a:lnTo>
                  <a:pt x="630" y="879"/>
                </a:lnTo>
                <a:lnTo>
                  <a:pt x="630" y="907"/>
                </a:lnTo>
                <a:lnTo>
                  <a:pt x="630" y="911"/>
                </a:lnTo>
                <a:lnTo>
                  <a:pt x="630" y="923"/>
                </a:lnTo>
                <a:lnTo>
                  <a:pt x="630" y="895"/>
                </a:lnTo>
                <a:lnTo>
                  <a:pt x="630" y="887"/>
                </a:lnTo>
                <a:lnTo>
                  <a:pt x="630" y="911"/>
                </a:lnTo>
                <a:lnTo>
                  <a:pt x="630" y="915"/>
                </a:lnTo>
                <a:lnTo>
                  <a:pt x="630" y="883"/>
                </a:lnTo>
                <a:lnTo>
                  <a:pt x="630" y="907"/>
                </a:lnTo>
                <a:lnTo>
                  <a:pt x="630" y="911"/>
                </a:lnTo>
                <a:lnTo>
                  <a:pt x="630" y="919"/>
                </a:lnTo>
                <a:lnTo>
                  <a:pt x="630" y="895"/>
                </a:lnTo>
                <a:lnTo>
                  <a:pt x="630" y="911"/>
                </a:lnTo>
                <a:lnTo>
                  <a:pt x="630" y="907"/>
                </a:lnTo>
                <a:lnTo>
                  <a:pt x="630" y="883"/>
                </a:lnTo>
                <a:lnTo>
                  <a:pt x="630" y="927"/>
                </a:lnTo>
                <a:lnTo>
                  <a:pt x="630" y="895"/>
                </a:lnTo>
                <a:lnTo>
                  <a:pt x="630" y="907"/>
                </a:lnTo>
                <a:lnTo>
                  <a:pt x="630" y="895"/>
                </a:lnTo>
                <a:lnTo>
                  <a:pt x="630" y="907"/>
                </a:lnTo>
                <a:lnTo>
                  <a:pt x="630" y="903"/>
                </a:lnTo>
                <a:lnTo>
                  <a:pt x="635" y="907"/>
                </a:lnTo>
                <a:lnTo>
                  <a:pt x="635" y="879"/>
                </a:lnTo>
                <a:lnTo>
                  <a:pt x="635" y="891"/>
                </a:lnTo>
                <a:lnTo>
                  <a:pt x="635" y="899"/>
                </a:lnTo>
                <a:lnTo>
                  <a:pt x="635" y="907"/>
                </a:lnTo>
                <a:lnTo>
                  <a:pt x="635" y="911"/>
                </a:lnTo>
                <a:lnTo>
                  <a:pt x="635" y="899"/>
                </a:lnTo>
                <a:lnTo>
                  <a:pt x="635" y="948"/>
                </a:lnTo>
                <a:lnTo>
                  <a:pt x="635" y="895"/>
                </a:lnTo>
                <a:lnTo>
                  <a:pt x="635" y="879"/>
                </a:lnTo>
                <a:lnTo>
                  <a:pt x="635" y="903"/>
                </a:lnTo>
                <a:lnTo>
                  <a:pt x="635" y="911"/>
                </a:lnTo>
                <a:lnTo>
                  <a:pt x="635" y="870"/>
                </a:lnTo>
                <a:lnTo>
                  <a:pt x="635" y="895"/>
                </a:lnTo>
                <a:lnTo>
                  <a:pt x="635" y="879"/>
                </a:lnTo>
                <a:lnTo>
                  <a:pt x="635" y="903"/>
                </a:lnTo>
                <a:lnTo>
                  <a:pt x="635" y="911"/>
                </a:lnTo>
                <a:lnTo>
                  <a:pt x="635" y="870"/>
                </a:lnTo>
                <a:lnTo>
                  <a:pt x="635" y="874"/>
                </a:lnTo>
                <a:lnTo>
                  <a:pt x="635" y="870"/>
                </a:lnTo>
                <a:lnTo>
                  <a:pt x="635" y="838"/>
                </a:lnTo>
                <a:lnTo>
                  <a:pt x="635" y="793"/>
                </a:lnTo>
                <a:lnTo>
                  <a:pt x="635" y="805"/>
                </a:lnTo>
                <a:lnTo>
                  <a:pt x="635" y="789"/>
                </a:lnTo>
                <a:lnTo>
                  <a:pt x="635" y="781"/>
                </a:lnTo>
                <a:lnTo>
                  <a:pt x="635" y="761"/>
                </a:lnTo>
                <a:lnTo>
                  <a:pt x="635" y="756"/>
                </a:lnTo>
                <a:lnTo>
                  <a:pt x="635" y="801"/>
                </a:lnTo>
                <a:lnTo>
                  <a:pt x="635" y="777"/>
                </a:lnTo>
                <a:lnTo>
                  <a:pt x="635" y="801"/>
                </a:lnTo>
                <a:lnTo>
                  <a:pt x="635" y="817"/>
                </a:lnTo>
                <a:lnTo>
                  <a:pt x="635" y="801"/>
                </a:lnTo>
                <a:lnTo>
                  <a:pt x="635" y="817"/>
                </a:lnTo>
                <a:lnTo>
                  <a:pt x="635" y="822"/>
                </a:lnTo>
                <a:lnTo>
                  <a:pt x="635" y="838"/>
                </a:lnTo>
                <a:lnTo>
                  <a:pt x="635" y="850"/>
                </a:lnTo>
                <a:lnTo>
                  <a:pt x="635" y="866"/>
                </a:lnTo>
                <a:lnTo>
                  <a:pt x="635" y="874"/>
                </a:lnTo>
                <a:lnTo>
                  <a:pt x="639" y="899"/>
                </a:lnTo>
                <a:lnTo>
                  <a:pt x="639" y="866"/>
                </a:lnTo>
                <a:lnTo>
                  <a:pt x="639" y="858"/>
                </a:lnTo>
                <a:lnTo>
                  <a:pt x="639" y="842"/>
                </a:lnTo>
                <a:lnTo>
                  <a:pt x="639" y="879"/>
                </a:lnTo>
                <a:lnTo>
                  <a:pt x="639" y="874"/>
                </a:lnTo>
                <a:lnTo>
                  <a:pt x="639" y="903"/>
                </a:lnTo>
                <a:lnTo>
                  <a:pt x="639" y="887"/>
                </a:lnTo>
                <a:lnTo>
                  <a:pt x="639" y="854"/>
                </a:lnTo>
                <a:lnTo>
                  <a:pt x="639" y="858"/>
                </a:lnTo>
                <a:lnTo>
                  <a:pt x="639" y="846"/>
                </a:lnTo>
                <a:lnTo>
                  <a:pt x="639" y="862"/>
                </a:lnTo>
                <a:lnTo>
                  <a:pt x="639" y="874"/>
                </a:lnTo>
                <a:lnTo>
                  <a:pt x="639" y="879"/>
                </a:lnTo>
                <a:lnTo>
                  <a:pt x="639" y="842"/>
                </a:lnTo>
                <a:lnTo>
                  <a:pt x="639" y="879"/>
                </a:lnTo>
                <a:lnTo>
                  <a:pt x="639" y="854"/>
                </a:lnTo>
                <a:lnTo>
                  <a:pt x="639" y="891"/>
                </a:lnTo>
                <a:lnTo>
                  <a:pt x="639" y="915"/>
                </a:lnTo>
                <a:lnTo>
                  <a:pt x="639" y="903"/>
                </a:lnTo>
                <a:lnTo>
                  <a:pt x="639" y="874"/>
                </a:lnTo>
                <a:lnTo>
                  <a:pt x="639" y="862"/>
                </a:lnTo>
                <a:lnTo>
                  <a:pt x="639" y="870"/>
                </a:lnTo>
                <a:lnTo>
                  <a:pt x="639" y="915"/>
                </a:lnTo>
                <a:lnTo>
                  <a:pt x="639" y="911"/>
                </a:lnTo>
                <a:lnTo>
                  <a:pt x="639" y="895"/>
                </a:lnTo>
                <a:lnTo>
                  <a:pt x="639" y="891"/>
                </a:lnTo>
                <a:lnTo>
                  <a:pt x="639" y="923"/>
                </a:lnTo>
                <a:lnTo>
                  <a:pt x="639" y="879"/>
                </a:lnTo>
                <a:lnTo>
                  <a:pt x="639" y="919"/>
                </a:lnTo>
                <a:lnTo>
                  <a:pt x="639" y="891"/>
                </a:lnTo>
                <a:lnTo>
                  <a:pt x="639" y="887"/>
                </a:lnTo>
                <a:lnTo>
                  <a:pt x="639" y="870"/>
                </a:lnTo>
                <a:lnTo>
                  <a:pt x="639" y="923"/>
                </a:lnTo>
                <a:lnTo>
                  <a:pt x="639" y="903"/>
                </a:lnTo>
                <a:lnTo>
                  <a:pt x="639" y="870"/>
                </a:lnTo>
                <a:lnTo>
                  <a:pt x="639" y="895"/>
                </a:lnTo>
                <a:lnTo>
                  <a:pt x="639" y="899"/>
                </a:lnTo>
                <a:lnTo>
                  <a:pt x="639" y="895"/>
                </a:lnTo>
                <a:lnTo>
                  <a:pt x="644" y="879"/>
                </a:lnTo>
                <a:lnTo>
                  <a:pt x="644" y="911"/>
                </a:lnTo>
                <a:lnTo>
                  <a:pt x="644" y="862"/>
                </a:lnTo>
                <a:lnTo>
                  <a:pt x="648" y="834"/>
                </a:lnTo>
                <a:lnTo>
                  <a:pt x="648" y="895"/>
                </a:lnTo>
                <a:lnTo>
                  <a:pt x="648" y="874"/>
                </a:lnTo>
                <a:lnTo>
                  <a:pt x="653" y="907"/>
                </a:lnTo>
                <a:lnTo>
                  <a:pt x="653" y="887"/>
                </a:lnTo>
                <a:lnTo>
                  <a:pt x="657" y="866"/>
                </a:lnTo>
                <a:lnTo>
                  <a:pt x="657" y="903"/>
                </a:lnTo>
                <a:lnTo>
                  <a:pt x="657" y="907"/>
                </a:lnTo>
                <a:lnTo>
                  <a:pt x="662" y="935"/>
                </a:lnTo>
                <a:lnTo>
                  <a:pt x="662" y="874"/>
                </a:lnTo>
                <a:lnTo>
                  <a:pt x="662" y="927"/>
                </a:lnTo>
                <a:lnTo>
                  <a:pt x="666" y="911"/>
                </a:lnTo>
                <a:lnTo>
                  <a:pt x="666" y="899"/>
                </a:lnTo>
                <a:lnTo>
                  <a:pt x="666" y="903"/>
                </a:lnTo>
                <a:lnTo>
                  <a:pt x="671" y="891"/>
                </a:lnTo>
                <a:lnTo>
                  <a:pt x="671" y="899"/>
                </a:lnTo>
                <a:lnTo>
                  <a:pt x="675" y="870"/>
                </a:lnTo>
                <a:lnTo>
                  <a:pt x="675" y="907"/>
                </a:lnTo>
                <a:lnTo>
                  <a:pt x="675" y="895"/>
                </a:lnTo>
                <a:lnTo>
                  <a:pt x="680" y="870"/>
                </a:lnTo>
                <a:lnTo>
                  <a:pt x="680" y="895"/>
                </a:lnTo>
                <a:lnTo>
                  <a:pt x="680" y="887"/>
                </a:lnTo>
                <a:lnTo>
                  <a:pt x="684" y="899"/>
                </a:lnTo>
                <a:lnTo>
                  <a:pt x="684" y="883"/>
                </a:lnTo>
                <a:lnTo>
                  <a:pt x="684" y="899"/>
                </a:lnTo>
                <a:lnTo>
                  <a:pt x="689" y="899"/>
                </a:lnTo>
                <a:lnTo>
                  <a:pt x="689" y="907"/>
                </a:lnTo>
                <a:lnTo>
                  <a:pt x="693" y="911"/>
                </a:lnTo>
                <a:lnTo>
                  <a:pt x="693" y="923"/>
                </a:lnTo>
                <a:lnTo>
                  <a:pt x="693" y="915"/>
                </a:lnTo>
                <a:lnTo>
                  <a:pt x="698" y="927"/>
                </a:lnTo>
                <a:lnTo>
                  <a:pt x="698" y="899"/>
                </a:lnTo>
                <a:lnTo>
                  <a:pt x="698" y="883"/>
                </a:lnTo>
                <a:lnTo>
                  <a:pt x="702" y="887"/>
                </a:lnTo>
                <a:lnTo>
                  <a:pt x="702" y="907"/>
                </a:lnTo>
                <a:lnTo>
                  <a:pt x="702" y="887"/>
                </a:lnTo>
                <a:lnTo>
                  <a:pt x="707" y="903"/>
                </a:lnTo>
                <a:lnTo>
                  <a:pt x="707" y="879"/>
                </a:lnTo>
                <a:lnTo>
                  <a:pt x="711" y="911"/>
                </a:lnTo>
                <a:lnTo>
                  <a:pt x="711" y="891"/>
                </a:lnTo>
                <a:lnTo>
                  <a:pt x="711" y="919"/>
                </a:lnTo>
                <a:lnTo>
                  <a:pt x="716" y="895"/>
                </a:lnTo>
                <a:lnTo>
                  <a:pt x="716" y="879"/>
                </a:lnTo>
                <a:lnTo>
                  <a:pt x="716" y="883"/>
                </a:lnTo>
                <a:lnTo>
                  <a:pt x="720" y="891"/>
                </a:lnTo>
                <a:lnTo>
                  <a:pt x="720" y="883"/>
                </a:lnTo>
                <a:lnTo>
                  <a:pt x="720" y="874"/>
                </a:lnTo>
                <a:lnTo>
                  <a:pt x="725" y="911"/>
                </a:lnTo>
                <a:lnTo>
                  <a:pt x="725" y="923"/>
                </a:lnTo>
                <a:lnTo>
                  <a:pt x="729" y="923"/>
                </a:lnTo>
                <a:lnTo>
                  <a:pt x="729" y="911"/>
                </a:lnTo>
                <a:lnTo>
                  <a:pt x="734" y="895"/>
                </a:lnTo>
                <a:lnTo>
                  <a:pt x="734" y="874"/>
                </a:lnTo>
                <a:lnTo>
                  <a:pt x="738" y="874"/>
                </a:lnTo>
                <a:lnTo>
                  <a:pt x="738" y="895"/>
                </a:lnTo>
                <a:lnTo>
                  <a:pt x="738" y="907"/>
                </a:lnTo>
                <a:lnTo>
                  <a:pt x="743" y="903"/>
                </a:lnTo>
                <a:lnTo>
                  <a:pt x="743" y="879"/>
                </a:lnTo>
                <a:lnTo>
                  <a:pt x="743" y="911"/>
                </a:lnTo>
                <a:lnTo>
                  <a:pt x="747" y="907"/>
                </a:lnTo>
                <a:lnTo>
                  <a:pt x="747" y="891"/>
                </a:lnTo>
                <a:lnTo>
                  <a:pt x="752" y="891"/>
                </a:lnTo>
                <a:lnTo>
                  <a:pt x="752" y="874"/>
                </a:lnTo>
                <a:lnTo>
                  <a:pt x="752" y="887"/>
                </a:lnTo>
                <a:lnTo>
                  <a:pt x="756" y="887"/>
                </a:lnTo>
                <a:lnTo>
                  <a:pt x="756" y="899"/>
                </a:lnTo>
                <a:lnTo>
                  <a:pt x="756" y="891"/>
                </a:lnTo>
                <a:lnTo>
                  <a:pt x="761" y="879"/>
                </a:lnTo>
                <a:lnTo>
                  <a:pt x="761" y="903"/>
                </a:lnTo>
                <a:lnTo>
                  <a:pt x="761" y="927"/>
                </a:lnTo>
                <a:lnTo>
                  <a:pt x="765" y="931"/>
                </a:lnTo>
                <a:lnTo>
                  <a:pt x="765" y="874"/>
                </a:lnTo>
                <a:lnTo>
                  <a:pt x="770" y="927"/>
                </a:lnTo>
                <a:lnTo>
                  <a:pt x="770" y="866"/>
                </a:lnTo>
                <a:lnTo>
                  <a:pt x="770" y="891"/>
                </a:lnTo>
                <a:lnTo>
                  <a:pt x="774" y="887"/>
                </a:lnTo>
                <a:lnTo>
                  <a:pt x="774" y="903"/>
                </a:lnTo>
                <a:lnTo>
                  <a:pt x="774" y="870"/>
                </a:lnTo>
                <a:lnTo>
                  <a:pt x="779" y="903"/>
                </a:lnTo>
                <a:lnTo>
                  <a:pt x="779" y="927"/>
                </a:lnTo>
                <a:lnTo>
                  <a:pt x="779" y="879"/>
                </a:lnTo>
                <a:lnTo>
                  <a:pt x="783" y="883"/>
                </a:lnTo>
                <a:lnTo>
                  <a:pt x="783" y="899"/>
                </a:lnTo>
                <a:lnTo>
                  <a:pt x="788" y="887"/>
                </a:lnTo>
                <a:lnTo>
                  <a:pt x="788" y="879"/>
                </a:lnTo>
                <a:lnTo>
                  <a:pt x="788" y="903"/>
                </a:lnTo>
                <a:lnTo>
                  <a:pt x="792" y="891"/>
                </a:lnTo>
                <a:lnTo>
                  <a:pt x="792" y="907"/>
                </a:lnTo>
                <a:lnTo>
                  <a:pt x="797" y="891"/>
                </a:lnTo>
                <a:lnTo>
                  <a:pt x="797" y="874"/>
                </a:lnTo>
                <a:lnTo>
                  <a:pt x="797" y="883"/>
                </a:lnTo>
                <a:lnTo>
                  <a:pt x="801" y="858"/>
                </a:lnTo>
                <a:lnTo>
                  <a:pt x="801" y="874"/>
                </a:lnTo>
                <a:lnTo>
                  <a:pt x="801" y="891"/>
                </a:lnTo>
                <a:lnTo>
                  <a:pt x="806" y="866"/>
                </a:lnTo>
                <a:lnTo>
                  <a:pt x="806" y="915"/>
                </a:lnTo>
                <a:lnTo>
                  <a:pt x="806" y="895"/>
                </a:lnTo>
                <a:lnTo>
                  <a:pt x="806" y="866"/>
                </a:lnTo>
                <a:lnTo>
                  <a:pt x="806" y="870"/>
                </a:lnTo>
                <a:lnTo>
                  <a:pt x="806" y="862"/>
                </a:lnTo>
                <a:lnTo>
                  <a:pt x="806" y="838"/>
                </a:lnTo>
                <a:lnTo>
                  <a:pt x="806" y="846"/>
                </a:lnTo>
                <a:lnTo>
                  <a:pt x="806" y="822"/>
                </a:lnTo>
                <a:lnTo>
                  <a:pt x="806" y="817"/>
                </a:lnTo>
                <a:lnTo>
                  <a:pt x="806" y="793"/>
                </a:lnTo>
                <a:lnTo>
                  <a:pt x="806" y="761"/>
                </a:lnTo>
                <a:lnTo>
                  <a:pt x="806" y="736"/>
                </a:lnTo>
                <a:lnTo>
                  <a:pt x="806" y="704"/>
                </a:lnTo>
                <a:lnTo>
                  <a:pt x="806" y="691"/>
                </a:lnTo>
                <a:lnTo>
                  <a:pt x="806" y="699"/>
                </a:lnTo>
                <a:lnTo>
                  <a:pt x="806" y="724"/>
                </a:lnTo>
                <a:lnTo>
                  <a:pt x="806" y="748"/>
                </a:lnTo>
                <a:lnTo>
                  <a:pt x="806" y="789"/>
                </a:lnTo>
                <a:lnTo>
                  <a:pt x="806" y="756"/>
                </a:lnTo>
                <a:lnTo>
                  <a:pt x="806" y="801"/>
                </a:lnTo>
                <a:lnTo>
                  <a:pt x="806" y="822"/>
                </a:lnTo>
                <a:lnTo>
                  <a:pt x="806" y="765"/>
                </a:lnTo>
                <a:lnTo>
                  <a:pt x="806" y="769"/>
                </a:lnTo>
                <a:lnTo>
                  <a:pt x="806" y="724"/>
                </a:lnTo>
                <a:lnTo>
                  <a:pt x="806" y="687"/>
                </a:lnTo>
                <a:lnTo>
                  <a:pt x="806" y="647"/>
                </a:lnTo>
                <a:lnTo>
                  <a:pt x="806" y="634"/>
                </a:lnTo>
                <a:lnTo>
                  <a:pt x="806" y="618"/>
                </a:lnTo>
                <a:lnTo>
                  <a:pt x="806" y="577"/>
                </a:lnTo>
                <a:lnTo>
                  <a:pt x="806" y="565"/>
                </a:lnTo>
                <a:lnTo>
                  <a:pt x="806" y="533"/>
                </a:lnTo>
                <a:lnTo>
                  <a:pt x="806" y="553"/>
                </a:lnTo>
                <a:lnTo>
                  <a:pt x="806" y="577"/>
                </a:lnTo>
                <a:lnTo>
                  <a:pt x="806" y="602"/>
                </a:lnTo>
                <a:lnTo>
                  <a:pt x="806" y="590"/>
                </a:lnTo>
                <a:lnTo>
                  <a:pt x="806" y="622"/>
                </a:lnTo>
                <a:lnTo>
                  <a:pt x="806" y="675"/>
                </a:lnTo>
                <a:lnTo>
                  <a:pt x="806" y="732"/>
                </a:lnTo>
                <a:lnTo>
                  <a:pt x="806" y="777"/>
                </a:lnTo>
                <a:lnTo>
                  <a:pt x="806" y="789"/>
                </a:lnTo>
                <a:lnTo>
                  <a:pt x="810" y="785"/>
                </a:lnTo>
                <a:lnTo>
                  <a:pt x="810" y="813"/>
                </a:lnTo>
                <a:lnTo>
                  <a:pt x="810" y="797"/>
                </a:lnTo>
                <a:lnTo>
                  <a:pt x="810" y="789"/>
                </a:lnTo>
                <a:lnTo>
                  <a:pt x="810" y="756"/>
                </a:lnTo>
                <a:lnTo>
                  <a:pt x="810" y="793"/>
                </a:lnTo>
                <a:lnTo>
                  <a:pt x="810" y="756"/>
                </a:lnTo>
                <a:lnTo>
                  <a:pt x="810" y="769"/>
                </a:lnTo>
                <a:lnTo>
                  <a:pt x="810" y="765"/>
                </a:lnTo>
                <a:lnTo>
                  <a:pt x="810" y="773"/>
                </a:lnTo>
                <a:lnTo>
                  <a:pt x="810" y="781"/>
                </a:lnTo>
                <a:lnTo>
                  <a:pt x="810" y="822"/>
                </a:lnTo>
                <a:lnTo>
                  <a:pt x="810" y="846"/>
                </a:lnTo>
                <a:lnTo>
                  <a:pt x="810" y="854"/>
                </a:lnTo>
                <a:lnTo>
                  <a:pt x="810" y="850"/>
                </a:lnTo>
                <a:lnTo>
                  <a:pt x="810" y="870"/>
                </a:lnTo>
                <a:lnTo>
                  <a:pt x="810" y="879"/>
                </a:lnTo>
                <a:lnTo>
                  <a:pt x="810" y="858"/>
                </a:lnTo>
                <a:lnTo>
                  <a:pt x="810" y="874"/>
                </a:lnTo>
                <a:lnTo>
                  <a:pt x="810" y="879"/>
                </a:lnTo>
                <a:lnTo>
                  <a:pt x="810" y="838"/>
                </a:lnTo>
                <a:lnTo>
                  <a:pt x="810" y="850"/>
                </a:lnTo>
                <a:lnTo>
                  <a:pt x="810" y="834"/>
                </a:lnTo>
                <a:lnTo>
                  <a:pt x="810" y="850"/>
                </a:lnTo>
                <a:lnTo>
                  <a:pt x="810" y="862"/>
                </a:lnTo>
                <a:lnTo>
                  <a:pt x="810" y="866"/>
                </a:lnTo>
                <a:lnTo>
                  <a:pt x="810" y="874"/>
                </a:lnTo>
                <a:lnTo>
                  <a:pt x="810" y="842"/>
                </a:lnTo>
                <a:lnTo>
                  <a:pt x="810" y="830"/>
                </a:lnTo>
                <a:lnTo>
                  <a:pt x="810" y="866"/>
                </a:lnTo>
                <a:lnTo>
                  <a:pt x="810" y="850"/>
                </a:lnTo>
                <a:lnTo>
                  <a:pt x="810" y="895"/>
                </a:lnTo>
                <a:lnTo>
                  <a:pt x="810" y="850"/>
                </a:lnTo>
                <a:lnTo>
                  <a:pt x="810" y="846"/>
                </a:lnTo>
                <a:lnTo>
                  <a:pt x="810" y="923"/>
                </a:lnTo>
                <a:lnTo>
                  <a:pt x="810" y="895"/>
                </a:lnTo>
                <a:lnTo>
                  <a:pt x="815" y="895"/>
                </a:lnTo>
                <a:lnTo>
                  <a:pt x="815" y="874"/>
                </a:lnTo>
                <a:lnTo>
                  <a:pt x="815" y="887"/>
                </a:lnTo>
                <a:lnTo>
                  <a:pt x="819" y="903"/>
                </a:lnTo>
                <a:lnTo>
                  <a:pt x="819" y="870"/>
                </a:lnTo>
                <a:lnTo>
                  <a:pt x="824" y="883"/>
                </a:lnTo>
                <a:lnTo>
                  <a:pt x="824" y="911"/>
                </a:lnTo>
                <a:lnTo>
                  <a:pt x="824" y="862"/>
                </a:lnTo>
                <a:lnTo>
                  <a:pt x="828" y="915"/>
                </a:lnTo>
                <a:lnTo>
                  <a:pt x="828" y="842"/>
                </a:lnTo>
                <a:lnTo>
                  <a:pt x="828" y="874"/>
                </a:lnTo>
                <a:lnTo>
                  <a:pt x="833" y="879"/>
                </a:lnTo>
                <a:lnTo>
                  <a:pt x="833" y="895"/>
                </a:lnTo>
                <a:lnTo>
                  <a:pt x="833" y="854"/>
                </a:lnTo>
                <a:lnTo>
                  <a:pt x="837" y="895"/>
                </a:lnTo>
                <a:lnTo>
                  <a:pt x="837" y="874"/>
                </a:lnTo>
                <a:lnTo>
                  <a:pt x="842" y="915"/>
                </a:lnTo>
                <a:lnTo>
                  <a:pt x="842" y="870"/>
                </a:lnTo>
                <a:lnTo>
                  <a:pt x="842" y="866"/>
                </a:lnTo>
                <a:lnTo>
                  <a:pt x="846" y="879"/>
                </a:lnTo>
                <a:lnTo>
                  <a:pt x="846" y="866"/>
                </a:lnTo>
                <a:lnTo>
                  <a:pt x="846" y="870"/>
                </a:lnTo>
                <a:lnTo>
                  <a:pt x="851" y="874"/>
                </a:lnTo>
                <a:lnTo>
                  <a:pt x="851" y="879"/>
                </a:lnTo>
                <a:lnTo>
                  <a:pt x="851" y="891"/>
                </a:lnTo>
                <a:lnTo>
                  <a:pt x="855" y="887"/>
                </a:lnTo>
                <a:lnTo>
                  <a:pt x="855" y="870"/>
                </a:lnTo>
                <a:lnTo>
                  <a:pt x="860" y="870"/>
                </a:lnTo>
                <a:lnTo>
                  <a:pt x="860" y="891"/>
                </a:lnTo>
                <a:lnTo>
                  <a:pt x="864" y="874"/>
                </a:lnTo>
                <a:lnTo>
                  <a:pt x="864" y="919"/>
                </a:lnTo>
                <a:lnTo>
                  <a:pt x="864" y="891"/>
                </a:lnTo>
                <a:lnTo>
                  <a:pt x="869" y="895"/>
                </a:lnTo>
                <a:lnTo>
                  <a:pt x="869" y="870"/>
                </a:lnTo>
                <a:lnTo>
                  <a:pt x="873" y="874"/>
                </a:lnTo>
                <a:lnTo>
                  <a:pt x="873" y="870"/>
                </a:lnTo>
                <a:lnTo>
                  <a:pt x="878" y="874"/>
                </a:lnTo>
                <a:lnTo>
                  <a:pt x="878" y="895"/>
                </a:lnTo>
                <a:lnTo>
                  <a:pt x="878" y="899"/>
                </a:lnTo>
                <a:lnTo>
                  <a:pt x="882" y="866"/>
                </a:lnTo>
                <a:lnTo>
                  <a:pt x="882" y="887"/>
                </a:lnTo>
                <a:lnTo>
                  <a:pt x="882" y="903"/>
                </a:lnTo>
                <a:lnTo>
                  <a:pt x="887" y="879"/>
                </a:lnTo>
                <a:lnTo>
                  <a:pt x="887" y="874"/>
                </a:lnTo>
                <a:lnTo>
                  <a:pt x="887" y="879"/>
                </a:lnTo>
                <a:lnTo>
                  <a:pt x="891" y="883"/>
                </a:lnTo>
                <a:lnTo>
                  <a:pt x="896" y="891"/>
                </a:lnTo>
                <a:lnTo>
                  <a:pt x="896" y="895"/>
                </a:lnTo>
                <a:lnTo>
                  <a:pt x="896" y="887"/>
                </a:lnTo>
                <a:lnTo>
                  <a:pt x="900" y="907"/>
                </a:lnTo>
                <a:lnTo>
                  <a:pt x="900" y="887"/>
                </a:lnTo>
                <a:lnTo>
                  <a:pt x="900" y="883"/>
                </a:lnTo>
                <a:lnTo>
                  <a:pt x="905" y="879"/>
                </a:lnTo>
                <a:lnTo>
                  <a:pt x="905" y="891"/>
                </a:lnTo>
                <a:lnTo>
                  <a:pt x="905" y="883"/>
                </a:lnTo>
                <a:lnTo>
                  <a:pt x="905" y="948"/>
                </a:lnTo>
                <a:lnTo>
                  <a:pt x="909" y="887"/>
                </a:lnTo>
                <a:lnTo>
                  <a:pt x="909" y="883"/>
                </a:lnTo>
                <a:lnTo>
                  <a:pt x="909" y="895"/>
                </a:lnTo>
                <a:lnTo>
                  <a:pt x="909" y="862"/>
                </a:lnTo>
                <a:lnTo>
                  <a:pt x="909" y="879"/>
                </a:lnTo>
                <a:lnTo>
                  <a:pt x="909" y="846"/>
                </a:lnTo>
                <a:lnTo>
                  <a:pt x="909" y="895"/>
                </a:lnTo>
                <a:lnTo>
                  <a:pt x="909" y="891"/>
                </a:lnTo>
                <a:lnTo>
                  <a:pt x="914" y="887"/>
                </a:lnTo>
                <a:lnTo>
                  <a:pt x="914" y="891"/>
                </a:lnTo>
                <a:lnTo>
                  <a:pt x="914" y="887"/>
                </a:lnTo>
                <a:lnTo>
                  <a:pt x="914" y="846"/>
                </a:lnTo>
                <a:lnTo>
                  <a:pt x="914" y="866"/>
                </a:lnTo>
                <a:lnTo>
                  <a:pt x="914" y="862"/>
                </a:lnTo>
                <a:lnTo>
                  <a:pt x="914" y="858"/>
                </a:lnTo>
                <a:lnTo>
                  <a:pt x="914" y="895"/>
                </a:lnTo>
                <a:lnTo>
                  <a:pt x="914" y="870"/>
                </a:lnTo>
                <a:lnTo>
                  <a:pt x="914" y="879"/>
                </a:lnTo>
                <a:lnTo>
                  <a:pt x="918" y="891"/>
                </a:lnTo>
                <a:lnTo>
                  <a:pt x="918" y="874"/>
                </a:lnTo>
                <a:lnTo>
                  <a:pt x="918" y="903"/>
                </a:lnTo>
                <a:lnTo>
                  <a:pt x="918" y="858"/>
                </a:lnTo>
                <a:lnTo>
                  <a:pt x="918" y="862"/>
                </a:lnTo>
                <a:lnTo>
                  <a:pt x="918" y="895"/>
                </a:lnTo>
                <a:lnTo>
                  <a:pt x="918" y="866"/>
                </a:lnTo>
                <a:lnTo>
                  <a:pt x="923" y="895"/>
                </a:lnTo>
                <a:lnTo>
                  <a:pt x="923" y="883"/>
                </a:lnTo>
                <a:lnTo>
                  <a:pt x="923" y="903"/>
                </a:lnTo>
                <a:lnTo>
                  <a:pt x="923" y="874"/>
                </a:lnTo>
                <a:lnTo>
                  <a:pt x="923" y="858"/>
                </a:lnTo>
                <a:lnTo>
                  <a:pt x="923" y="879"/>
                </a:lnTo>
                <a:lnTo>
                  <a:pt x="923" y="858"/>
                </a:lnTo>
                <a:lnTo>
                  <a:pt x="927" y="866"/>
                </a:lnTo>
                <a:lnTo>
                  <a:pt x="927" y="858"/>
                </a:lnTo>
                <a:lnTo>
                  <a:pt x="927" y="874"/>
                </a:lnTo>
                <a:lnTo>
                  <a:pt x="927" y="887"/>
                </a:lnTo>
                <a:lnTo>
                  <a:pt x="927" y="838"/>
                </a:lnTo>
                <a:lnTo>
                  <a:pt x="927" y="854"/>
                </a:lnTo>
                <a:lnTo>
                  <a:pt x="932" y="866"/>
                </a:lnTo>
                <a:lnTo>
                  <a:pt x="932" y="874"/>
                </a:lnTo>
                <a:lnTo>
                  <a:pt x="932" y="850"/>
                </a:lnTo>
                <a:lnTo>
                  <a:pt x="932" y="870"/>
                </a:lnTo>
                <a:lnTo>
                  <a:pt x="932" y="858"/>
                </a:lnTo>
                <a:lnTo>
                  <a:pt x="932" y="870"/>
                </a:lnTo>
                <a:lnTo>
                  <a:pt x="936" y="879"/>
                </a:lnTo>
                <a:lnTo>
                  <a:pt x="936" y="854"/>
                </a:lnTo>
                <a:lnTo>
                  <a:pt x="936" y="883"/>
                </a:lnTo>
                <a:lnTo>
                  <a:pt x="936" y="874"/>
                </a:lnTo>
                <a:lnTo>
                  <a:pt x="936" y="866"/>
                </a:lnTo>
                <a:lnTo>
                  <a:pt x="936" y="874"/>
                </a:lnTo>
                <a:lnTo>
                  <a:pt x="936" y="895"/>
                </a:lnTo>
                <a:lnTo>
                  <a:pt x="941" y="883"/>
                </a:lnTo>
                <a:lnTo>
                  <a:pt x="941" y="874"/>
                </a:lnTo>
                <a:lnTo>
                  <a:pt x="941" y="883"/>
                </a:lnTo>
                <a:lnTo>
                  <a:pt x="941" y="879"/>
                </a:lnTo>
                <a:lnTo>
                  <a:pt x="941" y="838"/>
                </a:lnTo>
                <a:lnTo>
                  <a:pt x="941" y="874"/>
                </a:lnTo>
                <a:lnTo>
                  <a:pt x="945" y="870"/>
                </a:lnTo>
                <a:lnTo>
                  <a:pt x="945" y="887"/>
                </a:lnTo>
                <a:lnTo>
                  <a:pt x="945" y="862"/>
                </a:lnTo>
                <a:lnTo>
                  <a:pt x="945" y="854"/>
                </a:lnTo>
                <a:lnTo>
                  <a:pt x="945" y="874"/>
                </a:lnTo>
                <a:lnTo>
                  <a:pt x="945" y="850"/>
                </a:lnTo>
                <a:lnTo>
                  <a:pt x="950" y="866"/>
                </a:lnTo>
                <a:lnTo>
                  <a:pt x="950" y="883"/>
                </a:lnTo>
                <a:lnTo>
                  <a:pt x="950" y="846"/>
                </a:lnTo>
                <a:lnTo>
                  <a:pt x="950" y="858"/>
                </a:lnTo>
                <a:lnTo>
                  <a:pt x="950" y="830"/>
                </a:lnTo>
                <a:lnTo>
                  <a:pt x="954" y="830"/>
                </a:lnTo>
                <a:lnTo>
                  <a:pt x="954" y="911"/>
                </a:lnTo>
                <a:lnTo>
                  <a:pt x="954" y="883"/>
                </a:lnTo>
                <a:lnTo>
                  <a:pt x="954" y="887"/>
                </a:lnTo>
                <a:lnTo>
                  <a:pt x="954" y="862"/>
                </a:lnTo>
                <a:lnTo>
                  <a:pt x="954" y="846"/>
                </a:lnTo>
                <a:lnTo>
                  <a:pt x="954" y="809"/>
                </a:lnTo>
                <a:lnTo>
                  <a:pt x="954" y="813"/>
                </a:lnTo>
                <a:lnTo>
                  <a:pt x="954" y="817"/>
                </a:lnTo>
                <a:lnTo>
                  <a:pt x="954" y="858"/>
                </a:lnTo>
                <a:lnTo>
                  <a:pt x="954" y="850"/>
                </a:lnTo>
                <a:lnTo>
                  <a:pt x="954" y="854"/>
                </a:lnTo>
                <a:lnTo>
                  <a:pt x="954" y="850"/>
                </a:lnTo>
                <a:lnTo>
                  <a:pt x="954" y="834"/>
                </a:lnTo>
                <a:lnTo>
                  <a:pt x="954" y="817"/>
                </a:lnTo>
                <a:lnTo>
                  <a:pt x="959" y="834"/>
                </a:lnTo>
                <a:lnTo>
                  <a:pt x="959" y="883"/>
                </a:lnTo>
                <a:lnTo>
                  <a:pt x="959" y="813"/>
                </a:lnTo>
                <a:lnTo>
                  <a:pt x="959" y="862"/>
                </a:lnTo>
                <a:lnTo>
                  <a:pt x="959" y="830"/>
                </a:lnTo>
                <a:lnTo>
                  <a:pt x="959" y="858"/>
                </a:lnTo>
                <a:lnTo>
                  <a:pt x="959" y="830"/>
                </a:lnTo>
                <a:lnTo>
                  <a:pt x="959" y="797"/>
                </a:lnTo>
                <a:lnTo>
                  <a:pt x="959" y="826"/>
                </a:lnTo>
                <a:lnTo>
                  <a:pt x="959" y="801"/>
                </a:lnTo>
                <a:lnTo>
                  <a:pt x="959" y="781"/>
                </a:lnTo>
                <a:lnTo>
                  <a:pt x="959" y="748"/>
                </a:lnTo>
                <a:lnTo>
                  <a:pt x="959" y="720"/>
                </a:lnTo>
                <a:lnTo>
                  <a:pt x="959" y="712"/>
                </a:lnTo>
                <a:lnTo>
                  <a:pt x="959" y="691"/>
                </a:lnTo>
                <a:lnTo>
                  <a:pt x="959" y="744"/>
                </a:lnTo>
                <a:lnTo>
                  <a:pt x="959" y="708"/>
                </a:lnTo>
                <a:lnTo>
                  <a:pt x="959" y="712"/>
                </a:lnTo>
                <a:lnTo>
                  <a:pt x="959" y="740"/>
                </a:lnTo>
                <a:lnTo>
                  <a:pt x="959" y="769"/>
                </a:lnTo>
                <a:lnTo>
                  <a:pt x="959" y="761"/>
                </a:lnTo>
                <a:lnTo>
                  <a:pt x="959" y="809"/>
                </a:lnTo>
                <a:lnTo>
                  <a:pt x="959" y="781"/>
                </a:lnTo>
                <a:lnTo>
                  <a:pt x="959" y="826"/>
                </a:lnTo>
                <a:lnTo>
                  <a:pt x="959" y="805"/>
                </a:lnTo>
                <a:lnTo>
                  <a:pt x="959" y="830"/>
                </a:lnTo>
                <a:lnTo>
                  <a:pt x="959" y="842"/>
                </a:lnTo>
                <a:lnTo>
                  <a:pt x="959" y="874"/>
                </a:lnTo>
                <a:lnTo>
                  <a:pt x="959" y="858"/>
                </a:lnTo>
                <a:lnTo>
                  <a:pt x="959" y="846"/>
                </a:lnTo>
                <a:lnTo>
                  <a:pt x="959" y="862"/>
                </a:lnTo>
                <a:lnTo>
                  <a:pt x="959" y="858"/>
                </a:lnTo>
                <a:lnTo>
                  <a:pt x="959" y="854"/>
                </a:lnTo>
                <a:lnTo>
                  <a:pt x="959" y="891"/>
                </a:lnTo>
                <a:lnTo>
                  <a:pt x="959" y="874"/>
                </a:lnTo>
                <a:lnTo>
                  <a:pt x="959" y="850"/>
                </a:lnTo>
                <a:lnTo>
                  <a:pt x="959" y="854"/>
                </a:lnTo>
                <a:lnTo>
                  <a:pt x="959" y="874"/>
                </a:lnTo>
                <a:lnTo>
                  <a:pt x="959" y="907"/>
                </a:lnTo>
                <a:lnTo>
                  <a:pt x="959" y="850"/>
                </a:lnTo>
                <a:lnTo>
                  <a:pt x="959" y="866"/>
                </a:lnTo>
                <a:lnTo>
                  <a:pt x="959" y="862"/>
                </a:lnTo>
                <a:lnTo>
                  <a:pt x="959" y="874"/>
                </a:lnTo>
                <a:lnTo>
                  <a:pt x="959" y="854"/>
                </a:lnTo>
                <a:lnTo>
                  <a:pt x="959" y="838"/>
                </a:lnTo>
                <a:lnTo>
                  <a:pt x="963" y="830"/>
                </a:lnTo>
                <a:lnTo>
                  <a:pt x="963" y="870"/>
                </a:lnTo>
                <a:lnTo>
                  <a:pt x="963" y="850"/>
                </a:lnTo>
                <a:lnTo>
                  <a:pt x="963" y="842"/>
                </a:lnTo>
                <a:lnTo>
                  <a:pt x="963" y="817"/>
                </a:lnTo>
                <a:lnTo>
                  <a:pt x="963" y="826"/>
                </a:lnTo>
                <a:lnTo>
                  <a:pt x="963" y="805"/>
                </a:lnTo>
                <a:lnTo>
                  <a:pt x="963" y="761"/>
                </a:lnTo>
                <a:lnTo>
                  <a:pt x="963" y="752"/>
                </a:lnTo>
                <a:lnTo>
                  <a:pt x="963" y="728"/>
                </a:lnTo>
                <a:lnTo>
                  <a:pt x="963" y="708"/>
                </a:lnTo>
                <a:lnTo>
                  <a:pt x="963" y="679"/>
                </a:lnTo>
                <a:lnTo>
                  <a:pt x="963" y="655"/>
                </a:lnTo>
                <a:lnTo>
                  <a:pt x="963" y="626"/>
                </a:lnTo>
                <a:lnTo>
                  <a:pt x="963" y="602"/>
                </a:lnTo>
                <a:lnTo>
                  <a:pt x="963" y="586"/>
                </a:lnTo>
                <a:lnTo>
                  <a:pt x="963" y="594"/>
                </a:lnTo>
                <a:lnTo>
                  <a:pt x="963" y="569"/>
                </a:lnTo>
                <a:lnTo>
                  <a:pt x="963" y="590"/>
                </a:lnTo>
                <a:lnTo>
                  <a:pt x="963" y="598"/>
                </a:lnTo>
                <a:lnTo>
                  <a:pt x="963" y="606"/>
                </a:lnTo>
                <a:lnTo>
                  <a:pt x="963" y="638"/>
                </a:lnTo>
                <a:lnTo>
                  <a:pt x="963" y="655"/>
                </a:lnTo>
                <a:lnTo>
                  <a:pt x="963" y="716"/>
                </a:lnTo>
                <a:lnTo>
                  <a:pt x="963" y="675"/>
                </a:lnTo>
                <a:lnTo>
                  <a:pt x="963" y="736"/>
                </a:lnTo>
                <a:lnTo>
                  <a:pt x="963" y="773"/>
                </a:lnTo>
                <a:lnTo>
                  <a:pt x="963" y="793"/>
                </a:lnTo>
                <a:lnTo>
                  <a:pt x="963" y="805"/>
                </a:lnTo>
                <a:lnTo>
                  <a:pt x="963" y="834"/>
                </a:lnTo>
                <a:lnTo>
                  <a:pt x="963" y="809"/>
                </a:lnTo>
                <a:lnTo>
                  <a:pt x="963" y="834"/>
                </a:lnTo>
                <a:lnTo>
                  <a:pt x="963" y="830"/>
                </a:lnTo>
                <a:lnTo>
                  <a:pt x="963" y="801"/>
                </a:lnTo>
                <a:lnTo>
                  <a:pt x="963" y="809"/>
                </a:lnTo>
                <a:lnTo>
                  <a:pt x="963" y="830"/>
                </a:lnTo>
                <a:lnTo>
                  <a:pt x="963" y="813"/>
                </a:lnTo>
                <a:lnTo>
                  <a:pt x="963" y="805"/>
                </a:lnTo>
                <a:lnTo>
                  <a:pt x="963" y="809"/>
                </a:lnTo>
                <a:lnTo>
                  <a:pt x="963" y="813"/>
                </a:lnTo>
                <a:lnTo>
                  <a:pt x="963" y="797"/>
                </a:lnTo>
                <a:lnTo>
                  <a:pt x="963" y="781"/>
                </a:lnTo>
                <a:lnTo>
                  <a:pt x="963" y="765"/>
                </a:lnTo>
                <a:lnTo>
                  <a:pt x="963" y="756"/>
                </a:lnTo>
                <a:lnTo>
                  <a:pt x="963" y="748"/>
                </a:lnTo>
                <a:lnTo>
                  <a:pt x="963" y="740"/>
                </a:lnTo>
                <a:lnTo>
                  <a:pt x="968" y="752"/>
                </a:lnTo>
                <a:lnTo>
                  <a:pt x="968" y="744"/>
                </a:lnTo>
                <a:lnTo>
                  <a:pt x="968" y="724"/>
                </a:lnTo>
                <a:lnTo>
                  <a:pt x="968" y="761"/>
                </a:lnTo>
                <a:lnTo>
                  <a:pt x="968" y="756"/>
                </a:lnTo>
                <a:lnTo>
                  <a:pt x="968" y="765"/>
                </a:lnTo>
                <a:lnTo>
                  <a:pt x="968" y="756"/>
                </a:lnTo>
                <a:lnTo>
                  <a:pt x="968" y="752"/>
                </a:lnTo>
                <a:lnTo>
                  <a:pt x="968" y="761"/>
                </a:lnTo>
                <a:lnTo>
                  <a:pt x="968" y="732"/>
                </a:lnTo>
                <a:lnTo>
                  <a:pt x="968" y="716"/>
                </a:lnTo>
                <a:lnTo>
                  <a:pt x="968" y="683"/>
                </a:lnTo>
                <a:lnTo>
                  <a:pt x="968" y="659"/>
                </a:lnTo>
                <a:lnTo>
                  <a:pt x="968" y="626"/>
                </a:lnTo>
                <a:lnTo>
                  <a:pt x="968" y="687"/>
                </a:lnTo>
                <a:lnTo>
                  <a:pt x="968" y="610"/>
                </a:lnTo>
                <a:lnTo>
                  <a:pt x="968" y="606"/>
                </a:lnTo>
                <a:lnTo>
                  <a:pt x="968" y="525"/>
                </a:lnTo>
                <a:lnTo>
                  <a:pt x="968" y="549"/>
                </a:lnTo>
                <a:lnTo>
                  <a:pt x="968" y="598"/>
                </a:lnTo>
                <a:lnTo>
                  <a:pt x="968" y="553"/>
                </a:lnTo>
                <a:lnTo>
                  <a:pt x="968" y="504"/>
                </a:lnTo>
                <a:lnTo>
                  <a:pt x="968" y="500"/>
                </a:lnTo>
                <a:lnTo>
                  <a:pt x="968" y="520"/>
                </a:lnTo>
                <a:lnTo>
                  <a:pt x="968" y="516"/>
                </a:lnTo>
                <a:lnTo>
                  <a:pt x="968" y="565"/>
                </a:lnTo>
                <a:lnTo>
                  <a:pt x="968" y="598"/>
                </a:lnTo>
                <a:lnTo>
                  <a:pt x="968" y="618"/>
                </a:lnTo>
                <a:lnTo>
                  <a:pt x="968" y="606"/>
                </a:lnTo>
                <a:lnTo>
                  <a:pt x="968" y="610"/>
                </a:lnTo>
                <a:lnTo>
                  <a:pt x="968" y="594"/>
                </a:lnTo>
                <a:lnTo>
                  <a:pt x="968" y="602"/>
                </a:lnTo>
                <a:lnTo>
                  <a:pt x="968" y="626"/>
                </a:lnTo>
                <a:lnTo>
                  <a:pt x="968" y="638"/>
                </a:lnTo>
                <a:lnTo>
                  <a:pt x="968" y="651"/>
                </a:lnTo>
                <a:lnTo>
                  <a:pt x="968" y="630"/>
                </a:lnTo>
                <a:lnTo>
                  <a:pt x="968" y="626"/>
                </a:lnTo>
                <a:lnTo>
                  <a:pt x="968" y="594"/>
                </a:lnTo>
                <a:lnTo>
                  <a:pt x="968" y="553"/>
                </a:lnTo>
                <a:lnTo>
                  <a:pt x="968" y="516"/>
                </a:lnTo>
                <a:lnTo>
                  <a:pt x="968" y="545"/>
                </a:lnTo>
                <a:lnTo>
                  <a:pt x="968" y="496"/>
                </a:lnTo>
                <a:lnTo>
                  <a:pt x="968" y="484"/>
                </a:lnTo>
                <a:lnTo>
                  <a:pt x="968" y="512"/>
                </a:lnTo>
                <a:lnTo>
                  <a:pt x="968" y="537"/>
                </a:lnTo>
                <a:lnTo>
                  <a:pt x="968" y="529"/>
                </a:lnTo>
                <a:lnTo>
                  <a:pt x="968" y="561"/>
                </a:lnTo>
                <a:lnTo>
                  <a:pt x="968" y="512"/>
                </a:lnTo>
                <a:lnTo>
                  <a:pt x="968" y="520"/>
                </a:lnTo>
                <a:lnTo>
                  <a:pt x="968" y="492"/>
                </a:lnTo>
                <a:lnTo>
                  <a:pt x="972" y="488"/>
                </a:lnTo>
                <a:lnTo>
                  <a:pt x="972" y="476"/>
                </a:lnTo>
                <a:lnTo>
                  <a:pt x="972" y="435"/>
                </a:lnTo>
                <a:lnTo>
                  <a:pt x="972" y="476"/>
                </a:lnTo>
                <a:lnTo>
                  <a:pt x="972" y="415"/>
                </a:lnTo>
                <a:lnTo>
                  <a:pt x="972" y="407"/>
                </a:lnTo>
                <a:lnTo>
                  <a:pt x="972" y="366"/>
                </a:lnTo>
                <a:lnTo>
                  <a:pt x="972" y="358"/>
                </a:lnTo>
                <a:lnTo>
                  <a:pt x="972" y="321"/>
                </a:lnTo>
                <a:lnTo>
                  <a:pt x="972" y="301"/>
                </a:lnTo>
                <a:lnTo>
                  <a:pt x="972" y="285"/>
                </a:lnTo>
                <a:lnTo>
                  <a:pt x="972" y="264"/>
                </a:lnTo>
                <a:lnTo>
                  <a:pt x="972" y="232"/>
                </a:lnTo>
                <a:lnTo>
                  <a:pt x="972" y="215"/>
                </a:lnTo>
                <a:lnTo>
                  <a:pt x="972" y="175"/>
                </a:lnTo>
                <a:lnTo>
                  <a:pt x="972" y="130"/>
                </a:lnTo>
                <a:lnTo>
                  <a:pt x="972" y="126"/>
                </a:lnTo>
                <a:lnTo>
                  <a:pt x="972" y="118"/>
                </a:lnTo>
                <a:lnTo>
                  <a:pt x="972" y="81"/>
                </a:lnTo>
                <a:lnTo>
                  <a:pt x="972" y="118"/>
                </a:lnTo>
                <a:lnTo>
                  <a:pt x="972" y="73"/>
                </a:lnTo>
                <a:lnTo>
                  <a:pt x="972" y="40"/>
                </a:lnTo>
                <a:lnTo>
                  <a:pt x="972" y="81"/>
                </a:lnTo>
                <a:lnTo>
                  <a:pt x="972" y="40"/>
                </a:lnTo>
                <a:lnTo>
                  <a:pt x="972" y="77"/>
                </a:lnTo>
                <a:lnTo>
                  <a:pt x="972" y="24"/>
                </a:lnTo>
                <a:lnTo>
                  <a:pt x="972" y="81"/>
                </a:lnTo>
                <a:lnTo>
                  <a:pt x="972" y="0"/>
                </a:lnTo>
                <a:lnTo>
                  <a:pt x="972" y="61"/>
                </a:lnTo>
                <a:lnTo>
                  <a:pt x="972" y="24"/>
                </a:lnTo>
                <a:lnTo>
                  <a:pt x="972" y="61"/>
                </a:lnTo>
                <a:lnTo>
                  <a:pt x="972" y="16"/>
                </a:lnTo>
                <a:lnTo>
                  <a:pt x="972" y="77"/>
                </a:lnTo>
                <a:lnTo>
                  <a:pt x="972" y="44"/>
                </a:lnTo>
                <a:lnTo>
                  <a:pt x="972" y="81"/>
                </a:lnTo>
                <a:lnTo>
                  <a:pt x="972" y="114"/>
                </a:lnTo>
                <a:lnTo>
                  <a:pt x="972" y="162"/>
                </a:lnTo>
                <a:lnTo>
                  <a:pt x="972" y="187"/>
                </a:lnTo>
                <a:lnTo>
                  <a:pt x="972" y="244"/>
                </a:lnTo>
                <a:lnTo>
                  <a:pt x="972" y="321"/>
                </a:lnTo>
                <a:lnTo>
                  <a:pt x="972" y="280"/>
                </a:lnTo>
                <a:lnTo>
                  <a:pt x="972" y="341"/>
                </a:lnTo>
                <a:lnTo>
                  <a:pt x="972" y="366"/>
                </a:lnTo>
                <a:lnTo>
                  <a:pt x="972" y="415"/>
                </a:lnTo>
                <a:lnTo>
                  <a:pt x="972" y="431"/>
                </a:lnTo>
                <a:lnTo>
                  <a:pt x="972" y="435"/>
                </a:lnTo>
                <a:lnTo>
                  <a:pt x="972" y="476"/>
                </a:lnTo>
                <a:lnTo>
                  <a:pt x="972" y="435"/>
                </a:lnTo>
                <a:lnTo>
                  <a:pt x="972" y="451"/>
                </a:lnTo>
                <a:lnTo>
                  <a:pt x="972" y="455"/>
                </a:lnTo>
                <a:lnTo>
                  <a:pt x="972" y="468"/>
                </a:lnTo>
                <a:lnTo>
                  <a:pt x="972" y="512"/>
                </a:lnTo>
                <a:lnTo>
                  <a:pt x="972" y="553"/>
                </a:lnTo>
                <a:lnTo>
                  <a:pt x="972" y="638"/>
                </a:lnTo>
                <a:lnTo>
                  <a:pt x="972" y="573"/>
                </a:lnTo>
                <a:lnTo>
                  <a:pt x="972" y="582"/>
                </a:lnTo>
                <a:lnTo>
                  <a:pt x="977" y="590"/>
                </a:lnTo>
                <a:lnTo>
                  <a:pt x="977" y="553"/>
                </a:lnTo>
                <a:lnTo>
                  <a:pt x="977" y="549"/>
                </a:lnTo>
                <a:lnTo>
                  <a:pt x="977" y="586"/>
                </a:lnTo>
                <a:lnTo>
                  <a:pt x="977" y="533"/>
                </a:lnTo>
                <a:lnTo>
                  <a:pt x="977" y="561"/>
                </a:lnTo>
                <a:lnTo>
                  <a:pt x="977" y="577"/>
                </a:lnTo>
                <a:lnTo>
                  <a:pt x="977" y="573"/>
                </a:lnTo>
                <a:lnTo>
                  <a:pt x="977" y="602"/>
                </a:lnTo>
                <a:lnTo>
                  <a:pt x="977" y="598"/>
                </a:lnTo>
                <a:lnTo>
                  <a:pt x="977" y="622"/>
                </a:lnTo>
                <a:lnTo>
                  <a:pt x="977" y="586"/>
                </a:lnTo>
                <a:lnTo>
                  <a:pt x="977" y="573"/>
                </a:lnTo>
                <a:lnTo>
                  <a:pt x="977" y="549"/>
                </a:lnTo>
                <a:lnTo>
                  <a:pt x="977" y="500"/>
                </a:lnTo>
                <a:lnTo>
                  <a:pt x="977" y="459"/>
                </a:lnTo>
                <a:lnTo>
                  <a:pt x="977" y="419"/>
                </a:lnTo>
                <a:lnTo>
                  <a:pt x="977" y="415"/>
                </a:lnTo>
                <a:lnTo>
                  <a:pt x="977" y="382"/>
                </a:lnTo>
                <a:lnTo>
                  <a:pt x="977" y="366"/>
                </a:lnTo>
                <a:lnTo>
                  <a:pt x="977" y="329"/>
                </a:lnTo>
                <a:lnTo>
                  <a:pt x="977" y="317"/>
                </a:lnTo>
                <a:lnTo>
                  <a:pt x="977" y="313"/>
                </a:lnTo>
                <a:lnTo>
                  <a:pt x="977" y="305"/>
                </a:lnTo>
                <a:lnTo>
                  <a:pt x="977" y="358"/>
                </a:lnTo>
                <a:lnTo>
                  <a:pt x="977" y="325"/>
                </a:lnTo>
                <a:lnTo>
                  <a:pt x="977" y="354"/>
                </a:lnTo>
                <a:lnTo>
                  <a:pt x="977" y="386"/>
                </a:lnTo>
                <a:lnTo>
                  <a:pt x="977" y="411"/>
                </a:lnTo>
                <a:lnTo>
                  <a:pt x="977" y="455"/>
                </a:lnTo>
                <a:lnTo>
                  <a:pt x="977" y="476"/>
                </a:lnTo>
                <a:lnTo>
                  <a:pt x="977" y="553"/>
                </a:lnTo>
                <a:lnTo>
                  <a:pt x="977" y="533"/>
                </a:lnTo>
                <a:lnTo>
                  <a:pt x="977" y="569"/>
                </a:lnTo>
                <a:lnTo>
                  <a:pt x="977" y="573"/>
                </a:lnTo>
                <a:lnTo>
                  <a:pt x="977" y="602"/>
                </a:lnTo>
                <a:lnTo>
                  <a:pt x="977" y="582"/>
                </a:lnTo>
                <a:lnTo>
                  <a:pt x="977" y="618"/>
                </a:lnTo>
                <a:lnTo>
                  <a:pt x="977" y="671"/>
                </a:lnTo>
                <a:lnTo>
                  <a:pt x="977" y="634"/>
                </a:lnTo>
                <a:lnTo>
                  <a:pt x="977" y="687"/>
                </a:lnTo>
                <a:lnTo>
                  <a:pt x="977" y="695"/>
                </a:lnTo>
                <a:lnTo>
                  <a:pt x="977" y="716"/>
                </a:lnTo>
                <a:lnTo>
                  <a:pt x="977" y="748"/>
                </a:lnTo>
                <a:lnTo>
                  <a:pt x="977" y="756"/>
                </a:lnTo>
                <a:lnTo>
                  <a:pt x="977" y="773"/>
                </a:lnTo>
                <a:lnTo>
                  <a:pt x="977" y="740"/>
                </a:lnTo>
                <a:lnTo>
                  <a:pt x="981" y="724"/>
                </a:lnTo>
                <a:lnTo>
                  <a:pt x="981" y="720"/>
                </a:lnTo>
                <a:lnTo>
                  <a:pt x="981" y="724"/>
                </a:lnTo>
                <a:lnTo>
                  <a:pt x="981" y="732"/>
                </a:lnTo>
                <a:lnTo>
                  <a:pt x="981" y="789"/>
                </a:lnTo>
                <a:lnTo>
                  <a:pt x="981" y="744"/>
                </a:lnTo>
                <a:lnTo>
                  <a:pt x="981" y="712"/>
                </a:lnTo>
                <a:lnTo>
                  <a:pt x="981" y="720"/>
                </a:lnTo>
                <a:lnTo>
                  <a:pt x="981" y="699"/>
                </a:lnTo>
                <a:lnTo>
                  <a:pt x="981" y="655"/>
                </a:lnTo>
                <a:lnTo>
                  <a:pt x="981" y="647"/>
                </a:lnTo>
                <a:lnTo>
                  <a:pt x="981" y="630"/>
                </a:lnTo>
                <a:lnTo>
                  <a:pt x="981" y="614"/>
                </a:lnTo>
                <a:lnTo>
                  <a:pt x="981" y="549"/>
                </a:lnTo>
                <a:lnTo>
                  <a:pt x="981" y="525"/>
                </a:lnTo>
                <a:lnTo>
                  <a:pt x="981" y="476"/>
                </a:lnTo>
                <a:lnTo>
                  <a:pt x="981" y="411"/>
                </a:lnTo>
                <a:lnTo>
                  <a:pt x="981" y="415"/>
                </a:lnTo>
                <a:lnTo>
                  <a:pt x="981" y="366"/>
                </a:lnTo>
                <a:lnTo>
                  <a:pt x="981" y="346"/>
                </a:lnTo>
                <a:lnTo>
                  <a:pt x="981" y="321"/>
                </a:lnTo>
                <a:lnTo>
                  <a:pt x="981" y="346"/>
                </a:lnTo>
                <a:lnTo>
                  <a:pt x="981" y="305"/>
                </a:lnTo>
                <a:lnTo>
                  <a:pt x="981" y="329"/>
                </a:lnTo>
                <a:lnTo>
                  <a:pt x="981" y="358"/>
                </a:lnTo>
                <a:lnTo>
                  <a:pt x="981" y="313"/>
                </a:lnTo>
                <a:lnTo>
                  <a:pt x="981" y="337"/>
                </a:lnTo>
                <a:lnTo>
                  <a:pt x="981" y="362"/>
                </a:lnTo>
                <a:lnTo>
                  <a:pt x="981" y="411"/>
                </a:lnTo>
                <a:lnTo>
                  <a:pt x="981" y="435"/>
                </a:lnTo>
                <a:lnTo>
                  <a:pt x="981" y="496"/>
                </a:lnTo>
                <a:lnTo>
                  <a:pt x="981" y="561"/>
                </a:lnTo>
                <a:lnTo>
                  <a:pt x="981" y="537"/>
                </a:lnTo>
                <a:lnTo>
                  <a:pt x="981" y="577"/>
                </a:lnTo>
                <a:lnTo>
                  <a:pt x="981" y="655"/>
                </a:lnTo>
                <a:lnTo>
                  <a:pt x="981" y="744"/>
                </a:lnTo>
                <a:lnTo>
                  <a:pt x="981" y="756"/>
                </a:lnTo>
                <a:lnTo>
                  <a:pt x="981" y="744"/>
                </a:lnTo>
                <a:lnTo>
                  <a:pt x="981" y="785"/>
                </a:lnTo>
                <a:lnTo>
                  <a:pt x="981" y="740"/>
                </a:lnTo>
                <a:lnTo>
                  <a:pt x="981" y="744"/>
                </a:lnTo>
                <a:lnTo>
                  <a:pt x="981" y="740"/>
                </a:lnTo>
                <a:lnTo>
                  <a:pt x="981" y="756"/>
                </a:lnTo>
                <a:lnTo>
                  <a:pt x="981" y="781"/>
                </a:lnTo>
                <a:lnTo>
                  <a:pt x="981" y="761"/>
                </a:lnTo>
                <a:lnTo>
                  <a:pt x="981" y="858"/>
                </a:lnTo>
                <a:lnTo>
                  <a:pt x="981" y="781"/>
                </a:lnTo>
                <a:lnTo>
                  <a:pt x="986" y="789"/>
                </a:lnTo>
                <a:lnTo>
                  <a:pt x="986" y="744"/>
                </a:lnTo>
                <a:lnTo>
                  <a:pt x="986" y="736"/>
                </a:lnTo>
                <a:lnTo>
                  <a:pt x="986" y="765"/>
                </a:lnTo>
                <a:lnTo>
                  <a:pt x="986" y="732"/>
                </a:lnTo>
                <a:lnTo>
                  <a:pt x="986" y="777"/>
                </a:lnTo>
                <a:lnTo>
                  <a:pt x="986" y="748"/>
                </a:lnTo>
                <a:lnTo>
                  <a:pt x="986" y="720"/>
                </a:lnTo>
                <a:lnTo>
                  <a:pt x="986" y="748"/>
                </a:lnTo>
                <a:lnTo>
                  <a:pt x="986" y="752"/>
                </a:lnTo>
                <a:lnTo>
                  <a:pt x="986" y="704"/>
                </a:lnTo>
                <a:lnTo>
                  <a:pt x="986" y="708"/>
                </a:lnTo>
                <a:lnTo>
                  <a:pt x="986" y="728"/>
                </a:lnTo>
                <a:lnTo>
                  <a:pt x="986" y="671"/>
                </a:lnTo>
                <a:lnTo>
                  <a:pt x="986" y="659"/>
                </a:lnTo>
                <a:lnTo>
                  <a:pt x="986" y="651"/>
                </a:lnTo>
                <a:lnTo>
                  <a:pt x="986" y="634"/>
                </a:lnTo>
                <a:lnTo>
                  <a:pt x="986" y="594"/>
                </a:lnTo>
                <a:lnTo>
                  <a:pt x="986" y="525"/>
                </a:lnTo>
                <a:lnTo>
                  <a:pt x="986" y="496"/>
                </a:lnTo>
                <a:lnTo>
                  <a:pt x="986" y="492"/>
                </a:lnTo>
                <a:lnTo>
                  <a:pt x="986" y="447"/>
                </a:lnTo>
                <a:lnTo>
                  <a:pt x="986" y="423"/>
                </a:lnTo>
                <a:lnTo>
                  <a:pt x="986" y="398"/>
                </a:lnTo>
                <a:lnTo>
                  <a:pt x="986" y="394"/>
                </a:lnTo>
                <a:lnTo>
                  <a:pt x="986" y="407"/>
                </a:lnTo>
                <a:lnTo>
                  <a:pt x="986" y="447"/>
                </a:lnTo>
                <a:lnTo>
                  <a:pt x="986" y="415"/>
                </a:lnTo>
                <a:lnTo>
                  <a:pt x="986" y="407"/>
                </a:lnTo>
                <a:lnTo>
                  <a:pt x="986" y="455"/>
                </a:lnTo>
                <a:lnTo>
                  <a:pt x="986" y="496"/>
                </a:lnTo>
                <a:lnTo>
                  <a:pt x="986" y="533"/>
                </a:lnTo>
                <a:lnTo>
                  <a:pt x="986" y="565"/>
                </a:lnTo>
                <a:lnTo>
                  <a:pt x="986" y="634"/>
                </a:lnTo>
                <a:lnTo>
                  <a:pt x="986" y="606"/>
                </a:lnTo>
                <a:lnTo>
                  <a:pt x="986" y="647"/>
                </a:lnTo>
                <a:lnTo>
                  <a:pt x="986" y="716"/>
                </a:lnTo>
                <a:lnTo>
                  <a:pt x="986" y="744"/>
                </a:lnTo>
                <a:lnTo>
                  <a:pt x="986" y="761"/>
                </a:lnTo>
                <a:lnTo>
                  <a:pt x="986" y="769"/>
                </a:lnTo>
                <a:lnTo>
                  <a:pt x="986" y="805"/>
                </a:lnTo>
                <a:lnTo>
                  <a:pt x="986" y="777"/>
                </a:lnTo>
                <a:lnTo>
                  <a:pt x="986" y="756"/>
                </a:lnTo>
                <a:lnTo>
                  <a:pt x="986" y="761"/>
                </a:lnTo>
                <a:lnTo>
                  <a:pt x="986" y="769"/>
                </a:lnTo>
                <a:lnTo>
                  <a:pt x="986" y="732"/>
                </a:lnTo>
                <a:lnTo>
                  <a:pt x="990" y="797"/>
                </a:lnTo>
                <a:lnTo>
                  <a:pt x="990" y="748"/>
                </a:lnTo>
                <a:lnTo>
                  <a:pt x="990" y="736"/>
                </a:lnTo>
                <a:lnTo>
                  <a:pt x="990" y="785"/>
                </a:lnTo>
                <a:lnTo>
                  <a:pt x="990" y="736"/>
                </a:lnTo>
                <a:lnTo>
                  <a:pt x="990" y="752"/>
                </a:lnTo>
                <a:lnTo>
                  <a:pt x="990" y="793"/>
                </a:lnTo>
                <a:lnTo>
                  <a:pt x="990" y="809"/>
                </a:lnTo>
                <a:lnTo>
                  <a:pt x="990" y="769"/>
                </a:lnTo>
                <a:lnTo>
                  <a:pt x="990" y="773"/>
                </a:lnTo>
                <a:lnTo>
                  <a:pt x="990" y="817"/>
                </a:lnTo>
                <a:lnTo>
                  <a:pt x="990" y="773"/>
                </a:lnTo>
                <a:lnTo>
                  <a:pt x="990" y="789"/>
                </a:lnTo>
                <a:lnTo>
                  <a:pt x="990" y="793"/>
                </a:lnTo>
                <a:lnTo>
                  <a:pt x="990" y="813"/>
                </a:lnTo>
                <a:lnTo>
                  <a:pt x="990" y="793"/>
                </a:lnTo>
                <a:lnTo>
                  <a:pt x="990" y="785"/>
                </a:lnTo>
                <a:lnTo>
                  <a:pt x="990" y="789"/>
                </a:lnTo>
                <a:lnTo>
                  <a:pt x="990" y="781"/>
                </a:lnTo>
                <a:lnTo>
                  <a:pt x="990" y="744"/>
                </a:lnTo>
                <a:lnTo>
                  <a:pt x="990" y="728"/>
                </a:lnTo>
                <a:lnTo>
                  <a:pt x="990" y="720"/>
                </a:lnTo>
                <a:lnTo>
                  <a:pt x="990" y="691"/>
                </a:lnTo>
                <a:lnTo>
                  <a:pt x="990" y="671"/>
                </a:lnTo>
                <a:lnTo>
                  <a:pt x="990" y="643"/>
                </a:lnTo>
                <a:lnTo>
                  <a:pt x="990" y="647"/>
                </a:lnTo>
                <a:lnTo>
                  <a:pt x="990" y="630"/>
                </a:lnTo>
                <a:lnTo>
                  <a:pt x="990" y="699"/>
                </a:lnTo>
                <a:lnTo>
                  <a:pt x="990" y="626"/>
                </a:lnTo>
                <a:lnTo>
                  <a:pt x="990" y="630"/>
                </a:lnTo>
                <a:lnTo>
                  <a:pt x="990" y="638"/>
                </a:lnTo>
                <a:lnTo>
                  <a:pt x="990" y="655"/>
                </a:lnTo>
                <a:lnTo>
                  <a:pt x="990" y="704"/>
                </a:lnTo>
                <a:lnTo>
                  <a:pt x="990" y="736"/>
                </a:lnTo>
                <a:lnTo>
                  <a:pt x="990" y="781"/>
                </a:lnTo>
                <a:lnTo>
                  <a:pt x="990" y="752"/>
                </a:lnTo>
                <a:lnTo>
                  <a:pt x="990" y="756"/>
                </a:lnTo>
                <a:lnTo>
                  <a:pt x="990" y="789"/>
                </a:lnTo>
                <a:lnTo>
                  <a:pt x="990" y="756"/>
                </a:lnTo>
                <a:lnTo>
                  <a:pt x="990" y="781"/>
                </a:lnTo>
                <a:lnTo>
                  <a:pt x="990" y="801"/>
                </a:lnTo>
                <a:lnTo>
                  <a:pt x="990" y="846"/>
                </a:lnTo>
                <a:lnTo>
                  <a:pt x="990" y="793"/>
                </a:lnTo>
                <a:lnTo>
                  <a:pt x="990" y="761"/>
                </a:lnTo>
                <a:lnTo>
                  <a:pt x="990" y="797"/>
                </a:lnTo>
                <a:lnTo>
                  <a:pt x="990" y="769"/>
                </a:lnTo>
                <a:lnTo>
                  <a:pt x="990" y="789"/>
                </a:lnTo>
                <a:lnTo>
                  <a:pt x="995" y="781"/>
                </a:lnTo>
                <a:lnTo>
                  <a:pt x="995" y="805"/>
                </a:lnTo>
                <a:lnTo>
                  <a:pt x="995" y="761"/>
                </a:lnTo>
                <a:lnTo>
                  <a:pt x="995" y="740"/>
                </a:lnTo>
                <a:lnTo>
                  <a:pt x="995" y="720"/>
                </a:lnTo>
                <a:lnTo>
                  <a:pt x="995" y="695"/>
                </a:lnTo>
                <a:lnTo>
                  <a:pt x="995" y="647"/>
                </a:lnTo>
                <a:lnTo>
                  <a:pt x="995" y="655"/>
                </a:lnTo>
                <a:lnTo>
                  <a:pt x="995" y="622"/>
                </a:lnTo>
                <a:lnTo>
                  <a:pt x="995" y="614"/>
                </a:lnTo>
                <a:lnTo>
                  <a:pt x="995" y="569"/>
                </a:lnTo>
                <a:lnTo>
                  <a:pt x="995" y="553"/>
                </a:lnTo>
                <a:lnTo>
                  <a:pt x="995" y="545"/>
                </a:lnTo>
                <a:lnTo>
                  <a:pt x="995" y="541"/>
                </a:lnTo>
                <a:lnTo>
                  <a:pt x="995" y="614"/>
                </a:lnTo>
                <a:lnTo>
                  <a:pt x="995" y="557"/>
                </a:lnTo>
                <a:lnTo>
                  <a:pt x="995" y="573"/>
                </a:lnTo>
                <a:lnTo>
                  <a:pt x="995" y="598"/>
                </a:lnTo>
                <a:lnTo>
                  <a:pt x="995" y="618"/>
                </a:lnTo>
                <a:lnTo>
                  <a:pt x="995" y="643"/>
                </a:lnTo>
                <a:lnTo>
                  <a:pt x="995" y="720"/>
                </a:lnTo>
                <a:lnTo>
                  <a:pt x="995" y="785"/>
                </a:lnTo>
                <a:lnTo>
                  <a:pt x="995" y="769"/>
                </a:lnTo>
                <a:lnTo>
                  <a:pt x="995" y="797"/>
                </a:lnTo>
                <a:lnTo>
                  <a:pt x="995" y="809"/>
                </a:lnTo>
                <a:lnTo>
                  <a:pt x="995" y="834"/>
                </a:lnTo>
                <a:lnTo>
                  <a:pt x="995" y="862"/>
                </a:lnTo>
                <a:lnTo>
                  <a:pt x="995" y="830"/>
                </a:lnTo>
                <a:lnTo>
                  <a:pt x="995" y="858"/>
                </a:lnTo>
                <a:lnTo>
                  <a:pt x="995" y="846"/>
                </a:lnTo>
                <a:lnTo>
                  <a:pt x="995" y="854"/>
                </a:lnTo>
                <a:lnTo>
                  <a:pt x="995" y="830"/>
                </a:lnTo>
                <a:lnTo>
                  <a:pt x="995" y="842"/>
                </a:lnTo>
                <a:lnTo>
                  <a:pt x="995" y="813"/>
                </a:lnTo>
                <a:lnTo>
                  <a:pt x="995" y="781"/>
                </a:lnTo>
                <a:lnTo>
                  <a:pt x="995" y="785"/>
                </a:lnTo>
                <a:lnTo>
                  <a:pt x="995" y="765"/>
                </a:lnTo>
                <a:lnTo>
                  <a:pt x="995" y="761"/>
                </a:lnTo>
                <a:lnTo>
                  <a:pt x="995" y="724"/>
                </a:lnTo>
                <a:lnTo>
                  <a:pt x="995" y="708"/>
                </a:lnTo>
                <a:lnTo>
                  <a:pt x="995" y="683"/>
                </a:lnTo>
                <a:lnTo>
                  <a:pt x="995" y="675"/>
                </a:lnTo>
                <a:lnTo>
                  <a:pt x="995" y="663"/>
                </a:lnTo>
                <a:lnTo>
                  <a:pt x="995" y="687"/>
                </a:lnTo>
                <a:lnTo>
                  <a:pt x="995" y="671"/>
                </a:lnTo>
                <a:lnTo>
                  <a:pt x="995" y="683"/>
                </a:lnTo>
                <a:lnTo>
                  <a:pt x="995" y="699"/>
                </a:lnTo>
                <a:lnTo>
                  <a:pt x="999" y="704"/>
                </a:lnTo>
                <a:lnTo>
                  <a:pt x="999" y="777"/>
                </a:lnTo>
                <a:lnTo>
                  <a:pt x="999" y="736"/>
                </a:lnTo>
                <a:lnTo>
                  <a:pt x="999" y="765"/>
                </a:lnTo>
                <a:lnTo>
                  <a:pt x="999" y="777"/>
                </a:lnTo>
                <a:lnTo>
                  <a:pt x="999" y="817"/>
                </a:lnTo>
                <a:lnTo>
                  <a:pt x="999" y="805"/>
                </a:lnTo>
                <a:lnTo>
                  <a:pt x="999" y="817"/>
                </a:lnTo>
                <a:lnTo>
                  <a:pt x="999" y="858"/>
                </a:lnTo>
                <a:lnTo>
                  <a:pt x="999" y="826"/>
                </a:lnTo>
                <a:lnTo>
                  <a:pt x="999" y="838"/>
                </a:lnTo>
                <a:lnTo>
                  <a:pt x="999" y="817"/>
                </a:lnTo>
                <a:lnTo>
                  <a:pt x="999" y="801"/>
                </a:lnTo>
                <a:lnTo>
                  <a:pt x="999" y="834"/>
                </a:lnTo>
                <a:lnTo>
                  <a:pt x="999" y="866"/>
                </a:lnTo>
                <a:lnTo>
                  <a:pt x="999" y="813"/>
                </a:lnTo>
                <a:lnTo>
                  <a:pt x="999" y="817"/>
                </a:lnTo>
                <a:lnTo>
                  <a:pt x="999" y="809"/>
                </a:lnTo>
                <a:lnTo>
                  <a:pt x="999" y="765"/>
                </a:lnTo>
                <a:lnTo>
                  <a:pt x="999" y="744"/>
                </a:lnTo>
                <a:lnTo>
                  <a:pt x="999" y="724"/>
                </a:lnTo>
                <a:lnTo>
                  <a:pt x="999" y="716"/>
                </a:lnTo>
                <a:lnTo>
                  <a:pt x="999" y="695"/>
                </a:lnTo>
                <a:lnTo>
                  <a:pt x="999" y="675"/>
                </a:lnTo>
                <a:lnTo>
                  <a:pt x="999" y="695"/>
                </a:lnTo>
                <a:lnTo>
                  <a:pt x="999" y="704"/>
                </a:lnTo>
                <a:lnTo>
                  <a:pt x="999" y="720"/>
                </a:lnTo>
                <a:lnTo>
                  <a:pt x="999" y="748"/>
                </a:lnTo>
                <a:lnTo>
                  <a:pt x="999" y="708"/>
                </a:lnTo>
                <a:lnTo>
                  <a:pt x="999" y="740"/>
                </a:lnTo>
                <a:lnTo>
                  <a:pt x="999" y="781"/>
                </a:lnTo>
                <a:lnTo>
                  <a:pt x="999" y="777"/>
                </a:lnTo>
                <a:lnTo>
                  <a:pt x="999" y="789"/>
                </a:lnTo>
                <a:lnTo>
                  <a:pt x="999" y="858"/>
                </a:lnTo>
                <a:lnTo>
                  <a:pt x="999" y="866"/>
                </a:lnTo>
                <a:lnTo>
                  <a:pt x="999" y="830"/>
                </a:lnTo>
                <a:lnTo>
                  <a:pt x="999" y="854"/>
                </a:lnTo>
                <a:lnTo>
                  <a:pt x="999" y="858"/>
                </a:lnTo>
                <a:lnTo>
                  <a:pt x="999" y="854"/>
                </a:lnTo>
                <a:lnTo>
                  <a:pt x="999" y="862"/>
                </a:lnTo>
                <a:lnTo>
                  <a:pt x="999" y="846"/>
                </a:lnTo>
                <a:lnTo>
                  <a:pt x="999" y="834"/>
                </a:lnTo>
                <a:lnTo>
                  <a:pt x="999" y="846"/>
                </a:lnTo>
                <a:lnTo>
                  <a:pt x="1004" y="826"/>
                </a:lnTo>
                <a:lnTo>
                  <a:pt x="1004" y="781"/>
                </a:lnTo>
                <a:lnTo>
                  <a:pt x="1004" y="805"/>
                </a:lnTo>
                <a:lnTo>
                  <a:pt x="1004" y="777"/>
                </a:lnTo>
                <a:lnTo>
                  <a:pt x="1004" y="756"/>
                </a:lnTo>
                <a:lnTo>
                  <a:pt x="1004" y="724"/>
                </a:lnTo>
                <a:lnTo>
                  <a:pt x="1004" y="695"/>
                </a:lnTo>
                <a:lnTo>
                  <a:pt x="1004" y="732"/>
                </a:lnTo>
                <a:lnTo>
                  <a:pt x="1004" y="716"/>
                </a:lnTo>
                <a:lnTo>
                  <a:pt x="1004" y="728"/>
                </a:lnTo>
                <a:lnTo>
                  <a:pt x="1004" y="712"/>
                </a:lnTo>
                <a:lnTo>
                  <a:pt x="1004" y="736"/>
                </a:lnTo>
                <a:lnTo>
                  <a:pt x="1004" y="740"/>
                </a:lnTo>
                <a:lnTo>
                  <a:pt x="1004" y="773"/>
                </a:lnTo>
                <a:lnTo>
                  <a:pt x="1004" y="801"/>
                </a:lnTo>
                <a:lnTo>
                  <a:pt x="1004" y="846"/>
                </a:lnTo>
                <a:lnTo>
                  <a:pt x="1004" y="817"/>
                </a:lnTo>
                <a:lnTo>
                  <a:pt x="1004" y="830"/>
                </a:lnTo>
                <a:lnTo>
                  <a:pt x="1004" y="822"/>
                </a:lnTo>
                <a:lnTo>
                  <a:pt x="1004" y="883"/>
                </a:lnTo>
                <a:lnTo>
                  <a:pt x="1004" y="874"/>
                </a:lnTo>
                <a:lnTo>
                  <a:pt x="1004" y="854"/>
                </a:lnTo>
                <a:lnTo>
                  <a:pt x="1004" y="879"/>
                </a:lnTo>
                <a:lnTo>
                  <a:pt x="1004" y="838"/>
                </a:lnTo>
                <a:lnTo>
                  <a:pt x="1004" y="866"/>
                </a:lnTo>
                <a:lnTo>
                  <a:pt x="1004" y="903"/>
                </a:lnTo>
                <a:lnTo>
                  <a:pt x="1004" y="862"/>
                </a:lnTo>
                <a:lnTo>
                  <a:pt x="1004" y="874"/>
                </a:lnTo>
                <a:lnTo>
                  <a:pt x="1004" y="879"/>
                </a:lnTo>
                <a:lnTo>
                  <a:pt x="1008" y="870"/>
                </a:lnTo>
                <a:lnTo>
                  <a:pt x="1008" y="866"/>
                </a:lnTo>
                <a:lnTo>
                  <a:pt x="1008" y="842"/>
                </a:lnTo>
                <a:lnTo>
                  <a:pt x="1008" y="879"/>
                </a:lnTo>
                <a:lnTo>
                  <a:pt x="1008" y="866"/>
                </a:lnTo>
                <a:lnTo>
                  <a:pt x="1008" y="862"/>
                </a:lnTo>
                <a:lnTo>
                  <a:pt x="1008" y="870"/>
                </a:lnTo>
                <a:lnTo>
                  <a:pt x="1013" y="866"/>
                </a:lnTo>
                <a:lnTo>
                  <a:pt x="1013" y="903"/>
                </a:lnTo>
                <a:lnTo>
                  <a:pt x="1013" y="854"/>
                </a:lnTo>
                <a:lnTo>
                  <a:pt x="1013" y="874"/>
                </a:lnTo>
                <a:lnTo>
                  <a:pt x="1013" y="887"/>
                </a:lnTo>
                <a:lnTo>
                  <a:pt x="1013" y="842"/>
                </a:lnTo>
                <a:lnTo>
                  <a:pt x="1013" y="887"/>
                </a:lnTo>
                <a:lnTo>
                  <a:pt x="1017" y="874"/>
                </a:lnTo>
                <a:lnTo>
                  <a:pt x="1017" y="911"/>
                </a:lnTo>
                <a:lnTo>
                  <a:pt x="1017" y="862"/>
                </a:lnTo>
                <a:lnTo>
                  <a:pt x="1017" y="891"/>
                </a:lnTo>
                <a:lnTo>
                  <a:pt x="1017" y="866"/>
                </a:lnTo>
                <a:lnTo>
                  <a:pt x="1017" y="854"/>
                </a:lnTo>
                <a:lnTo>
                  <a:pt x="1017" y="870"/>
                </a:lnTo>
                <a:lnTo>
                  <a:pt x="1022" y="866"/>
                </a:lnTo>
                <a:lnTo>
                  <a:pt x="1022" y="817"/>
                </a:lnTo>
                <a:lnTo>
                  <a:pt x="1022" y="870"/>
                </a:lnTo>
                <a:lnTo>
                  <a:pt x="1022" y="891"/>
                </a:lnTo>
                <a:lnTo>
                  <a:pt x="1022" y="911"/>
                </a:lnTo>
                <a:lnTo>
                  <a:pt x="1022" y="862"/>
                </a:lnTo>
                <a:lnTo>
                  <a:pt x="1022" y="854"/>
                </a:lnTo>
                <a:lnTo>
                  <a:pt x="1026" y="858"/>
                </a:lnTo>
                <a:lnTo>
                  <a:pt x="1026" y="927"/>
                </a:lnTo>
                <a:lnTo>
                  <a:pt x="1026" y="858"/>
                </a:lnTo>
                <a:lnTo>
                  <a:pt x="1026" y="883"/>
                </a:lnTo>
                <a:lnTo>
                  <a:pt x="1026" y="862"/>
                </a:lnTo>
                <a:lnTo>
                  <a:pt x="1026" y="883"/>
                </a:lnTo>
                <a:lnTo>
                  <a:pt x="1031" y="903"/>
                </a:lnTo>
                <a:lnTo>
                  <a:pt x="1031" y="862"/>
                </a:lnTo>
                <a:lnTo>
                  <a:pt x="1031" y="883"/>
                </a:lnTo>
                <a:lnTo>
                  <a:pt x="1031" y="830"/>
                </a:lnTo>
                <a:lnTo>
                  <a:pt x="1031" y="834"/>
                </a:lnTo>
                <a:lnTo>
                  <a:pt x="1031" y="870"/>
                </a:lnTo>
                <a:lnTo>
                  <a:pt x="1031" y="874"/>
                </a:lnTo>
                <a:lnTo>
                  <a:pt x="1035" y="883"/>
                </a:lnTo>
                <a:lnTo>
                  <a:pt x="1035" y="870"/>
                </a:lnTo>
                <a:lnTo>
                  <a:pt x="1035" y="874"/>
                </a:lnTo>
                <a:lnTo>
                  <a:pt x="1035" y="887"/>
                </a:lnTo>
                <a:lnTo>
                  <a:pt x="1035" y="870"/>
                </a:lnTo>
                <a:lnTo>
                  <a:pt x="1035" y="846"/>
                </a:lnTo>
                <a:lnTo>
                  <a:pt x="1040" y="879"/>
                </a:lnTo>
                <a:lnTo>
                  <a:pt x="1040" y="883"/>
                </a:lnTo>
                <a:lnTo>
                  <a:pt x="1040" y="895"/>
                </a:lnTo>
                <a:lnTo>
                  <a:pt x="1040" y="887"/>
                </a:lnTo>
                <a:lnTo>
                  <a:pt x="1040" y="854"/>
                </a:lnTo>
                <a:lnTo>
                  <a:pt x="1040" y="838"/>
                </a:lnTo>
              </a:path>
            </a:pathLst>
          </a:custGeom>
          <a:noFill/>
          <a:ln w="3810">
            <a:solidFill>
              <a:srgbClr val="00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grpSp>
        <p:nvGrpSpPr>
          <p:cNvPr id="8" name="図形グループ 761"/>
          <p:cNvGrpSpPr>
            <a:grpSpLocks/>
          </p:cNvGrpSpPr>
          <p:nvPr/>
        </p:nvGrpSpPr>
        <p:grpSpPr bwMode="auto">
          <a:xfrm>
            <a:off x="2724150" y="3054350"/>
            <a:ext cx="4611688" cy="501650"/>
            <a:chOff x="2876550" y="2750141"/>
            <a:chExt cx="4611688" cy="501284"/>
          </a:xfrm>
        </p:grpSpPr>
        <p:cxnSp>
          <p:nvCxnSpPr>
            <p:cNvPr id="763" name="直線コネクタ 762"/>
            <p:cNvCxnSpPr/>
            <p:nvPr/>
          </p:nvCxnSpPr>
          <p:spPr bwMode="auto">
            <a:xfrm flipV="1">
              <a:off x="2876550" y="3249036"/>
              <a:ext cx="4611688" cy="2389"/>
            </a:xfrm>
            <a:prstGeom prst="line">
              <a:avLst/>
            </a:prstGeom>
            <a:ln>
              <a:solidFill>
                <a:srgbClr val="0000FF"/>
              </a:solidFill>
            </a:ln>
            <a:effectLst>
              <a:glow rad="63500">
                <a:srgbClr val="0000FF">
                  <a:alpha val="45000"/>
                </a:srgb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テキスト ボックス 320"/>
            <p:cNvSpPr txBox="1">
              <a:spLocks noChangeArrowheads="1"/>
            </p:cNvSpPr>
            <p:nvPr/>
          </p:nvSpPr>
          <p:spPr bwMode="auto">
            <a:xfrm>
              <a:off x="3018029" y="2750141"/>
              <a:ext cx="1971537" cy="338554"/>
            </a:xfrm>
            <a:prstGeom prst="rect">
              <a:avLst/>
            </a:prstGeom>
            <a:gradFill flip="none" rotWithShape="1">
              <a:gsLst>
                <a:gs pos="100000">
                  <a:srgbClr val="0000FF"/>
                </a:gs>
                <a:gs pos="0">
                  <a:srgbClr val="000090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defRPr/>
              </a:pPr>
              <a:r>
                <a:rPr lang="en-US" altLang="ja-JP" sz="1600" dirty="0">
                  <a:latin typeface="Arial" pitchFamily="-108" charset="0"/>
                  <a:ea typeface="ＭＳ Ｐゴシック" pitchFamily="-108" charset="-128"/>
                  <a:cs typeface="ＭＳ Ｐゴシック" pitchFamily="-108" charset="-128"/>
                </a:rPr>
                <a:t>Regenerative amp.</a:t>
              </a:r>
              <a:endParaRPr lang="ja-JP" altLang="en-US" sz="1600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endParaRPr>
            </a:p>
          </p:txBody>
        </p:sp>
      </p:grpSp>
      <p:sp>
        <p:nvSpPr>
          <p:cNvPr id="765" name="Freeform 688"/>
          <p:cNvSpPr>
            <a:spLocks/>
          </p:cNvSpPr>
          <p:nvPr/>
        </p:nvSpPr>
        <p:spPr bwMode="auto">
          <a:xfrm>
            <a:off x="4887913" y="1774825"/>
            <a:ext cx="1568450" cy="2833688"/>
          </a:xfrm>
          <a:custGeom>
            <a:avLst/>
            <a:gdLst>
              <a:gd name="T0" fmla="*/ 2147483647 w 1272"/>
              <a:gd name="T1" fmla="*/ 2147483647 h 1086"/>
              <a:gd name="T2" fmla="*/ 2147483647 w 1272"/>
              <a:gd name="T3" fmla="*/ 2147483647 h 1086"/>
              <a:gd name="T4" fmla="*/ 2147483647 w 1272"/>
              <a:gd name="T5" fmla="*/ 2147483647 h 1086"/>
              <a:gd name="T6" fmla="*/ 2147483647 w 1272"/>
              <a:gd name="T7" fmla="*/ 2147483647 h 1086"/>
              <a:gd name="T8" fmla="*/ 2147483647 w 1272"/>
              <a:gd name="T9" fmla="*/ 2147483647 h 1086"/>
              <a:gd name="T10" fmla="*/ 2147483647 w 1272"/>
              <a:gd name="T11" fmla="*/ 2147483647 h 1086"/>
              <a:gd name="T12" fmla="*/ 2147483647 w 1272"/>
              <a:gd name="T13" fmla="*/ 2147483647 h 1086"/>
              <a:gd name="T14" fmla="*/ 2147483647 w 1272"/>
              <a:gd name="T15" fmla="*/ 2147483647 h 1086"/>
              <a:gd name="T16" fmla="*/ 2147483647 w 1272"/>
              <a:gd name="T17" fmla="*/ 2147483647 h 1086"/>
              <a:gd name="T18" fmla="*/ 2147483647 w 1272"/>
              <a:gd name="T19" fmla="*/ 2147483647 h 1086"/>
              <a:gd name="T20" fmla="*/ 2147483647 w 1272"/>
              <a:gd name="T21" fmla="*/ 2147483647 h 1086"/>
              <a:gd name="T22" fmla="*/ 2147483647 w 1272"/>
              <a:gd name="T23" fmla="*/ 2147483647 h 1086"/>
              <a:gd name="T24" fmla="*/ 2147483647 w 1272"/>
              <a:gd name="T25" fmla="*/ 2147483647 h 1086"/>
              <a:gd name="T26" fmla="*/ 2147483647 w 1272"/>
              <a:gd name="T27" fmla="*/ 2147483647 h 1086"/>
              <a:gd name="T28" fmla="*/ 2147483647 w 1272"/>
              <a:gd name="T29" fmla="*/ 2147483647 h 1086"/>
              <a:gd name="T30" fmla="*/ 2147483647 w 1272"/>
              <a:gd name="T31" fmla="*/ 2147483647 h 1086"/>
              <a:gd name="T32" fmla="*/ 2147483647 w 1272"/>
              <a:gd name="T33" fmla="*/ 2147483647 h 1086"/>
              <a:gd name="T34" fmla="*/ 2147483647 w 1272"/>
              <a:gd name="T35" fmla="*/ 2147483647 h 1086"/>
              <a:gd name="T36" fmla="*/ 2147483647 w 1272"/>
              <a:gd name="T37" fmla="*/ 2147483647 h 1086"/>
              <a:gd name="T38" fmla="*/ 2147483647 w 1272"/>
              <a:gd name="T39" fmla="*/ 2147483647 h 1086"/>
              <a:gd name="T40" fmla="*/ 2147483647 w 1272"/>
              <a:gd name="T41" fmla="*/ 2147483647 h 1086"/>
              <a:gd name="T42" fmla="*/ 2147483647 w 1272"/>
              <a:gd name="T43" fmla="*/ 2147483647 h 1086"/>
              <a:gd name="T44" fmla="*/ 2147483647 w 1272"/>
              <a:gd name="T45" fmla="*/ 2147483647 h 1086"/>
              <a:gd name="T46" fmla="*/ 2147483647 w 1272"/>
              <a:gd name="T47" fmla="*/ 2147483647 h 1086"/>
              <a:gd name="T48" fmla="*/ 2147483647 w 1272"/>
              <a:gd name="T49" fmla="*/ 2147483647 h 1086"/>
              <a:gd name="T50" fmla="*/ 2147483647 w 1272"/>
              <a:gd name="T51" fmla="*/ 2147483647 h 1086"/>
              <a:gd name="T52" fmla="*/ 2147483647 w 1272"/>
              <a:gd name="T53" fmla="*/ 2147483647 h 1086"/>
              <a:gd name="T54" fmla="*/ 2147483647 w 1272"/>
              <a:gd name="T55" fmla="*/ 2147483647 h 1086"/>
              <a:gd name="T56" fmla="*/ 2147483647 w 1272"/>
              <a:gd name="T57" fmla="*/ 2147483647 h 1086"/>
              <a:gd name="T58" fmla="*/ 2147483647 w 1272"/>
              <a:gd name="T59" fmla="*/ 2147483647 h 1086"/>
              <a:gd name="T60" fmla="*/ 2147483647 w 1272"/>
              <a:gd name="T61" fmla="*/ 2147483647 h 1086"/>
              <a:gd name="T62" fmla="*/ 2147483647 w 1272"/>
              <a:gd name="T63" fmla="*/ 2147483647 h 1086"/>
              <a:gd name="T64" fmla="*/ 2147483647 w 1272"/>
              <a:gd name="T65" fmla="*/ 2147483647 h 1086"/>
              <a:gd name="T66" fmla="*/ 2147483647 w 1272"/>
              <a:gd name="T67" fmla="*/ 2147483647 h 1086"/>
              <a:gd name="T68" fmla="*/ 2147483647 w 1272"/>
              <a:gd name="T69" fmla="*/ 2147483647 h 1086"/>
              <a:gd name="T70" fmla="*/ 2147483647 w 1272"/>
              <a:gd name="T71" fmla="*/ 2147483647 h 1086"/>
              <a:gd name="T72" fmla="*/ 2147483647 w 1272"/>
              <a:gd name="T73" fmla="*/ 2147483647 h 1086"/>
              <a:gd name="T74" fmla="*/ 2147483647 w 1272"/>
              <a:gd name="T75" fmla="*/ 2147483647 h 1086"/>
              <a:gd name="T76" fmla="*/ 2147483647 w 1272"/>
              <a:gd name="T77" fmla="*/ 2147483647 h 1086"/>
              <a:gd name="T78" fmla="*/ 2147483647 w 1272"/>
              <a:gd name="T79" fmla="*/ 2147483647 h 1086"/>
              <a:gd name="T80" fmla="*/ 2147483647 w 1272"/>
              <a:gd name="T81" fmla="*/ 2147483647 h 1086"/>
              <a:gd name="T82" fmla="*/ 2147483647 w 1272"/>
              <a:gd name="T83" fmla="*/ 2147483647 h 1086"/>
              <a:gd name="T84" fmla="*/ 2147483647 w 1272"/>
              <a:gd name="T85" fmla="*/ 2147483647 h 1086"/>
              <a:gd name="T86" fmla="*/ 2147483647 w 1272"/>
              <a:gd name="T87" fmla="*/ 2147483647 h 1086"/>
              <a:gd name="T88" fmla="*/ 2147483647 w 1272"/>
              <a:gd name="T89" fmla="*/ 2147483647 h 1086"/>
              <a:gd name="T90" fmla="*/ 2147483647 w 1272"/>
              <a:gd name="T91" fmla="*/ 2147483647 h 1086"/>
              <a:gd name="T92" fmla="*/ 2147483647 w 1272"/>
              <a:gd name="T93" fmla="*/ 2147483647 h 1086"/>
              <a:gd name="T94" fmla="*/ 2147483647 w 1272"/>
              <a:gd name="T95" fmla="*/ 2147483647 h 1086"/>
              <a:gd name="T96" fmla="*/ 2147483647 w 1272"/>
              <a:gd name="T97" fmla="*/ 2147483647 h 1086"/>
              <a:gd name="T98" fmla="*/ 2147483647 w 1272"/>
              <a:gd name="T99" fmla="*/ 2147483647 h 1086"/>
              <a:gd name="T100" fmla="*/ 2147483647 w 1272"/>
              <a:gd name="T101" fmla="*/ 2147483647 h 1086"/>
              <a:gd name="T102" fmla="*/ 2147483647 w 1272"/>
              <a:gd name="T103" fmla="*/ 2147483647 h 1086"/>
              <a:gd name="T104" fmla="*/ 2147483647 w 1272"/>
              <a:gd name="T105" fmla="*/ 2147483647 h 1086"/>
              <a:gd name="T106" fmla="*/ 2147483647 w 1272"/>
              <a:gd name="T107" fmla="*/ 2147483647 h 1086"/>
              <a:gd name="T108" fmla="*/ 2147483647 w 1272"/>
              <a:gd name="T109" fmla="*/ 2147483647 h 1086"/>
              <a:gd name="T110" fmla="*/ 2147483647 w 1272"/>
              <a:gd name="T111" fmla="*/ 2147483647 h 1086"/>
              <a:gd name="T112" fmla="*/ 2147483647 w 1272"/>
              <a:gd name="T113" fmla="*/ 2147483647 h 1086"/>
              <a:gd name="T114" fmla="*/ 2147483647 w 1272"/>
              <a:gd name="T115" fmla="*/ 2147483647 h 1086"/>
              <a:gd name="T116" fmla="*/ 2147483647 w 1272"/>
              <a:gd name="T117" fmla="*/ 2147483647 h 1086"/>
              <a:gd name="T118" fmla="*/ 2147483647 w 1272"/>
              <a:gd name="T119" fmla="*/ 2147483647 h 1086"/>
              <a:gd name="T120" fmla="*/ 2147483647 w 1272"/>
              <a:gd name="T121" fmla="*/ 2147483647 h 1086"/>
              <a:gd name="T122" fmla="*/ 2147483647 w 1272"/>
              <a:gd name="T123" fmla="*/ 2147483647 h 108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272"/>
              <a:gd name="T187" fmla="*/ 0 h 1086"/>
              <a:gd name="T188" fmla="*/ 1272 w 1272"/>
              <a:gd name="T189" fmla="*/ 1086 h 108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272" h="1086">
                <a:moveTo>
                  <a:pt x="0" y="1028"/>
                </a:moveTo>
                <a:lnTo>
                  <a:pt x="3" y="1022"/>
                </a:lnTo>
                <a:lnTo>
                  <a:pt x="3" y="1016"/>
                </a:lnTo>
                <a:lnTo>
                  <a:pt x="7" y="1035"/>
                </a:lnTo>
                <a:lnTo>
                  <a:pt x="11" y="1035"/>
                </a:lnTo>
                <a:lnTo>
                  <a:pt x="11" y="1022"/>
                </a:lnTo>
                <a:lnTo>
                  <a:pt x="14" y="1064"/>
                </a:lnTo>
                <a:lnTo>
                  <a:pt x="18" y="1022"/>
                </a:lnTo>
                <a:lnTo>
                  <a:pt x="21" y="1025"/>
                </a:lnTo>
                <a:lnTo>
                  <a:pt x="21" y="1054"/>
                </a:lnTo>
                <a:lnTo>
                  <a:pt x="25" y="1035"/>
                </a:lnTo>
                <a:lnTo>
                  <a:pt x="28" y="1041"/>
                </a:lnTo>
                <a:lnTo>
                  <a:pt x="32" y="1012"/>
                </a:lnTo>
                <a:lnTo>
                  <a:pt x="32" y="1006"/>
                </a:lnTo>
                <a:lnTo>
                  <a:pt x="35" y="1028"/>
                </a:lnTo>
                <a:lnTo>
                  <a:pt x="39" y="1016"/>
                </a:lnTo>
                <a:lnTo>
                  <a:pt x="39" y="1048"/>
                </a:lnTo>
                <a:lnTo>
                  <a:pt x="42" y="1025"/>
                </a:lnTo>
                <a:lnTo>
                  <a:pt x="46" y="1035"/>
                </a:lnTo>
                <a:lnTo>
                  <a:pt x="49" y="1019"/>
                </a:lnTo>
                <a:lnTo>
                  <a:pt x="49" y="1048"/>
                </a:lnTo>
                <a:lnTo>
                  <a:pt x="53" y="1009"/>
                </a:lnTo>
                <a:lnTo>
                  <a:pt x="56" y="1051"/>
                </a:lnTo>
                <a:lnTo>
                  <a:pt x="60" y="1038"/>
                </a:lnTo>
                <a:lnTo>
                  <a:pt x="60" y="1019"/>
                </a:lnTo>
                <a:lnTo>
                  <a:pt x="64" y="1080"/>
                </a:lnTo>
                <a:lnTo>
                  <a:pt x="67" y="1028"/>
                </a:lnTo>
                <a:lnTo>
                  <a:pt x="67" y="1051"/>
                </a:lnTo>
                <a:lnTo>
                  <a:pt x="71" y="1038"/>
                </a:lnTo>
                <a:lnTo>
                  <a:pt x="74" y="1022"/>
                </a:lnTo>
                <a:lnTo>
                  <a:pt x="78" y="1028"/>
                </a:lnTo>
                <a:lnTo>
                  <a:pt x="78" y="1025"/>
                </a:lnTo>
                <a:lnTo>
                  <a:pt x="81" y="1054"/>
                </a:lnTo>
                <a:lnTo>
                  <a:pt x="85" y="1019"/>
                </a:lnTo>
                <a:lnTo>
                  <a:pt x="88" y="1038"/>
                </a:lnTo>
                <a:lnTo>
                  <a:pt x="88" y="1041"/>
                </a:lnTo>
                <a:lnTo>
                  <a:pt x="92" y="1044"/>
                </a:lnTo>
                <a:lnTo>
                  <a:pt x="95" y="1028"/>
                </a:lnTo>
                <a:lnTo>
                  <a:pt x="95" y="1044"/>
                </a:lnTo>
                <a:lnTo>
                  <a:pt x="99" y="1060"/>
                </a:lnTo>
                <a:lnTo>
                  <a:pt x="102" y="1044"/>
                </a:lnTo>
                <a:lnTo>
                  <a:pt x="106" y="1025"/>
                </a:lnTo>
                <a:lnTo>
                  <a:pt x="106" y="1041"/>
                </a:lnTo>
                <a:lnTo>
                  <a:pt x="109" y="1019"/>
                </a:lnTo>
                <a:lnTo>
                  <a:pt x="113" y="1044"/>
                </a:lnTo>
                <a:lnTo>
                  <a:pt x="117" y="1019"/>
                </a:lnTo>
                <a:lnTo>
                  <a:pt x="117" y="1022"/>
                </a:lnTo>
                <a:lnTo>
                  <a:pt x="120" y="1041"/>
                </a:lnTo>
                <a:lnTo>
                  <a:pt x="124" y="1025"/>
                </a:lnTo>
                <a:lnTo>
                  <a:pt x="124" y="1041"/>
                </a:lnTo>
                <a:lnTo>
                  <a:pt x="127" y="1032"/>
                </a:lnTo>
                <a:lnTo>
                  <a:pt x="131" y="1032"/>
                </a:lnTo>
                <a:lnTo>
                  <a:pt x="134" y="1038"/>
                </a:lnTo>
                <a:lnTo>
                  <a:pt x="134" y="1044"/>
                </a:lnTo>
                <a:lnTo>
                  <a:pt x="138" y="1054"/>
                </a:lnTo>
                <a:lnTo>
                  <a:pt x="141" y="1044"/>
                </a:lnTo>
                <a:lnTo>
                  <a:pt x="145" y="1076"/>
                </a:lnTo>
                <a:lnTo>
                  <a:pt x="145" y="1044"/>
                </a:lnTo>
                <a:lnTo>
                  <a:pt x="148" y="1054"/>
                </a:lnTo>
                <a:lnTo>
                  <a:pt x="152" y="1041"/>
                </a:lnTo>
                <a:lnTo>
                  <a:pt x="152" y="1032"/>
                </a:lnTo>
                <a:lnTo>
                  <a:pt x="155" y="1032"/>
                </a:lnTo>
                <a:lnTo>
                  <a:pt x="159" y="1054"/>
                </a:lnTo>
                <a:lnTo>
                  <a:pt x="162" y="1022"/>
                </a:lnTo>
                <a:lnTo>
                  <a:pt x="162" y="1019"/>
                </a:lnTo>
                <a:lnTo>
                  <a:pt x="166" y="1038"/>
                </a:lnTo>
                <a:lnTo>
                  <a:pt x="170" y="1032"/>
                </a:lnTo>
                <a:lnTo>
                  <a:pt x="170" y="1022"/>
                </a:lnTo>
                <a:lnTo>
                  <a:pt x="173" y="1070"/>
                </a:lnTo>
                <a:lnTo>
                  <a:pt x="177" y="1051"/>
                </a:lnTo>
                <a:lnTo>
                  <a:pt x="180" y="1009"/>
                </a:lnTo>
                <a:lnTo>
                  <a:pt x="180" y="1032"/>
                </a:lnTo>
                <a:lnTo>
                  <a:pt x="184" y="1019"/>
                </a:lnTo>
                <a:lnTo>
                  <a:pt x="187" y="1054"/>
                </a:lnTo>
                <a:lnTo>
                  <a:pt x="191" y="1038"/>
                </a:lnTo>
                <a:lnTo>
                  <a:pt x="191" y="1044"/>
                </a:lnTo>
                <a:lnTo>
                  <a:pt x="194" y="1038"/>
                </a:lnTo>
                <a:lnTo>
                  <a:pt x="198" y="1022"/>
                </a:lnTo>
                <a:lnTo>
                  <a:pt x="198" y="1032"/>
                </a:lnTo>
                <a:lnTo>
                  <a:pt x="201" y="1044"/>
                </a:lnTo>
                <a:lnTo>
                  <a:pt x="205" y="1028"/>
                </a:lnTo>
                <a:lnTo>
                  <a:pt x="208" y="1048"/>
                </a:lnTo>
                <a:lnTo>
                  <a:pt x="208" y="1064"/>
                </a:lnTo>
                <a:lnTo>
                  <a:pt x="212" y="1048"/>
                </a:lnTo>
                <a:lnTo>
                  <a:pt x="215" y="1060"/>
                </a:lnTo>
                <a:lnTo>
                  <a:pt x="219" y="1051"/>
                </a:lnTo>
                <a:lnTo>
                  <a:pt x="219" y="1038"/>
                </a:lnTo>
                <a:lnTo>
                  <a:pt x="223" y="1016"/>
                </a:lnTo>
                <a:lnTo>
                  <a:pt x="226" y="1041"/>
                </a:lnTo>
                <a:lnTo>
                  <a:pt x="230" y="1025"/>
                </a:lnTo>
                <a:lnTo>
                  <a:pt x="233" y="1041"/>
                </a:lnTo>
                <a:lnTo>
                  <a:pt x="237" y="1064"/>
                </a:lnTo>
                <a:lnTo>
                  <a:pt x="237" y="1025"/>
                </a:lnTo>
                <a:lnTo>
                  <a:pt x="240" y="1025"/>
                </a:lnTo>
                <a:lnTo>
                  <a:pt x="244" y="1067"/>
                </a:lnTo>
                <a:lnTo>
                  <a:pt x="247" y="1035"/>
                </a:lnTo>
                <a:lnTo>
                  <a:pt x="247" y="1083"/>
                </a:lnTo>
                <a:lnTo>
                  <a:pt x="251" y="1044"/>
                </a:lnTo>
                <a:lnTo>
                  <a:pt x="254" y="1022"/>
                </a:lnTo>
                <a:lnTo>
                  <a:pt x="254" y="1048"/>
                </a:lnTo>
                <a:lnTo>
                  <a:pt x="258" y="1057"/>
                </a:lnTo>
                <a:lnTo>
                  <a:pt x="261" y="1070"/>
                </a:lnTo>
                <a:lnTo>
                  <a:pt x="265" y="1028"/>
                </a:lnTo>
                <a:lnTo>
                  <a:pt x="268" y="1038"/>
                </a:lnTo>
                <a:lnTo>
                  <a:pt x="272" y="1035"/>
                </a:lnTo>
                <a:lnTo>
                  <a:pt x="276" y="1038"/>
                </a:lnTo>
                <a:lnTo>
                  <a:pt x="276" y="1051"/>
                </a:lnTo>
                <a:lnTo>
                  <a:pt x="279" y="1048"/>
                </a:lnTo>
                <a:lnTo>
                  <a:pt x="283" y="1028"/>
                </a:lnTo>
                <a:lnTo>
                  <a:pt x="283" y="1022"/>
                </a:lnTo>
                <a:lnTo>
                  <a:pt x="286" y="1038"/>
                </a:lnTo>
                <a:lnTo>
                  <a:pt x="290" y="1035"/>
                </a:lnTo>
                <a:lnTo>
                  <a:pt x="293" y="1028"/>
                </a:lnTo>
                <a:lnTo>
                  <a:pt x="293" y="1025"/>
                </a:lnTo>
                <a:lnTo>
                  <a:pt x="297" y="1016"/>
                </a:lnTo>
                <a:lnTo>
                  <a:pt x="300" y="1038"/>
                </a:lnTo>
                <a:lnTo>
                  <a:pt x="304" y="1000"/>
                </a:lnTo>
                <a:lnTo>
                  <a:pt x="304" y="1041"/>
                </a:lnTo>
                <a:lnTo>
                  <a:pt x="307" y="1025"/>
                </a:lnTo>
                <a:lnTo>
                  <a:pt x="311" y="1067"/>
                </a:lnTo>
                <a:lnTo>
                  <a:pt x="311" y="1041"/>
                </a:lnTo>
                <a:lnTo>
                  <a:pt x="314" y="1070"/>
                </a:lnTo>
                <a:lnTo>
                  <a:pt x="318" y="1035"/>
                </a:lnTo>
                <a:lnTo>
                  <a:pt x="321" y="1025"/>
                </a:lnTo>
                <a:lnTo>
                  <a:pt x="321" y="1028"/>
                </a:lnTo>
                <a:lnTo>
                  <a:pt x="325" y="1035"/>
                </a:lnTo>
                <a:lnTo>
                  <a:pt x="329" y="1035"/>
                </a:lnTo>
                <a:lnTo>
                  <a:pt x="329" y="1083"/>
                </a:lnTo>
                <a:lnTo>
                  <a:pt x="332" y="1057"/>
                </a:lnTo>
                <a:lnTo>
                  <a:pt x="336" y="1057"/>
                </a:lnTo>
                <a:lnTo>
                  <a:pt x="339" y="1067"/>
                </a:lnTo>
                <a:lnTo>
                  <a:pt x="339" y="1022"/>
                </a:lnTo>
                <a:lnTo>
                  <a:pt x="343" y="1032"/>
                </a:lnTo>
                <a:lnTo>
                  <a:pt x="346" y="1035"/>
                </a:lnTo>
                <a:lnTo>
                  <a:pt x="350" y="1035"/>
                </a:lnTo>
                <a:lnTo>
                  <a:pt x="350" y="1041"/>
                </a:lnTo>
                <a:lnTo>
                  <a:pt x="353" y="1051"/>
                </a:lnTo>
                <a:lnTo>
                  <a:pt x="357" y="1038"/>
                </a:lnTo>
                <a:lnTo>
                  <a:pt x="357" y="1016"/>
                </a:lnTo>
                <a:lnTo>
                  <a:pt x="360" y="1038"/>
                </a:lnTo>
                <a:lnTo>
                  <a:pt x="364" y="1060"/>
                </a:lnTo>
                <a:lnTo>
                  <a:pt x="367" y="1054"/>
                </a:lnTo>
                <a:lnTo>
                  <a:pt x="367" y="1073"/>
                </a:lnTo>
                <a:lnTo>
                  <a:pt x="371" y="1054"/>
                </a:lnTo>
                <a:lnTo>
                  <a:pt x="374" y="1048"/>
                </a:lnTo>
                <a:lnTo>
                  <a:pt x="378" y="1035"/>
                </a:lnTo>
                <a:lnTo>
                  <a:pt x="378" y="1016"/>
                </a:lnTo>
                <a:lnTo>
                  <a:pt x="382" y="1044"/>
                </a:lnTo>
                <a:lnTo>
                  <a:pt x="385" y="1073"/>
                </a:lnTo>
                <a:lnTo>
                  <a:pt x="385" y="1019"/>
                </a:lnTo>
                <a:lnTo>
                  <a:pt x="389" y="1035"/>
                </a:lnTo>
                <a:lnTo>
                  <a:pt x="392" y="1048"/>
                </a:lnTo>
                <a:lnTo>
                  <a:pt x="396" y="1038"/>
                </a:lnTo>
                <a:lnTo>
                  <a:pt x="396" y="996"/>
                </a:lnTo>
                <a:lnTo>
                  <a:pt x="399" y="1041"/>
                </a:lnTo>
                <a:lnTo>
                  <a:pt x="403" y="1044"/>
                </a:lnTo>
                <a:lnTo>
                  <a:pt x="406" y="1006"/>
                </a:lnTo>
                <a:lnTo>
                  <a:pt x="406" y="1048"/>
                </a:lnTo>
                <a:lnTo>
                  <a:pt x="410" y="1041"/>
                </a:lnTo>
                <a:lnTo>
                  <a:pt x="413" y="1022"/>
                </a:lnTo>
                <a:lnTo>
                  <a:pt x="413" y="1041"/>
                </a:lnTo>
                <a:lnTo>
                  <a:pt x="417" y="1041"/>
                </a:lnTo>
                <a:lnTo>
                  <a:pt x="420" y="1035"/>
                </a:lnTo>
                <a:lnTo>
                  <a:pt x="424" y="1028"/>
                </a:lnTo>
                <a:lnTo>
                  <a:pt x="424" y="1044"/>
                </a:lnTo>
                <a:lnTo>
                  <a:pt x="427" y="1012"/>
                </a:lnTo>
                <a:lnTo>
                  <a:pt x="431" y="1032"/>
                </a:lnTo>
                <a:lnTo>
                  <a:pt x="435" y="1022"/>
                </a:lnTo>
                <a:lnTo>
                  <a:pt x="435" y="1025"/>
                </a:lnTo>
                <a:lnTo>
                  <a:pt x="438" y="1032"/>
                </a:lnTo>
                <a:lnTo>
                  <a:pt x="442" y="1019"/>
                </a:lnTo>
                <a:lnTo>
                  <a:pt x="445" y="1019"/>
                </a:lnTo>
                <a:lnTo>
                  <a:pt x="449" y="1019"/>
                </a:lnTo>
                <a:lnTo>
                  <a:pt x="452" y="1044"/>
                </a:lnTo>
                <a:lnTo>
                  <a:pt x="452" y="1057"/>
                </a:lnTo>
                <a:lnTo>
                  <a:pt x="456" y="1032"/>
                </a:lnTo>
                <a:lnTo>
                  <a:pt x="459" y="1051"/>
                </a:lnTo>
                <a:lnTo>
                  <a:pt x="463" y="1064"/>
                </a:lnTo>
                <a:lnTo>
                  <a:pt x="463" y="1012"/>
                </a:lnTo>
                <a:lnTo>
                  <a:pt x="466" y="1019"/>
                </a:lnTo>
                <a:lnTo>
                  <a:pt x="470" y="1028"/>
                </a:lnTo>
                <a:lnTo>
                  <a:pt x="470" y="1051"/>
                </a:lnTo>
                <a:lnTo>
                  <a:pt x="473" y="1054"/>
                </a:lnTo>
                <a:lnTo>
                  <a:pt x="477" y="1041"/>
                </a:lnTo>
                <a:lnTo>
                  <a:pt x="480" y="1044"/>
                </a:lnTo>
                <a:lnTo>
                  <a:pt x="480" y="1076"/>
                </a:lnTo>
                <a:lnTo>
                  <a:pt x="484" y="1032"/>
                </a:lnTo>
                <a:lnTo>
                  <a:pt x="488" y="1038"/>
                </a:lnTo>
                <a:lnTo>
                  <a:pt x="488" y="1035"/>
                </a:lnTo>
                <a:lnTo>
                  <a:pt x="491" y="1054"/>
                </a:lnTo>
                <a:lnTo>
                  <a:pt x="495" y="1032"/>
                </a:lnTo>
                <a:lnTo>
                  <a:pt x="498" y="1028"/>
                </a:lnTo>
                <a:lnTo>
                  <a:pt x="498" y="1022"/>
                </a:lnTo>
                <a:lnTo>
                  <a:pt x="502" y="984"/>
                </a:lnTo>
                <a:lnTo>
                  <a:pt x="505" y="1035"/>
                </a:lnTo>
                <a:lnTo>
                  <a:pt x="509" y="814"/>
                </a:lnTo>
                <a:lnTo>
                  <a:pt x="509" y="862"/>
                </a:lnTo>
                <a:lnTo>
                  <a:pt x="512" y="974"/>
                </a:lnTo>
                <a:lnTo>
                  <a:pt x="516" y="993"/>
                </a:lnTo>
                <a:lnTo>
                  <a:pt x="519" y="1003"/>
                </a:lnTo>
                <a:lnTo>
                  <a:pt x="523" y="1019"/>
                </a:lnTo>
                <a:lnTo>
                  <a:pt x="526" y="1025"/>
                </a:lnTo>
                <a:lnTo>
                  <a:pt x="530" y="1038"/>
                </a:lnTo>
                <a:lnTo>
                  <a:pt x="533" y="1032"/>
                </a:lnTo>
                <a:lnTo>
                  <a:pt x="537" y="1032"/>
                </a:lnTo>
                <a:lnTo>
                  <a:pt x="537" y="1022"/>
                </a:lnTo>
                <a:lnTo>
                  <a:pt x="541" y="1041"/>
                </a:lnTo>
                <a:lnTo>
                  <a:pt x="544" y="1003"/>
                </a:lnTo>
                <a:lnTo>
                  <a:pt x="544" y="1051"/>
                </a:lnTo>
                <a:lnTo>
                  <a:pt x="548" y="1022"/>
                </a:lnTo>
                <a:lnTo>
                  <a:pt x="551" y="1057"/>
                </a:lnTo>
                <a:lnTo>
                  <a:pt x="555" y="1032"/>
                </a:lnTo>
                <a:lnTo>
                  <a:pt x="558" y="1054"/>
                </a:lnTo>
                <a:lnTo>
                  <a:pt x="562" y="1032"/>
                </a:lnTo>
                <a:lnTo>
                  <a:pt x="565" y="984"/>
                </a:lnTo>
                <a:lnTo>
                  <a:pt x="565" y="1025"/>
                </a:lnTo>
                <a:lnTo>
                  <a:pt x="569" y="1006"/>
                </a:lnTo>
                <a:lnTo>
                  <a:pt x="572" y="1060"/>
                </a:lnTo>
                <a:lnTo>
                  <a:pt x="576" y="1012"/>
                </a:lnTo>
                <a:lnTo>
                  <a:pt x="579" y="1022"/>
                </a:lnTo>
                <a:lnTo>
                  <a:pt x="583" y="1025"/>
                </a:lnTo>
                <a:lnTo>
                  <a:pt x="583" y="1022"/>
                </a:lnTo>
                <a:lnTo>
                  <a:pt x="587" y="1086"/>
                </a:lnTo>
                <a:lnTo>
                  <a:pt x="590" y="1060"/>
                </a:lnTo>
                <a:lnTo>
                  <a:pt x="594" y="1038"/>
                </a:lnTo>
                <a:lnTo>
                  <a:pt x="594" y="1009"/>
                </a:lnTo>
                <a:lnTo>
                  <a:pt x="597" y="1041"/>
                </a:lnTo>
                <a:lnTo>
                  <a:pt x="601" y="1041"/>
                </a:lnTo>
                <a:lnTo>
                  <a:pt x="601" y="1016"/>
                </a:lnTo>
                <a:lnTo>
                  <a:pt x="604" y="1003"/>
                </a:lnTo>
                <a:lnTo>
                  <a:pt x="608" y="1041"/>
                </a:lnTo>
                <a:lnTo>
                  <a:pt x="611" y="1032"/>
                </a:lnTo>
                <a:lnTo>
                  <a:pt x="611" y="1016"/>
                </a:lnTo>
                <a:lnTo>
                  <a:pt x="611" y="1038"/>
                </a:lnTo>
                <a:lnTo>
                  <a:pt x="611" y="1057"/>
                </a:lnTo>
                <a:lnTo>
                  <a:pt x="615" y="1060"/>
                </a:lnTo>
                <a:lnTo>
                  <a:pt x="615" y="1048"/>
                </a:lnTo>
                <a:lnTo>
                  <a:pt x="615" y="1035"/>
                </a:lnTo>
                <a:lnTo>
                  <a:pt x="615" y="1051"/>
                </a:lnTo>
                <a:lnTo>
                  <a:pt x="615" y="1038"/>
                </a:lnTo>
                <a:lnTo>
                  <a:pt x="615" y="1012"/>
                </a:lnTo>
                <a:lnTo>
                  <a:pt x="615" y="1038"/>
                </a:lnTo>
                <a:lnTo>
                  <a:pt x="615" y="1028"/>
                </a:lnTo>
                <a:lnTo>
                  <a:pt x="618" y="1048"/>
                </a:lnTo>
                <a:lnTo>
                  <a:pt x="618" y="1025"/>
                </a:lnTo>
                <a:lnTo>
                  <a:pt x="618" y="1076"/>
                </a:lnTo>
                <a:lnTo>
                  <a:pt x="618" y="1054"/>
                </a:lnTo>
                <a:lnTo>
                  <a:pt x="618" y="1032"/>
                </a:lnTo>
                <a:lnTo>
                  <a:pt x="618" y="1067"/>
                </a:lnTo>
                <a:lnTo>
                  <a:pt x="622" y="1028"/>
                </a:lnTo>
                <a:lnTo>
                  <a:pt x="622" y="1067"/>
                </a:lnTo>
                <a:lnTo>
                  <a:pt x="622" y="1022"/>
                </a:lnTo>
                <a:lnTo>
                  <a:pt x="622" y="1032"/>
                </a:lnTo>
                <a:lnTo>
                  <a:pt x="622" y="1041"/>
                </a:lnTo>
                <a:lnTo>
                  <a:pt x="622" y="1044"/>
                </a:lnTo>
                <a:lnTo>
                  <a:pt x="625" y="1048"/>
                </a:lnTo>
                <a:lnTo>
                  <a:pt x="625" y="1016"/>
                </a:lnTo>
                <a:lnTo>
                  <a:pt x="625" y="1028"/>
                </a:lnTo>
                <a:lnTo>
                  <a:pt x="625" y="1041"/>
                </a:lnTo>
                <a:lnTo>
                  <a:pt x="625" y="1028"/>
                </a:lnTo>
                <a:lnTo>
                  <a:pt x="625" y="1048"/>
                </a:lnTo>
                <a:lnTo>
                  <a:pt x="629" y="1003"/>
                </a:lnTo>
                <a:lnTo>
                  <a:pt x="629" y="1006"/>
                </a:lnTo>
                <a:lnTo>
                  <a:pt x="629" y="1070"/>
                </a:lnTo>
                <a:lnTo>
                  <a:pt x="629" y="1028"/>
                </a:lnTo>
                <a:lnTo>
                  <a:pt x="629" y="1022"/>
                </a:lnTo>
                <a:lnTo>
                  <a:pt x="629" y="1019"/>
                </a:lnTo>
                <a:lnTo>
                  <a:pt x="632" y="968"/>
                </a:lnTo>
                <a:lnTo>
                  <a:pt x="632" y="782"/>
                </a:lnTo>
                <a:lnTo>
                  <a:pt x="632" y="581"/>
                </a:lnTo>
                <a:lnTo>
                  <a:pt x="632" y="578"/>
                </a:lnTo>
                <a:lnTo>
                  <a:pt x="632" y="699"/>
                </a:lnTo>
                <a:lnTo>
                  <a:pt x="632" y="549"/>
                </a:lnTo>
                <a:lnTo>
                  <a:pt x="632" y="588"/>
                </a:lnTo>
                <a:lnTo>
                  <a:pt x="636" y="712"/>
                </a:lnTo>
                <a:lnTo>
                  <a:pt x="636" y="798"/>
                </a:lnTo>
                <a:lnTo>
                  <a:pt x="636" y="808"/>
                </a:lnTo>
                <a:lnTo>
                  <a:pt x="636" y="827"/>
                </a:lnTo>
                <a:lnTo>
                  <a:pt x="636" y="846"/>
                </a:lnTo>
                <a:lnTo>
                  <a:pt x="636" y="869"/>
                </a:lnTo>
                <a:lnTo>
                  <a:pt x="636" y="872"/>
                </a:lnTo>
                <a:lnTo>
                  <a:pt x="640" y="888"/>
                </a:lnTo>
                <a:lnTo>
                  <a:pt x="640" y="920"/>
                </a:lnTo>
                <a:lnTo>
                  <a:pt x="640" y="955"/>
                </a:lnTo>
                <a:lnTo>
                  <a:pt x="640" y="965"/>
                </a:lnTo>
                <a:lnTo>
                  <a:pt x="640" y="984"/>
                </a:lnTo>
                <a:lnTo>
                  <a:pt x="640" y="993"/>
                </a:lnTo>
                <a:lnTo>
                  <a:pt x="643" y="984"/>
                </a:lnTo>
                <a:lnTo>
                  <a:pt x="643" y="1006"/>
                </a:lnTo>
                <a:lnTo>
                  <a:pt x="643" y="977"/>
                </a:lnTo>
                <a:lnTo>
                  <a:pt x="643" y="987"/>
                </a:lnTo>
                <a:lnTo>
                  <a:pt x="643" y="1006"/>
                </a:lnTo>
                <a:lnTo>
                  <a:pt x="643" y="981"/>
                </a:lnTo>
                <a:lnTo>
                  <a:pt x="643" y="1032"/>
                </a:lnTo>
                <a:lnTo>
                  <a:pt x="647" y="1028"/>
                </a:lnTo>
                <a:lnTo>
                  <a:pt x="647" y="1019"/>
                </a:lnTo>
                <a:lnTo>
                  <a:pt x="647" y="1032"/>
                </a:lnTo>
                <a:lnTo>
                  <a:pt x="647" y="1019"/>
                </a:lnTo>
                <a:lnTo>
                  <a:pt x="647" y="1035"/>
                </a:lnTo>
                <a:lnTo>
                  <a:pt x="647" y="1044"/>
                </a:lnTo>
                <a:lnTo>
                  <a:pt x="647" y="1022"/>
                </a:lnTo>
                <a:lnTo>
                  <a:pt x="650" y="1057"/>
                </a:lnTo>
                <a:lnTo>
                  <a:pt x="650" y="1022"/>
                </a:lnTo>
                <a:lnTo>
                  <a:pt x="650" y="1028"/>
                </a:lnTo>
                <a:lnTo>
                  <a:pt x="650" y="1016"/>
                </a:lnTo>
                <a:lnTo>
                  <a:pt x="650" y="1019"/>
                </a:lnTo>
                <a:lnTo>
                  <a:pt x="650" y="1051"/>
                </a:lnTo>
                <a:lnTo>
                  <a:pt x="650" y="1060"/>
                </a:lnTo>
                <a:lnTo>
                  <a:pt x="654" y="1044"/>
                </a:lnTo>
                <a:lnTo>
                  <a:pt x="654" y="1054"/>
                </a:lnTo>
                <a:lnTo>
                  <a:pt x="654" y="1086"/>
                </a:lnTo>
                <a:lnTo>
                  <a:pt x="654" y="1016"/>
                </a:lnTo>
                <a:lnTo>
                  <a:pt x="654" y="1032"/>
                </a:lnTo>
                <a:lnTo>
                  <a:pt x="654" y="1009"/>
                </a:lnTo>
                <a:lnTo>
                  <a:pt x="654" y="1054"/>
                </a:lnTo>
                <a:lnTo>
                  <a:pt x="657" y="1041"/>
                </a:lnTo>
                <a:lnTo>
                  <a:pt x="657" y="1025"/>
                </a:lnTo>
                <a:lnTo>
                  <a:pt x="657" y="1028"/>
                </a:lnTo>
                <a:lnTo>
                  <a:pt x="657" y="1035"/>
                </a:lnTo>
                <a:lnTo>
                  <a:pt x="657" y="1044"/>
                </a:lnTo>
                <a:lnTo>
                  <a:pt x="657" y="1022"/>
                </a:lnTo>
                <a:lnTo>
                  <a:pt x="661" y="1025"/>
                </a:lnTo>
                <a:lnTo>
                  <a:pt x="661" y="1054"/>
                </a:lnTo>
                <a:lnTo>
                  <a:pt x="661" y="1012"/>
                </a:lnTo>
                <a:lnTo>
                  <a:pt x="661" y="1016"/>
                </a:lnTo>
                <a:lnTo>
                  <a:pt x="661" y="1012"/>
                </a:lnTo>
                <a:lnTo>
                  <a:pt x="661" y="1028"/>
                </a:lnTo>
                <a:lnTo>
                  <a:pt x="664" y="1044"/>
                </a:lnTo>
                <a:lnTo>
                  <a:pt x="664" y="1057"/>
                </a:lnTo>
                <a:lnTo>
                  <a:pt x="664" y="1028"/>
                </a:lnTo>
                <a:lnTo>
                  <a:pt x="664" y="1003"/>
                </a:lnTo>
                <a:lnTo>
                  <a:pt x="664" y="1038"/>
                </a:lnTo>
                <a:lnTo>
                  <a:pt x="664" y="1051"/>
                </a:lnTo>
                <a:lnTo>
                  <a:pt x="664" y="1044"/>
                </a:lnTo>
                <a:lnTo>
                  <a:pt x="668" y="1041"/>
                </a:lnTo>
                <a:lnTo>
                  <a:pt x="668" y="1025"/>
                </a:lnTo>
                <a:lnTo>
                  <a:pt x="668" y="1060"/>
                </a:lnTo>
                <a:lnTo>
                  <a:pt x="668" y="1006"/>
                </a:lnTo>
                <a:lnTo>
                  <a:pt x="668" y="1019"/>
                </a:lnTo>
                <a:lnTo>
                  <a:pt x="668" y="1022"/>
                </a:lnTo>
                <a:lnTo>
                  <a:pt x="668" y="996"/>
                </a:lnTo>
                <a:lnTo>
                  <a:pt x="671" y="1028"/>
                </a:lnTo>
                <a:lnTo>
                  <a:pt x="671" y="1009"/>
                </a:lnTo>
                <a:lnTo>
                  <a:pt x="671" y="1016"/>
                </a:lnTo>
                <a:lnTo>
                  <a:pt x="671" y="1019"/>
                </a:lnTo>
                <a:lnTo>
                  <a:pt x="671" y="1051"/>
                </a:lnTo>
                <a:lnTo>
                  <a:pt x="671" y="1022"/>
                </a:lnTo>
                <a:lnTo>
                  <a:pt x="675" y="1028"/>
                </a:lnTo>
                <a:lnTo>
                  <a:pt x="675" y="1022"/>
                </a:lnTo>
                <a:lnTo>
                  <a:pt x="675" y="1028"/>
                </a:lnTo>
                <a:lnTo>
                  <a:pt x="675" y="1022"/>
                </a:lnTo>
                <a:lnTo>
                  <a:pt x="675" y="1035"/>
                </a:lnTo>
                <a:lnTo>
                  <a:pt x="675" y="1038"/>
                </a:lnTo>
                <a:lnTo>
                  <a:pt x="675" y="1057"/>
                </a:lnTo>
                <a:lnTo>
                  <a:pt x="678" y="1025"/>
                </a:lnTo>
                <a:lnTo>
                  <a:pt x="678" y="1028"/>
                </a:lnTo>
                <a:lnTo>
                  <a:pt x="678" y="1022"/>
                </a:lnTo>
                <a:lnTo>
                  <a:pt x="678" y="1025"/>
                </a:lnTo>
                <a:lnTo>
                  <a:pt x="678" y="1012"/>
                </a:lnTo>
                <a:lnTo>
                  <a:pt x="678" y="1051"/>
                </a:lnTo>
                <a:lnTo>
                  <a:pt x="678" y="1032"/>
                </a:lnTo>
                <a:lnTo>
                  <a:pt x="682" y="1006"/>
                </a:lnTo>
                <a:lnTo>
                  <a:pt x="682" y="1025"/>
                </a:lnTo>
                <a:lnTo>
                  <a:pt x="682" y="1019"/>
                </a:lnTo>
                <a:lnTo>
                  <a:pt x="682" y="1038"/>
                </a:lnTo>
                <a:lnTo>
                  <a:pt x="685" y="1032"/>
                </a:lnTo>
                <a:lnTo>
                  <a:pt x="685" y="1044"/>
                </a:lnTo>
                <a:lnTo>
                  <a:pt x="685" y="1048"/>
                </a:lnTo>
                <a:lnTo>
                  <a:pt x="685" y="1028"/>
                </a:lnTo>
                <a:lnTo>
                  <a:pt x="685" y="1064"/>
                </a:lnTo>
                <a:lnTo>
                  <a:pt x="685" y="1044"/>
                </a:lnTo>
                <a:lnTo>
                  <a:pt x="689" y="1035"/>
                </a:lnTo>
                <a:lnTo>
                  <a:pt x="689" y="1019"/>
                </a:lnTo>
                <a:lnTo>
                  <a:pt x="689" y="1064"/>
                </a:lnTo>
                <a:lnTo>
                  <a:pt x="689" y="1025"/>
                </a:lnTo>
                <a:lnTo>
                  <a:pt x="689" y="1044"/>
                </a:lnTo>
                <a:lnTo>
                  <a:pt x="689" y="1028"/>
                </a:lnTo>
                <a:lnTo>
                  <a:pt x="689" y="1035"/>
                </a:lnTo>
                <a:lnTo>
                  <a:pt x="693" y="990"/>
                </a:lnTo>
                <a:lnTo>
                  <a:pt x="693" y="1028"/>
                </a:lnTo>
                <a:lnTo>
                  <a:pt x="693" y="1038"/>
                </a:lnTo>
                <a:lnTo>
                  <a:pt x="693" y="1012"/>
                </a:lnTo>
                <a:lnTo>
                  <a:pt x="693" y="1067"/>
                </a:lnTo>
                <a:lnTo>
                  <a:pt x="693" y="981"/>
                </a:lnTo>
                <a:lnTo>
                  <a:pt x="696" y="1022"/>
                </a:lnTo>
                <a:lnTo>
                  <a:pt x="696" y="1067"/>
                </a:lnTo>
                <a:lnTo>
                  <a:pt x="696" y="1012"/>
                </a:lnTo>
                <a:lnTo>
                  <a:pt x="696" y="1019"/>
                </a:lnTo>
                <a:lnTo>
                  <a:pt x="696" y="1054"/>
                </a:lnTo>
                <a:lnTo>
                  <a:pt x="696" y="1064"/>
                </a:lnTo>
                <a:lnTo>
                  <a:pt x="696" y="1022"/>
                </a:lnTo>
                <a:lnTo>
                  <a:pt x="700" y="1041"/>
                </a:lnTo>
                <a:lnTo>
                  <a:pt x="700" y="1048"/>
                </a:lnTo>
                <a:lnTo>
                  <a:pt x="700" y="1070"/>
                </a:lnTo>
                <a:lnTo>
                  <a:pt x="700" y="1057"/>
                </a:lnTo>
                <a:lnTo>
                  <a:pt x="700" y="1048"/>
                </a:lnTo>
                <a:lnTo>
                  <a:pt x="700" y="1044"/>
                </a:lnTo>
                <a:lnTo>
                  <a:pt x="703" y="1035"/>
                </a:lnTo>
                <a:lnTo>
                  <a:pt x="703" y="1041"/>
                </a:lnTo>
                <a:lnTo>
                  <a:pt x="703" y="1038"/>
                </a:lnTo>
                <a:lnTo>
                  <a:pt x="703" y="1048"/>
                </a:lnTo>
                <a:lnTo>
                  <a:pt x="703" y="1012"/>
                </a:lnTo>
                <a:lnTo>
                  <a:pt x="703" y="1019"/>
                </a:lnTo>
                <a:lnTo>
                  <a:pt x="703" y="1035"/>
                </a:lnTo>
                <a:lnTo>
                  <a:pt x="707" y="1028"/>
                </a:lnTo>
                <a:lnTo>
                  <a:pt x="707" y="1064"/>
                </a:lnTo>
                <a:lnTo>
                  <a:pt x="707" y="1048"/>
                </a:lnTo>
                <a:lnTo>
                  <a:pt x="707" y="1016"/>
                </a:lnTo>
                <a:lnTo>
                  <a:pt x="707" y="1025"/>
                </a:lnTo>
                <a:lnTo>
                  <a:pt x="707" y="1028"/>
                </a:lnTo>
                <a:lnTo>
                  <a:pt x="707" y="1038"/>
                </a:lnTo>
                <a:lnTo>
                  <a:pt x="710" y="1048"/>
                </a:lnTo>
                <a:lnTo>
                  <a:pt x="710" y="1035"/>
                </a:lnTo>
                <a:lnTo>
                  <a:pt x="710" y="1060"/>
                </a:lnTo>
                <a:lnTo>
                  <a:pt x="710" y="1044"/>
                </a:lnTo>
                <a:lnTo>
                  <a:pt x="710" y="1048"/>
                </a:lnTo>
                <a:lnTo>
                  <a:pt x="710" y="1016"/>
                </a:lnTo>
                <a:lnTo>
                  <a:pt x="714" y="1035"/>
                </a:lnTo>
                <a:lnTo>
                  <a:pt x="714" y="1060"/>
                </a:lnTo>
                <a:lnTo>
                  <a:pt x="714" y="1057"/>
                </a:lnTo>
                <a:lnTo>
                  <a:pt x="714" y="1016"/>
                </a:lnTo>
                <a:lnTo>
                  <a:pt x="714" y="1051"/>
                </a:lnTo>
                <a:lnTo>
                  <a:pt x="714" y="1086"/>
                </a:lnTo>
                <a:lnTo>
                  <a:pt x="714" y="1051"/>
                </a:lnTo>
                <a:lnTo>
                  <a:pt x="717" y="1076"/>
                </a:lnTo>
                <a:lnTo>
                  <a:pt x="717" y="1054"/>
                </a:lnTo>
                <a:lnTo>
                  <a:pt x="717" y="993"/>
                </a:lnTo>
                <a:lnTo>
                  <a:pt x="717" y="1064"/>
                </a:lnTo>
                <a:lnTo>
                  <a:pt x="717" y="1051"/>
                </a:lnTo>
                <a:lnTo>
                  <a:pt x="717" y="1057"/>
                </a:lnTo>
                <a:lnTo>
                  <a:pt x="717" y="1012"/>
                </a:lnTo>
                <a:lnTo>
                  <a:pt x="721" y="1041"/>
                </a:lnTo>
                <a:lnTo>
                  <a:pt x="721" y="1057"/>
                </a:lnTo>
                <a:lnTo>
                  <a:pt x="721" y="1000"/>
                </a:lnTo>
                <a:lnTo>
                  <a:pt x="721" y="1019"/>
                </a:lnTo>
                <a:lnTo>
                  <a:pt x="721" y="1044"/>
                </a:lnTo>
                <a:lnTo>
                  <a:pt x="721" y="1054"/>
                </a:lnTo>
                <a:lnTo>
                  <a:pt x="721" y="1048"/>
                </a:lnTo>
                <a:lnTo>
                  <a:pt x="724" y="1057"/>
                </a:lnTo>
                <a:lnTo>
                  <a:pt x="724" y="1041"/>
                </a:lnTo>
                <a:lnTo>
                  <a:pt x="724" y="1057"/>
                </a:lnTo>
                <a:lnTo>
                  <a:pt x="724" y="1022"/>
                </a:lnTo>
                <a:lnTo>
                  <a:pt x="724" y="1038"/>
                </a:lnTo>
                <a:lnTo>
                  <a:pt x="724" y="1035"/>
                </a:lnTo>
                <a:lnTo>
                  <a:pt x="728" y="1032"/>
                </a:lnTo>
                <a:lnTo>
                  <a:pt x="728" y="1025"/>
                </a:lnTo>
                <a:lnTo>
                  <a:pt x="728" y="1016"/>
                </a:lnTo>
                <a:lnTo>
                  <a:pt x="728" y="1035"/>
                </a:lnTo>
                <a:lnTo>
                  <a:pt x="728" y="1032"/>
                </a:lnTo>
                <a:lnTo>
                  <a:pt x="728" y="1022"/>
                </a:lnTo>
                <a:lnTo>
                  <a:pt x="728" y="1028"/>
                </a:lnTo>
                <a:lnTo>
                  <a:pt x="731" y="1019"/>
                </a:lnTo>
                <a:lnTo>
                  <a:pt x="731" y="1041"/>
                </a:lnTo>
                <a:lnTo>
                  <a:pt x="731" y="1006"/>
                </a:lnTo>
                <a:lnTo>
                  <a:pt x="731" y="1035"/>
                </a:lnTo>
                <a:lnTo>
                  <a:pt x="731" y="1060"/>
                </a:lnTo>
                <a:lnTo>
                  <a:pt x="731" y="1022"/>
                </a:lnTo>
                <a:lnTo>
                  <a:pt x="731" y="1057"/>
                </a:lnTo>
                <a:lnTo>
                  <a:pt x="735" y="1025"/>
                </a:lnTo>
                <a:lnTo>
                  <a:pt x="735" y="1012"/>
                </a:lnTo>
                <a:lnTo>
                  <a:pt x="735" y="1000"/>
                </a:lnTo>
                <a:lnTo>
                  <a:pt x="735" y="1025"/>
                </a:lnTo>
                <a:lnTo>
                  <a:pt x="735" y="1022"/>
                </a:lnTo>
                <a:lnTo>
                  <a:pt x="735" y="1038"/>
                </a:lnTo>
                <a:lnTo>
                  <a:pt x="735" y="1041"/>
                </a:lnTo>
                <a:lnTo>
                  <a:pt x="738" y="1028"/>
                </a:lnTo>
                <a:lnTo>
                  <a:pt x="738" y="1041"/>
                </a:lnTo>
                <a:lnTo>
                  <a:pt x="738" y="1009"/>
                </a:lnTo>
                <a:lnTo>
                  <a:pt x="738" y="1012"/>
                </a:lnTo>
                <a:lnTo>
                  <a:pt x="738" y="1006"/>
                </a:lnTo>
                <a:lnTo>
                  <a:pt x="738" y="926"/>
                </a:lnTo>
                <a:lnTo>
                  <a:pt x="738" y="779"/>
                </a:lnTo>
                <a:lnTo>
                  <a:pt x="742" y="933"/>
                </a:lnTo>
                <a:lnTo>
                  <a:pt x="742" y="1016"/>
                </a:lnTo>
                <a:lnTo>
                  <a:pt x="742" y="1019"/>
                </a:lnTo>
                <a:lnTo>
                  <a:pt x="742" y="1038"/>
                </a:lnTo>
                <a:lnTo>
                  <a:pt x="742" y="1051"/>
                </a:lnTo>
                <a:lnTo>
                  <a:pt x="742" y="1006"/>
                </a:lnTo>
                <a:lnTo>
                  <a:pt x="746" y="1032"/>
                </a:lnTo>
                <a:lnTo>
                  <a:pt x="746" y="1041"/>
                </a:lnTo>
                <a:lnTo>
                  <a:pt x="746" y="1038"/>
                </a:lnTo>
                <a:lnTo>
                  <a:pt x="746" y="1044"/>
                </a:lnTo>
                <a:lnTo>
                  <a:pt x="746" y="1006"/>
                </a:lnTo>
                <a:lnTo>
                  <a:pt x="746" y="1022"/>
                </a:lnTo>
                <a:lnTo>
                  <a:pt x="746" y="1032"/>
                </a:lnTo>
                <a:lnTo>
                  <a:pt x="749" y="1028"/>
                </a:lnTo>
                <a:lnTo>
                  <a:pt x="749" y="1032"/>
                </a:lnTo>
                <a:lnTo>
                  <a:pt x="749" y="1016"/>
                </a:lnTo>
                <a:lnTo>
                  <a:pt x="749" y="1032"/>
                </a:lnTo>
                <a:lnTo>
                  <a:pt x="749" y="1009"/>
                </a:lnTo>
                <a:lnTo>
                  <a:pt x="749" y="1016"/>
                </a:lnTo>
                <a:lnTo>
                  <a:pt x="749" y="1006"/>
                </a:lnTo>
                <a:lnTo>
                  <a:pt x="753" y="993"/>
                </a:lnTo>
                <a:lnTo>
                  <a:pt x="753" y="1022"/>
                </a:lnTo>
                <a:lnTo>
                  <a:pt x="753" y="1006"/>
                </a:lnTo>
                <a:lnTo>
                  <a:pt x="753" y="1019"/>
                </a:lnTo>
                <a:lnTo>
                  <a:pt x="753" y="1028"/>
                </a:lnTo>
                <a:lnTo>
                  <a:pt x="753" y="990"/>
                </a:lnTo>
                <a:lnTo>
                  <a:pt x="753" y="1019"/>
                </a:lnTo>
                <a:lnTo>
                  <a:pt x="756" y="1009"/>
                </a:lnTo>
                <a:lnTo>
                  <a:pt x="756" y="1025"/>
                </a:lnTo>
                <a:lnTo>
                  <a:pt x="756" y="1016"/>
                </a:lnTo>
                <a:lnTo>
                  <a:pt x="756" y="1025"/>
                </a:lnTo>
                <a:lnTo>
                  <a:pt x="756" y="1035"/>
                </a:lnTo>
                <a:lnTo>
                  <a:pt x="756" y="1044"/>
                </a:lnTo>
                <a:lnTo>
                  <a:pt x="756" y="1028"/>
                </a:lnTo>
                <a:lnTo>
                  <a:pt x="756" y="1035"/>
                </a:lnTo>
                <a:lnTo>
                  <a:pt x="756" y="1028"/>
                </a:lnTo>
                <a:lnTo>
                  <a:pt x="756" y="1000"/>
                </a:lnTo>
                <a:lnTo>
                  <a:pt x="756" y="1019"/>
                </a:lnTo>
                <a:lnTo>
                  <a:pt x="756" y="1028"/>
                </a:lnTo>
                <a:lnTo>
                  <a:pt x="756" y="1019"/>
                </a:lnTo>
                <a:lnTo>
                  <a:pt x="756" y="1028"/>
                </a:lnTo>
                <a:lnTo>
                  <a:pt x="756" y="1022"/>
                </a:lnTo>
                <a:lnTo>
                  <a:pt x="756" y="1038"/>
                </a:lnTo>
                <a:lnTo>
                  <a:pt x="756" y="977"/>
                </a:lnTo>
                <a:lnTo>
                  <a:pt x="756" y="1025"/>
                </a:lnTo>
                <a:lnTo>
                  <a:pt x="756" y="1006"/>
                </a:lnTo>
                <a:lnTo>
                  <a:pt x="756" y="1016"/>
                </a:lnTo>
                <a:lnTo>
                  <a:pt x="756" y="990"/>
                </a:lnTo>
                <a:lnTo>
                  <a:pt x="756" y="1000"/>
                </a:lnTo>
                <a:lnTo>
                  <a:pt x="756" y="984"/>
                </a:lnTo>
                <a:lnTo>
                  <a:pt x="756" y="974"/>
                </a:lnTo>
                <a:lnTo>
                  <a:pt x="756" y="984"/>
                </a:lnTo>
                <a:lnTo>
                  <a:pt x="756" y="1000"/>
                </a:lnTo>
                <a:lnTo>
                  <a:pt x="756" y="987"/>
                </a:lnTo>
                <a:lnTo>
                  <a:pt x="756" y="1000"/>
                </a:lnTo>
                <a:lnTo>
                  <a:pt x="756" y="987"/>
                </a:lnTo>
                <a:lnTo>
                  <a:pt x="756" y="981"/>
                </a:lnTo>
                <a:lnTo>
                  <a:pt x="756" y="971"/>
                </a:lnTo>
                <a:lnTo>
                  <a:pt x="756" y="974"/>
                </a:lnTo>
                <a:lnTo>
                  <a:pt x="756" y="965"/>
                </a:lnTo>
                <a:lnTo>
                  <a:pt x="756" y="955"/>
                </a:lnTo>
                <a:lnTo>
                  <a:pt x="756" y="939"/>
                </a:lnTo>
                <a:lnTo>
                  <a:pt x="756" y="945"/>
                </a:lnTo>
                <a:lnTo>
                  <a:pt x="756" y="913"/>
                </a:lnTo>
                <a:lnTo>
                  <a:pt x="756" y="910"/>
                </a:lnTo>
                <a:lnTo>
                  <a:pt x="756" y="885"/>
                </a:lnTo>
                <a:lnTo>
                  <a:pt x="760" y="866"/>
                </a:lnTo>
                <a:lnTo>
                  <a:pt x="760" y="853"/>
                </a:lnTo>
                <a:lnTo>
                  <a:pt x="760" y="840"/>
                </a:lnTo>
                <a:lnTo>
                  <a:pt x="760" y="811"/>
                </a:lnTo>
                <a:lnTo>
                  <a:pt x="760" y="827"/>
                </a:lnTo>
                <a:lnTo>
                  <a:pt x="760" y="818"/>
                </a:lnTo>
                <a:lnTo>
                  <a:pt x="760" y="789"/>
                </a:lnTo>
                <a:lnTo>
                  <a:pt x="760" y="786"/>
                </a:lnTo>
                <a:lnTo>
                  <a:pt x="760" y="776"/>
                </a:lnTo>
                <a:lnTo>
                  <a:pt x="760" y="767"/>
                </a:lnTo>
                <a:lnTo>
                  <a:pt x="760" y="754"/>
                </a:lnTo>
                <a:lnTo>
                  <a:pt x="760" y="751"/>
                </a:lnTo>
                <a:lnTo>
                  <a:pt x="760" y="741"/>
                </a:lnTo>
                <a:lnTo>
                  <a:pt x="760" y="735"/>
                </a:lnTo>
                <a:lnTo>
                  <a:pt x="760" y="751"/>
                </a:lnTo>
                <a:lnTo>
                  <a:pt x="760" y="763"/>
                </a:lnTo>
                <a:lnTo>
                  <a:pt x="760" y="789"/>
                </a:lnTo>
                <a:lnTo>
                  <a:pt x="760" y="792"/>
                </a:lnTo>
                <a:lnTo>
                  <a:pt x="760" y="811"/>
                </a:lnTo>
                <a:lnTo>
                  <a:pt x="760" y="779"/>
                </a:lnTo>
                <a:lnTo>
                  <a:pt x="760" y="744"/>
                </a:lnTo>
                <a:lnTo>
                  <a:pt x="760" y="741"/>
                </a:lnTo>
                <a:lnTo>
                  <a:pt x="760" y="725"/>
                </a:lnTo>
                <a:lnTo>
                  <a:pt x="760" y="652"/>
                </a:lnTo>
                <a:lnTo>
                  <a:pt x="760" y="642"/>
                </a:lnTo>
                <a:lnTo>
                  <a:pt x="760" y="636"/>
                </a:lnTo>
                <a:lnTo>
                  <a:pt x="760" y="639"/>
                </a:lnTo>
                <a:lnTo>
                  <a:pt x="760" y="645"/>
                </a:lnTo>
                <a:lnTo>
                  <a:pt x="760" y="642"/>
                </a:lnTo>
                <a:lnTo>
                  <a:pt x="760" y="626"/>
                </a:lnTo>
                <a:lnTo>
                  <a:pt x="760" y="594"/>
                </a:lnTo>
                <a:lnTo>
                  <a:pt x="760" y="600"/>
                </a:lnTo>
                <a:lnTo>
                  <a:pt x="760" y="594"/>
                </a:lnTo>
                <a:lnTo>
                  <a:pt x="760" y="565"/>
                </a:lnTo>
                <a:lnTo>
                  <a:pt x="760" y="581"/>
                </a:lnTo>
                <a:lnTo>
                  <a:pt x="760" y="607"/>
                </a:lnTo>
                <a:lnTo>
                  <a:pt x="760" y="600"/>
                </a:lnTo>
                <a:lnTo>
                  <a:pt x="760" y="604"/>
                </a:lnTo>
                <a:lnTo>
                  <a:pt x="763" y="591"/>
                </a:lnTo>
                <a:lnTo>
                  <a:pt x="763" y="572"/>
                </a:lnTo>
                <a:lnTo>
                  <a:pt x="763" y="553"/>
                </a:lnTo>
                <a:lnTo>
                  <a:pt x="763" y="527"/>
                </a:lnTo>
                <a:lnTo>
                  <a:pt x="763" y="505"/>
                </a:lnTo>
                <a:lnTo>
                  <a:pt x="763" y="450"/>
                </a:lnTo>
                <a:lnTo>
                  <a:pt x="763" y="418"/>
                </a:lnTo>
                <a:lnTo>
                  <a:pt x="763" y="380"/>
                </a:lnTo>
                <a:lnTo>
                  <a:pt x="763" y="345"/>
                </a:lnTo>
                <a:lnTo>
                  <a:pt x="763" y="297"/>
                </a:lnTo>
                <a:lnTo>
                  <a:pt x="763" y="271"/>
                </a:lnTo>
                <a:lnTo>
                  <a:pt x="763" y="239"/>
                </a:lnTo>
                <a:lnTo>
                  <a:pt x="763" y="211"/>
                </a:lnTo>
                <a:lnTo>
                  <a:pt x="763" y="166"/>
                </a:lnTo>
                <a:lnTo>
                  <a:pt x="763" y="86"/>
                </a:lnTo>
                <a:lnTo>
                  <a:pt x="763" y="54"/>
                </a:lnTo>
                <a:lnTo>
                  <a:pt x="763" y="32"/>
                </a:lnTo>
                <a:lnTo>
                  <a:pt x="763" y="6"/>
                </a:lnTo>
                <a:lnTo>
                  <a:pt x="763" y="0"/>
                </a:lnTo>
                <a:lnTo>
                  <a:pt x="763" y="3"/>
                </a:lnTo>
                <a:lnTo>
                  <a:pt x="763" y="16"/>
                </a:lnTo>
                <a:lnTo>
                  <a:pt x="763" y="29"/>
                </a:lnTo>
                <a:lnTo>
                  <a:pt x="763" y="48"/>
                </a:lnTo>
                <a:lnTo>
                  <a:pt x="763" y="80"/>
                </a:lnTo>
                <a:lnTo>
                  <a:pt x="763" y="115"/>
                </a:lnTo>
                <a:lnTo>
                  <a:pt x="763" y="163"/>
                </a:lnTo>
                <a:lnTo>
                  <a:pt x="763" y="192"/>
                </a:lnTo>
                <a:lnTo>
                  <a:pt x="763" y="217"/>
                </a:lnTo>
                <a:lnTo>
                  <a:pt x="763" y="249"/>
                </a:lnTo>
                <a:lnTo>
                  <a:pt x="763" y="287"/>
                </a:lnTo>
                <a:lnTo>
                  <a:pt x="763" y="329"/>
                </a:lnTo>
                <a:lnTo>
                  <a:pt x="763" y="367"/>
                </a:lnTo>
                <a:lnTo>
                  <a:pt x="763" y="390"/>
                </a:lnTo>
                <a:lnTo>
                  <a:pt x="763" y="441"/>
                </a:lnTo>
                <a:lnTo>
                  <a:pt x="763" y="466"/>
                </a:lnTo>
                <a:lnTo>
                  <a:pt x="763" y="492"/>
                </a:lnTo>
                <a:lnTo>
                  <a:pt x="763" y="505"/>
                </a:lnTo>
                <a:lnTo>
                  <a:pt x="763" y="521"/>
                </a:lnTo>
                <a:lnTo>
                  <a:pt x="763" y="562"/>
                </a:lnTo>
                <a:lnTo>
                  <a:pt x="763" y="581"/>
                </a:lnTo>
                <a:lnTo>
                  <a:pt x="763" y="613"/>
                </a:lnTo>
                <a:lnTo>
                  <a:pt x="767" y="610"/>
                </a:lnTo>
                <a:lnTo>
                  <a:pt x="767" y="658"/>
                </a:lnTo>
                <a:lnTo>
                  <a:pt x="767" y="636"/>
                </a:lnTo>
                <a:lnTo>
                  <a:pt x="767" y="600"/>
                </a:lnTo>
                <a:lnTo>
                  <a:pt x="767" y="594"/>
                </a:lnTo>
                <a:lnTo>
                  <a:pt x="767" y="591"/>
                </a:lnTo>
                <a:lnTo>
                  <a:pt x="767" y="575"/>
                </a:lnTo>
                <a:lnTo>
                  <a:pt x="767" y="568"/>
                </a:lnTo>
                <a:lnTo>
                  <a:pt x="767" y="578"/>
                </a:lnTo>
                <a:lnTo>
                  <a:pt x="767" y="594"/>
                </a:lnTo>
                <a:lnTo>
                  <a:pt x="767" y="616"/>
                </a:lnTo>
                <a:lnTo>
                  <a:pt x="767" y="607"/>
                </a:lnTo>
                <a:lnTo>
                  <a:pt x="767" y="610"/>
                </a:lnTo>
                <a:lnTo>
                  <a:pt x="767" y="626"/>
                </a:lnTo>
                <a:lnTo>
                  <a:pt x="767" y="610"/>
                </a:lnTo>
                <a:lnTo>
                  <a:pt x="767" y="629"/>
                </a:lnTo>
                <a:lnTo>
                  <a:pt x="767" y="623"/>
                </a:lnTo>
                <a:lnTo>
                  <a:pt x="767" y="642"/>
                </a:lnTo>
                <a:lnTo>
                  <a:pt x="767" y="667"/>
                </a:lnTo>
                <a:lnTo>
                  <a:pt x="767" y="687"/>
                </a:lnTo>
                <a:lnTo>
                  <a:pt x="767" y="677"/>
                </a:lnTo>
                <a:lnTo>
                  <a:pt x="767" y="674"/>
                </a:lnTo>
                <a:lnTo>
                  <a:pt x="767" y="680"/>
                </a:lnTo>
                <a:lnTo>
                  <a:pt x="767" y="703"/>
                </a:lnTo>
                <a:lnTo>
                  <a:pt x="767" y="715"/>
                </a:lnTo>
                <a:lnTo>
                  <a:pt x="767" y="699"/>
                </a:lnTo>
                <a:lnTo>
                  <a:pt x="767" y="706"/>
                </a:lnTo>
                <a:lnTo>
                  <a:pt x="767" y="696"/>
                </a:lnTo>
                <a:lnTo>
                  <a:pt x="767" y="699"/>
                </a:lnTo>
                <a:lnTo>
                  <a:pt x="767" y="677"/>
                </a:lnTo>
                <a:lnTo>
                  <a:pt x="767" y="661"/>
                </a:lnTo>
                <a:lnTo>
                  <a:pt x="767" y="632"/>
                </a:lnTo>
                <a:lnTo>
                  <a:pt x="767" y="626"/>
                </a:lnTo>
                <a:lnTo>
                  <a:pt x="767" y="629"/>
                </a:lnTo>
                <a:lnTo>
                  <a:pt x="767" y="623"/>
                </a:lnTo>
                <a:lnTo>
                  <a:pt x="767" y="629"/>
                </a:lnTo>
                <a:lnTo>
                  <a:pt x="767" y="623"/>
                </a:lnTo>
                <a:lnTo>
                  <a:pt x="767" y="636"/>
                </a:lnTo>
                <a:lnTo>
                  <a:pt x="767" y="661"/>
                </a:lnTo>
                <a:lnTo>
                  <a:pt x="770" y="687"/>
                </a:lnTo>
                <a:lnTo>
                  <a:pt x="770" y="712"/>
                </a:lnTo>
                <a:lnTo>
                  <a:pt x="770" y="738"/>
                </a:lnTo>
                <a:lnTo>
                  <a:pt x="770" y="731"/>
                </a:lnTo>
                <a:lnTo>
                  <a:pt x="770" y="719"/>
                </a:lnTo>
                <a:lnTo>
                  <a:pt x="770" y="715"/>
                </a:lnTo>
                <a:lnTo>
                  <a:pt x="770" y="703"/>
                </a:lnTo>
                <a:lnTo>
                  <a:pt x="770" y="699"/>
                </a:lnTo>
                <a:lnTo>
                  <a:pt x="770" y="696"/>
                </a:lnTo>
                <a:lnTo>
                  <a:pt x="770" y="706"/>
                </a:lnTo>
                <a:lnTo>
                  <a:pt x="770" y="696"/>
                </a:lnTo>
                <a:lnTo>
                  <a:pt x="770" y="690"/>
                </a:lnTo>
                <a:lnTo>
                  <a:pt x="770" y="664"/>
                </a:lnTo>
                <a:lnTo>
                  <a:pt x="770" y="667"/>
                </a:lnTo>
                <a:lnTo>
                  <a:pt x="770" y="655"/>
                </a:lnTo>
                <a:lnTo>
                  <a:pt x="770" y="674"/>
                </a:lnTo>
                <a:lnTo>
                  <a:pt x="770" y="699"/>
                </a:lnTo>
                <a:lnTo>
                  <a:pt x="770" y="719"/>
                </a:lnTo>
                <a:lnTo>
                  <a:pt x="770" y="722"/>
                </a:lnTo>
                <a:lnTo>
                  <a:pt x="770" y="703"/>
                </a:lnTo>
                <a:lnTo>
                  <a:pt x="770" y="683"/>
                </a:lnTo>
                <a:lnTo>
                  <a:pt x="770" y="680"/>
                </a:lnTo>
                <a:lnTo>
                  <a:pt x="770" y="693"/>
                </a:lnTo>
                <a:lnTo>
                  <a:pt x="770" y="699"/>
                </a:lnTo>
                <a:lnTo>
                  <a:pt x="770" y="719"/>
                </a:lnTo>
                <a:lnTo>
                  <a:pt x="770" y="712"/>
                </a:lnTo>
                <a:lnTo>
                  <a:pt x="770" y="715"/>
                </a:lnTo>
                <a:lnTo>
                  <a:pt x="770" y="735"/>
                </a:lnTo>
                <a:lnTo>
                  <a:pt x="770" y="725"/>
                </a:lnTo>
                <a:lnTo>
                  <a:pt x="770" y="731"/>
                </a:lnTo>
                <a:lnTo>
                  <a:pt x="770" y="719"/>
                </a:lnTo>
                <a:lnTo>
                  <a:pt x="770" y="709"/>
                </a:lnTo>
                <a:lnTo>
                  <a:pt x="770" y="706"/>
                </a:lnTo>
                <a:lnTo>
                  <a:pt x="770" y="699"/>
                </a:lnTo>
                <a:lnTo>
                  <a:pt x="770" y="709"/>
                </a:lnTo>
                <a:lnTo>
                  <a:pt x="770" y="719"/>
                </a:lnTo>
                <a:lnTo>
                  <a:pt x="774" y="719"/>
                </a:lnTo>
                <a:lnTo>
                  <a:pt x="774" y="696"/>
                </a:lnTo>
                <a:lnTo>
                  <a:pt x="774" y="626"/>
                </a:lnTo>
                <a:lnTo>
                  <a:pt x="774" y="610"/>
                </a:lnTo>
                <a:lnTo>
                  <a:pt x="774" y="597"/>
                </a:lnTo>
                <a:lnTo>
                  <a:pt x="774" y="572"/>
                </a:lnTo>
                <a:lnTo>
                  <a:pt x="774" y="581"/>
                </a:lnTo>
                <a:lnTo>
                  <a:pt x="774" y="591"/>
                </a:lnTo>
                <a:lnTo>
                  <a:pt x="774" y="600"/>
                </a:lnTo>
                <a:lnTo>
                  <a:pt x="774" y="613"/>
                </a:lnTo>
                <a:lnTo>
                  <a:pt x="774" y="645"/>
                </a:lnTo>
                <a:lnTo>
                  <a:pt x="774" y="667"/>
                </a:lnTo>
                <a:lnTo>
                  <a:pt x="774" y="677"/>
                </a:lnTo>
                <a:lnTo>
                  <a:pt x="774" y="667"/>
                </a:lnTo>
                <a:lnTo>
                  <a:pt x="774" y="639"/>
                </a:lnTo>
                <a:lnTo>
                  <a:pt x="774" y="632"/>
                </a:lnTo>
                <a:lnTo>
                  <a:pt x="774" y="620"/>
                </a:lnTo>
                <a:lnTo>
                  <a:pt x="774" y="626"/>
                </a:lnTo>
                <a:lnTo>
                  <a:pt x="774" y="623"/>
                </a:lnTo>
                <a:lnTo>
                  <a:pt x="774" y="648"/>
                </a:lnTo>
                <a:lnTo>
                  <a:pt x="774" y="667"/>
                </a:lnTo>
                <a:lnTo>
                  <a:pt x="774" y="671"/>
                </a:lnTo>
                <a:lnTo>
                  <a:pt x="774" y="677"/>
                </a:lnTo>
                <a:lnTo>
                  <a:pt x="774" y="658"/>
                </a:lnTo>
                <a:lnTo>
                  <a:pt x="774" y="677"/>
                </a:lnTo>
                <a:lnTo>
                  <a:pt x="774" y="706"/>
                </a:lnTo>
                <a:lnTo>
                  <a:pt x="774" y="722"/>
                </a:lnTo>
                <a:lnTo>
                  <a:pt x="774" y="773"/>
                </a:lnTo>
                <a:lnTo>
                  <a:pt x="774" y="757"/>
                </a:lnTo>
                <a:lnTo>
                  <a:pt x="774" y="735"/>
                </a:lnTo>
                <a:lnTo>
                  <a:pt x="774" y="719"/>
                </a:lnTo>
                <a:lnTo>
                  <a:pt x="774" y="677"/>
                </a:lnTo>
                <a:lnTo>
                  <a:pt x="774" y="731"/>
                </a:lnTo>
                <a:lnTo>
                  <a:pt x="774" y="738"/>
                </a:lnTo>
                <a:lnTo>
                  <a:pt x="774" y="754"/>
                </a:lnTo>
                <a:lnTo>
                  <a:pt x="774" y="767"/>
                </a:lnTo>
                <a:lnTo>
                  <a:pt x="777" y="767"/>
                </a:lnTo>
                <a:lnTo>
                  <a:pt x="777" y="757"/>
                </a:lnTo>
                <a:lnTo>
                  <a:pt x="777" y="770"/>
                </a:lnTo>
                <a:lnTo>
                  <a:pt x="777" y="776"/>
                </a:lnTo>
                <a:lnTo>
                  <a:pt x="777" y="786"/>
                </a:lnTo>
                <a:lnTo>
                  <a:pt x="777" y="789"/>
                </a:lnTo>
                <a:lnTo>
                  <a:pt x="777" y="770"/>
                </a:lnTo>
                <a:lnTo>
                  <a:pt x="777" y="760"/>
                </a:lnTo>
                <a:lnTo>
                  <a:pt x="777" y="741"/>
                </a:lnTo>
                <a:lnTo>
                  <a:pt x="777" y="728"/>
                </a:lnTo>
                <a:lnTo>
                  <a:pt x="777" y="715"/>
                </a:lnTo>
                <a:lnTo>
                  <a:pt x="777" y="706"/>
                </a:lnTo>
                <a:lnTo>
                  <a:pt x="777" y="703"/>
                </a:lnTo>
                <a:lnTo>
                  <a:pt x="777" y="712"/>
                </a:lnTo>
                <a:lnTo>
                  <a:pt x="781" y="837"/>
                </a:lnTo>
                <a:lnTo>
                  <a:pt x="784" y="878"/>
                </a:lnTo>
                <a:lnTo>
                  <a:pt x="784" y="901"/>
                </a:lnTo>
                <a:lnTo>
                  <a:pt x="788" y="996"/>
                </a:lnTo>
                <a:lnTo>
                  <a:pt x="791" y="869"/>
                </a:lnTo>
                <a:lnTo>
                  <a:pt x="791" y="862"/>
                </a:lnTo>
                <a:lnTo>
                  <a:pt x="795" y="856"/>
                </a:lnTo>
                <a:lnTo>
                  <a:pt x="799" y="958"/>
                </a:lnTo>
                <a:lnTo>
                  <a:pt x="802" y="840"/>
                </a:lnTo>
                <a:lnTo>
                  <a:pt x="802" y="955"/>
                </a:lnTo>
                <a:lnTo>
                  <a:pt x="806" y="958"/>
                </a:lnTo>
                <a:lnTo>
                  <a:pt x="809" y="866"/>
                </a:lnTo>
                <a:lnTo>
                  <a:pt x="813" y="875"/>
                </a:lnTo>
                <a:lnTo>
                  <a:pt x="813" y="952"/>
                </a:lnTo>
                <a:lnTo>
                  <a:pt x="816" y="942"/>
                </a:lnTo>
                <a:lnTo>
                  <a:pt x="820" y="843"/>
                </a:lnTo>
                <a:lnTo>
                  <a:pt x="820" y="968"/>
                </a:lnTo>
                <a:lnTo>
                  <a:pt x="823" y="1003"/>
                </a:lnTo>
                <a:lnTo>
                  <a:pt x="827" y="974"/>
                </a:lnTo>
                <a:lnTo>
                  <a:pt x="830" y="795"/>
                </a:lnTo>
                <a:lnTo>
                  <a:pt x="830" y="958"/>
                </a:lnTo>
                <a:lnTo>
                  <a:pt x="834" y="907"/>
                </a:lnTo>
                <a:lnTo>
                  <a:pt x="837" y="917"/>
                </a:lnTo>
                <a:lnTo>
                  <a:pt x="841" y="913"/>
                </a:lnTo>
                <a:lnTo>
                  <a:pt x="841" y="811"/>
                </a:lnTo>
                <a:lnTo>
                  <a:pt x="844" y="949"/>
                </a:lnTo>
                <a:lnTo>
                  <a:pt x="848" y="929"/>
                </a:lnTo>
                <a:lnTo>
                  <a:pt x="848" y="904"/>
                </a:lnTo>
                <a:lnTo>
                  <a:pt x="852" y="907"/>
                </a:lnTo>
                <a:lnTo>
                  <a:pt x="855" y="949"/>
                </a:lnTo>
                <a:lnTo>
                  <a:pt x="859" y="923"/>
                </a:lnTo>
                <a:lnTo>
                  <a:pt x="859" y="968"/>
                </a:lnTo>
                <a:lnTo>
                  <a:pt x="862" y="936"/>
                </a:lnTo>
                <a:lnTo>
                  <a:pt x="866" y="885"/>
                </a:lnTo>
                <a:lnTo>
                  <a:pt x="866" y="872"/>
                </a:lnTo>
                <a:lnTo>
                  <a:pt x="869" y="885"/>
                </a:lnTo>
                <a:lnTo>
                  <a:pt x="873" y="974"/>
                </a:lnTo>
                <a:lnTo>
                  <a:pt x="876" y="897"/>
                </a:lnTo>
                <a:lnTo>
                  <a:pt x="876" y="968"/>
                </a:lnTo>
                <a:lnTo>
                  <a:pt x="880" y="891"/>
                </a:lnTo>
                <a:lnTo>
                  <a:pt x="883" y="859"/>
                </a:lnTo>
                <a:lnTo>
                  <a:pt x="887" y="907"/>
                </a:lnTo>
                <a:lnTo>
                  <a:pt x="887" y="881"/>
                </a:lnTo>
                <a:lnTo>
                  <a:pt x="890" y="850"/>
                </a:lnTo>
                <a:lnTo>
                  <a:pt x="894" y="664"/>
                </a:lnTo>
                <a:lnTo>
                  <a:pt x="894" y="795"/>
                </a:lnTo>
                <a:lnTo>
                  <a:pt x="897" y="936"/>
                </a:lnTo>
                <a:lnTo>
                  <a:pt x="901" y="901"/>
                </a:lnTo>
                <a:lnTo>
                  <a:pt x="905" y="901"/>
                </a:lnTo>
                <a:lnTo>
                  <a:pt x="905" y="920"/>
                </a:lnTo>
                <a:lnTo>
                  <a:pt x="908" y="949"/>
                </a:lnTo>
                <a:lnTo>
                  <a:pt x="912" y="850"/>
                </a:lnTo>
                <a:lnTo>
                  <a:pt x="915" y="984"/>
                </a:lnTo>
                <a:lnTo>
                  <a:pt x="915" y="920"/>
                </a:lnTo>
                <a:lnTo>
                  <a:pt x="919" y="945"/>
                </a:lnTo>
                <a:lnTo>
                  <a:pt x="922" y="1003"/>
                </a:lnTo>
                <a:lnTo>
                  <a:pt x="922" y="667"/>
                </a:lnTo>
                <a:lnTo>
                  <a:pt x="926" y="901"/>
                </a:lnTo>
                <a:lnTo>
                  <a:pt x="929" y="910"/>
                </a:lnTo>
                <a:lnTo>
                  <a:pt x="933" y="875"/>
                </a:lnTo>
                <a:lnTo>
                  <a:pt x="933" y="917"/>
                </a:lnTo>
                <a:lnTo>
                  <a:pt x="936" y="901"/>
                </a:lnTo>
                <a:lnTo>
                  <a:pt x="940" y="993"/>
                </a:lnTo>
                <a:lnTo>
                  <a:pt x="943" y="888"/>
                </a:lnTo>
                <a:lnTo>
                  <a:pt x="943" y="990"/>
                </a:lnTo>
                <a:lnTo>
                  <a:pt x="947" y="878"/>
                </a:lnTo>
                <a:lnTo>
                  <a:pt x="950" y="987"/>
                </a:lnTo>
                <a:lnTo>
                  <a:pt x="950" y="961"/>
                </a:lnTo>
                <a:lnTo>
                  <a:pt x="954" y="917"/>
                </a:lnTo>
                <a:lnTo>
                  <a:pt x="958" y="945"/>
                </a:lnTo>
                <a:lnTo>
                  <a:pt x="961" y="942"/>
                </a:lnTo>
                <a:lnTo>
                  <a:pt x="961" y="945"/>
                </a:lnTo>
                <a:lnTo>
                  <a:pt x="965" y="917"/>
                </a:lnTo>
                <a:lnTo>
                  <a:pt x="968" y="920"/>
                </a:lnTo>
                <a:lnTo>
                  <a:pt x="972" y="1003"/>
                </a:lnTo>
                <a:lnTo>
                  <a:pt x="972" y="974"/>
                </a:lnTo>
                <a:lnTo>
                  <a:pt x="975" y="904"/>
                </a:lnTo>
                <a:lnTo>
                  <a:pt x="979" y="913"/>
                </a:lnTo>
                <a:lnTo>
                  <a:pt x="979" y="965"/>
                </a:lnTo>
                <a:lnTo>
                  <a:pt x="982" y="945"/>
                </a:lnTo>
                <a:lnTo>
                  <a:pt x="986" y="971"/>
                </a:lnTo>
                <a:lnTo>
                  <a:pt x="989" y="955"/>
                </a:lnTo>
                <a:lnTo>
                  <a:pt x="989" y="939"/>
                </a:lnTo>
                <a:lnTo>
                  <a:pt x="993" y="901"/>
                </a:lnTo>
                <a:lnTo>
                  <a:pt x="996" y="981"/>
                </a:lnTo>
                <a:lnTo>
                  <a:pt x="1000" y="901"/>
                </a:lnTo>
                <a:lnTo>
                  <a:pt x="1000" y="1003"/>
                </a:lnTo>
                <a:lnTo>
                  <a:pt x="1003" y="917"/>
                </a:lnTo>
                <a:lnTo>
                  <a:pt x="1007" y="920"/>
                </a:lnTo>
                <a:lnTo>
                  <a:pt x="1007" y="907"/>
                </a:lnTo>
                <a:lnTo>
                  <a:pt x="1011" y="878"/>
                </a:lnTo>
                <a:lnTo>
                  <a:pt x="1014" y="859"/>
                </a:lnTo>
                <a:lnTo>
                  <a:pt x="1018" y="907"/>
                </a:lnTo>
                <a:lnTo>
                  <a:pt x="1018" y="856"/>
                </a:lnTo>
                <a:lnTo>
                  <a:pt x="1021" y="802"/>
                </a:lnTo>
                <a:lnTo>
                  <a:pt x="1025" y="754"/>
                </a:lnTo>
                <a:lnTo>
                  <a:pt x="1025" y="744"/>
                </a:lnTo>
                <a:lnTo>
                  <a:pt x="1028" y="952"/>
                </a:lnTo>
                <a:lnTo>
                  <a:pt x="1032" y="917"/>
                </a:lnTo>
                <a:lnTo>
                  <a:pt x="1035" y="917"/>
                </a:lnTo>
                <a:lnTo>
                  <a:pt x="1035" y="996"/>
                </a:lnTo>
                <a:lnTo>
                  <a:pt x="1039" y="958"/>
                </a:lnTo>
                <a:lnTo>
                  <a:pt x="1042" y="933"/>
                </a:lnTo>
                <a:lnTo>
                  <a:pt x="1046" y="977"/>
                </a:lnTo>
                <a:lnTo>
                  <a:pt x="1046" y="971"/>
                </a:lnTo>
                <a:lnTo>
                  <a:pt x="1049" y="974"/>
                </a:lnTo>
                <a:lnTo>
                  <a:pt x="1053" y="1028"/>
                </a:lnTo>
                <a:lnTo>
                  <a:pt x="1053" y="862"/>
                </a:lnTo>
                <a:lnTo>
                  <a:pt x="1056" y="990"/>
                </a:lnTo>
                <a:lnTo>
                  <a:pt x="1060" y="942"/>
                </a:lnTo>
                <a:lnTo>
                  <a:pt x="1064" y="974"/>
                </a:lnTo>
                <a:lnTo>
                  <a:pt x="1064" y="996"/>
                </a:lnTo>
                <a:lnTo>
                  <a:pt x="1067" y="952"/>
                </a:lnTo>
                <a:lnTo>
                  <a:pt x="1071" y="981"/>
                </a:lnTo>
                <a:lnTo>
                  <a:pt x="1074" y="1003"/>
                </a:lnTo>
                <a:lnTo>
                  <a:pt x="1074" y="974"/>
                </a:lnTo>
                <a:lnTo>
                  <a:pt x="1078" y="968"/>
                </a:lnTo>
                <a:lnTo>
                  <a:pt x="1081" y="1009"/>
                </a:lnTo>
                <a:lnTo>
                  <a:pt x="1081" y="1019"/>
                </a:lnTo>
                <a:lnTo>
                  <a:pt x="1085" y="1016"/>
                </a:lnTo>
                <a:lnTo>
                  <a:pt x="1088" y="1016"/>
                </a:lnTo>
                <a:lnTo>
                  <a:pt x="1092" y="933"/>
                </a:lnTo>
                <a:lnTo>
                  <a:pt x="1092" y="971"/>
                </a:lnTo>
                <a:lnTo>
                  <a:pt x="1095" y="949"/>
                </a:lnTo>
                <a:lnTo>
                  <a:pt x="1099" y="1006"/>
                </a:lnTo>
                <a:lnTo>
                  <a:pt x="1102" y="987"/>
                </a:lnTo>
                <a:lnTo>
                  <a:pt x="1102" y="1012"/>
                </a:lnTo>
                <a:lnTo>
                  <a:pt x="1106" y="923"/>
                </a:lnTo>
                <a:lnTo>
                  <a:pt x="1109" y="968"/>
                </a:lnTo>
                <a:lnTo>
                  <a:pt x="1109" y="993"/>
                </a:lnTo>
                <a:lnTo>
                  <a:pt x="1113" y="990"/>
                </a:lnTo>
                <a:lnTo>
                  <a:pt x="1117" y="1016"/>
                </a:lnTo>
                <a:lnTo>
                  <a:pt x="1120" y="1012"/>
                </a:lnTo>
                <a:lnTo>
                  <a:pt x="1120" y="993"/>
                </a:lnTo>
                <a:lnTo>
                  <a:pt x="1124" y="996"/>
                </a:lnTo>
                <a:lnTo>
                  <a:pt x="1127" y="1006"/>
                </a:lnTo>
                <a:lnTo>
                  <a:pt x="1131" y="981"/>
                </a:lnTo>
                <a:lnTo>
                  <a:pt x="1131" y="933"/>
                </a:lnTo>
                <a:lnTo>
                  <a:pt x="1134" y="987"/>
                </a:lnTo>
                <a:lnTo>
                  <a:pt x="1138" y="936"/>
                </a:lnTo>
                <a:lnTo>
                  <a:pt x="1138" y="965"/>
                </a:lnTo>
                <a:lnTo>
                  <a:pt x="1141" y="1019"/>
                </a:lnTo>
                <a:lnTo>
                  <a:pt x="1145" y="1022"/>
                </a:lnTo>
                <a:lnTo>
                  <a:pt x="1148" y="968"/>
                </a:lnTo>
                <a:lnTo>
                  <a:pt x="1148" y="1009"/>
                </a:lnTo>
                <a:lnTo>
                  <a:pt x="1152" y="971"/>
                </a:lnTo>
                <a:lnTo>
                  <a:pt x="1155" y="987"/>
                </a:lnTo>
                <a:lnTo>
                  <a:pt x="1159" y="888"/>
                </a:lnTo>
                <a:lnTo>
                  <a:pt x="1159" y="923"/>
                </a:lnTo>
                <a:lnTo>
                  <a:pt x="1163" y="965"/>
                </a:lnTo>
                <a:lnTo>
                  <a:pt x="1166" y="968"/>
                </a:lnTo>
                <a:lnTo>
                  <a:pt x="1166" y="942"/>
                </a:lnTo>
                <a:lnTo>
                  <a:pt x="1170" y="1003"/>
                </a:lnTo>
                <a:lnTo>
                  <a:pt x="1173" y="1012"/>
                </a:lnTo>
                <a:lnTo>
                  <a:pt x="1177" y="1016"/>
                </a:lnTo>
                <a:lnTo>
                  <a:pt x="1177" y="1003"/>
                </a:lnTo>
                <a:lnTo>
                  <a:pt x="1180" y="1009"/>
                </a:lnTo>
                <a:lnTo>
                  <a:pt x="1184" y="990"/>
                </a:lnTo>
                <a:lnTo>
                  <a:pt x="1184" y="1016"/>
                </a:lnTo>
                <a:lnTo>
                  <a:pt x="1187" y="1009"/>
                </a:lnTo>
                <a:lnTo>
                  <a:pt x="1191" y="1019"/>
                </a:lnTo>
                <a:lnTo>
                  <a:pt x="1194" y="1022"/>
                </a:lnTo>
                <a:lnTo>
                  <a:pt x="1194" y="1044"/>
                </a:lnTo>
                <a:lnTo>
                  <a:pt x="1198" y="1025"/>
                </a:lnTo>
                <a:lnTo>
                  <a:pt x="1201" y="1016"/>
                </a:lnTo>
                <a:lnTo>
                  <a:pt x="1205" y="939"/>
                </a:lnTo>
                <a:lnTo>
                  <a:pt x="1205" y="993"/>
                </a:lnTo>
                <a:lnTo>
                  <a:pt x="1208" y="1051"/>
                </a:lnTo>
                <a:lnTo>
                  <a:pt x="1212" y="1006"/>
                </a:lnTo>
                <a:lnTo>
                  <a:pt x="1212" y="1012"/>
                </a:lnTo>
                <a:lnTo>
                  <a:pt x="1216" y="1016"/>
                </a:lnTo>
                <a:lnTo>
                  <a:pt x="1219" y="1000"/>
                </a:lnTo>
                <a:lnTo>
                  <a:pt x="1223" y="1025"/>
                </a:lnTo>
                <a:lnTo>
                  <a:pt x="1223" y="1054"/>
                </a:lnTo>
                <a:lnTo>
                  <a:pt x="1226" y="1060"/>
                </a:lnTo>
                <a:lnTo>
                  <a:pt x="1230" y="1003"/>
                </a:lnTo>
                <a:lnTo>
                  <a:pt x="1233" y="1038"/>
                </a:lnTo>
                <a:lnTo>
                  <a:pt x="1233" y="1028"/>
                </a:lnTo>
                <a:lnTo>
                  <a:pt x="1237" y="1012"/>
                </a:lnTo>
                <a:lnTo>
                  <a:pt x="1240" y="990"/>
                </a:lnTo>
                <a:lnTo>
                  <a:pt x="1240" y="1044"/>
                </a:lnTo>
                <a:lnTo>
                  <a:pt x="1244" y="1035"/>
                </a:lnTo>
                <a:lnTo>
                  <a:pt x="1247" y="1032"/>
                </a:lnTo>
                <a:lnTo>
                  <a:pt x="1251" y="1025"/>
                </a:lnTo>
                <a:lnTo>
                  <a:pt x="1254" y="1032"/>
                </a:lnTo>
                <a:lnTo>
                  <a:pt x="1258" y="1012"/>
                </a:lnTo>
                <a:lnTo>
                  <a:pt x="1261" y="996"/>
                </a:lnTo>
                <a:lnTo>
                  <a:pt x="1261" y="1016"/>
                </a:lnTo>
                <a:lnTo>
                  <a:pt x="1265" y="1016"/>
                </a:lnTo>
                <a:lnTo>
                  <a:pt x="1269" y="798"/>
                </a:lnTo>
                <a:lnTo>
                  <a:pt x="1269" y="1016"/>
                </a:lnTo>
                <a:lnTo>
                  <a:pt x="1272" y="757"/>
                </a:lnTo>
              </a:path>
            </a:pathLst>
          </a:custGeom>
          <a:noFill/>
          <a:ln w="12700">
            <a:solidFill>
              <a:srgbClr val="008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766" name="テキスト ボックス 325"/>
          <p:cNvSpPr txBox="1">
            <a:spLocks noChangeArrowheads="1"/>
          </p:cNvSpPr>
          <p:nvPr/>
        </p:nvSpPr>
        <p:spPr bwMode="auto">
          <a:xfrm>
            <a:off x="2854325" y="3943350"/>
            <a:ext cx="1870075" cy="338554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chemeClr val="accent2"/>
              </a:gs>
            </a:gsLst>
            <a:path path="circle">
              <a:fillToRect t="100000" r="100000"/>
            </a:path>
            <a:tileRect l="-100000" b="-100000"/>
          </a:gra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altLang="ja-JP" sz="1600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OPCPA  (</a:t>
            </a:r>
            <a:r>
              <a:rPr lang="en-US" altLang="ja-JP" sz="1600" dirty="0" err="1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nJ</a:t>
            </a:r>
            <a:r>
              <a:rPr lang="en-US" altLang="ja-JP" sz="1600" dirty="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t>-seed)</a:t>
            </a:r>
            <a:endParaRPr lang="ja-JP" altLang="en-US" sz="1600" dirty="0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cxnSp>
        <p:nvCxnSpPr>
          <p:cNvPr id="767" name="直線コネクタ 766"/>
          <p:cNvCxnSpPr/>
          <p:nvPr/>
        </p:nvCxnSpPr>
        <p:spPr bwMode="auto">
          <a:xfrm flipV="1">
            <a:off x="2720811" y="4478894"/>
            <a:ext cx="4611687" cy="2389"/>
          </a:xfrm>
          <a:prstGeom prst="line">
            <a:avLst/>
          </a:prstGeom>
          <a:ln>
            <a:solidFill>
              <a:srgbClr val="008000"/>
            </a:solidFill>
          </a:ln>
          <a:effectLst>
            <a:glow rad="63500">
              <a:srgbClr val="008000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8" name="テキスト ボックス 767"/>
          <p:cNvSpPr txBox="1">
            <a:spLocks noChangeArrowheads="1"/>
          </p:cNvSpPr>
          <p:nvPr/>
        </p:nvSpPr>
        <p:spPr bwMode="auto">
          <a:xfrm>
            <a:off x="7494588" y="4281488"/>
            <a:ext cx="1035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>
                <a:ea typeface="Arial" charset="0"/>
                <a:cs typeface="Arial" charset="0"/>
              </a:rPr>
              <a:t>7 x 10</a:t>
            </a:r>
            <a:r>
              <a:rPr lang="en-US" altLang="ja-JP" sz="2000" baseline="30000">
                <a:ea typeface="Arial" charset="0"/>
                <a:cs typeface="Arial" charset="0"/>
              </a:rPr>
              <a:t>-9</a:t>
            </a:r>
            <a:endParaRPr lang="ja-JP" altLang="en-US" sz="2000">
              <a:ea typeface="Arial" charset="0"/>
              <a:cs typeface="Arial" charset="0"/>
            </a:endParaRPr>
          </a:p>
        </p:txBody>
      </p:sp>
      <p:cxnSp>
        <p:nvCxnSpPr>
          <p:cNvPr id="770" name="直線コネクタ 769"/>
          <p:cNvCxnSpPr/>
          <p:nvPr/>
        </p:nvCxnSpPr>
        <p:spPr bwMode="auto">
          <a:xfrm flipV="1">
            <a:off x="2728913" y="5421320"/>
            <a:ext cx="4611687" cy="239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291" name="Freeform 331"/>
          <p:cNvSpPr>
            <a:spLocks/>
          </p:cNvSpPr>
          <p:nvPr/>
        </p:nvSpPr>
        <p:spPr bwMode="auto">
          <a:xfrm>
            <a:off x="2728913" y="1843088"/>
            <a:ext cx="4011612" cy="3640137"/>
          </a:xfrm>
          <a:custGeom>
            <a:avLst/>
            <a:gdLst>
              <a:gd name="T0" fmla="*/ 2147483647 w 2527"/>
              <a:gd name="T1" fmla="*/ 2147483647 h 2293"/>
              <a:gd name="T2" fmla="*/ 2147483647 w 2527"/>
              <a:gd name="T3" fmla="*/ 2147483647 h 2293"/>
              <a:gd name="T4" fmla="*/ 2147483647 w 2527"/>
              <a:gd name="T5" fmla="*/ 2147483647 h 2293"/>
              <a:gd name="T6" fmla="*/ 2147483647 w 2527"/>
              <a:gd name="T7" fmla="*/ 2147483647 h 2293"/>
              <a:gd name="T8" fmla="*/ 2147483647 w 2527"/>
              <a:gd name="T9" fmla="*/ 2147483647 h 2293"/>
              <a:gd name="T10" fmla="*/ 2147483647 w 2527"/>
              <a:gd name="T11" fmla="*/ 2147483647 h 2293"/>
              <a:gd name="T12" fmla="*/ 2147483647 w 2527"/>
              <a:gd name="T13" fmla="*/ 2147483647 h 2293"/>
              <a:gd name="T14" fmla="*/ 2147483647 w 2527"/>
              <a:gd name="T15" fmla="*/ 2147483647 h 2293"/>
              <a:gd name="T16" fmla="*/ 2147483647 w 2527"/>
              <a:gd name="T17" fmla="*/ 2147483647 h 2293"/>
              <a:gd name="T18" fmla="*/ 2147483647 w 2527"/>
              <a:gd name="T19" fmla="*/ 2147483647 h 2293"/>
              <a:gd name="T20" fmla="*/ 2147483647 w 2527"/>
              <a:gd name="T21" fmla="*/ 2147483647 h 2293"/>
              <a:gd name="T22" fmla="*/ 2147483647 w 2527"/>
              <a:gd name="T23" fmla="*/ 2147483647 h 2293"/>
              <a:gd name="T24" fmla="*/ 2147483647 w 2527"/>
              <a:gd name="T25" fmla="*/ 2147483647 h 2293"/>
              <a:gd name="T26" fmla="*/ 2147483647 w 2527"/>
              <a:gd name="T27" fmla="*/ 2147483647 h 2293"/>
              <a:gd name="T28" fmla="*/ 2147483647 w 2527"/>
              <a:gd name="T29" fmla="*/ 2147483647 h 2293"/>
              <a:gd name="T30" fmla="*/ 2147483647 w 2527"/>
              <a:gd name="T31" fmla="*/ 2147483647 h 2293"/>
              <a:gd name="T32" fmla="*/ 2147483647 w 2527"/>
              <a:gd name="T33" fmla="*/ 2147483647 h 2293"/>
              <a:gd name="T34" fmla="*/ 2147483647 w 2527"/>
              <a:gd name="T35" fmla="*/ 2147483647 h 2293"/>
              <a:gd name="T36" fmla="*/ 2147483647 w 2527"/>
              <a:gd name="T37" fmla="*/ 2147483647 h 2293"/>
              <a:gd name="T38" fmla="*/ 2147483647 w 2527"/>
              <a:gd name="T39" fmla="*/ 2147483647 h 2293"/>
              <a:gd name="T40" fmla="*/ 2147483647 w 2527"/>
              <a:gd name="T41" fmla="*/ 2147483647 h 2293"/>
              <a:gd name="T42" fmla="*/ 2147483647 w 2527"/>
              <a:gd name="T43" fmla="*/ 2147483647 h 2293"/>
              <a:gd name="T44" fmla="*/ 2147483647 w 2527"/>
              <a:gd name="T45" fmla="*/ 2147483647 h 2293"/>
              <a:gd name="T46" fmla="*/ 2147483647 w 2527"/>
              <a:gd name="T47" fmla="*/ 2147483647 h 2293"/>
              <a:gd name="T48" fmla="*/ 2147483647 w 2527"/>
              <a:gd name="T49" fmla="*/ 2147483647 h 2293"/>
              <a:gd name="T50" fmla="*/ 2147483647 w 2527"/>
              <a:gd name="T51" fmla="*/ 2147483647 h 2293"/>
              <a:gd name="T52" fmla="*/ 2147483647 w 2527"/>
              <a:gd name="T53" fmla="*/ 2147483647 h 2293"/>
              <a:gd name="T54" fmla="*/ 2147483647 w 2527"/>
              <a:gd name="T55" fmla="*/ 2147483647 h 2293"/>
              <a:gd name="T56" fmla="*/ 2147483647 w 2527"/>
              <a:gd name="T57" fmla="*/ 2147483647 h 2293"/>
              <a:gd name="T58" fmla="*/ 2147483647 w 2527"/>
              <a:gd name="T59" fmla="*/ 2147483647 h 2293"/>
              <a:gd name="T60" fmla="*/ 2147483647 w 2527"/>
              <a:gd name="T61" fmla="*/ 2147483647 h 2293"/>
              <a:gd name="T62" fmla="*/ 2147483647 w 2527"/>
              <a:gd name="T63" fmla="*/ 2147483647 h 2293"/>
              <a:gd name="T64" fmla="*/ 2147483647 w 2527"/>
              <a:gd name="T65" fmla="*/ 2147483647 h 2293"/>
              <a:gd name="T66" fmla="*/ 2147483647 w 2527"/>
              <a:gd name="T67" fmla="*/ 2147483647 h 2293"/>
              <a:gd name="T68" fmla="*/ 2147483647 w 2527"/>
              <a:gd name="T69" fmla="*/ 2147483647 h 2293"/>
              <a:gd name="T70" fmla="*/ 2147483647 w 2527"/>
              <a:gd name="T71" fmla="*/ 2147483647 h 2293"/>
              <a:gd name="T72" fmla="*/ 2147483647 w 2527"/>
              <a:gd name="T73" fmla="*/ 2147483647 h 2293"/>
              <a:gd name="T74" fmla="*/ 2147483647 w 2527"/>
              <a:gd name="T75" fmla="*/ 2147483647 h 2293"/>
              <a:gd name="T76" fmla="*/ 2147483647 w 2527"/>
              <a:gd name="T77" fmla="*/ 2147483647 h 2293"/>
              <a:gd name="T78" fmla="*/ 2147483647 w 2527"/>
              <a:gd name="T79" fmla="*/ 2147483647 h 2293"/>
              <a:gd name="T80" fmla="*/ 2147483647 w 2527"/>
              <a:gd name="T81" fmla="*/ 2147483647 h 2293"/>
              <a:gd name="T82" fmla="*/ 2147483647 w 2527"/>
              <a:gd name="T83" fmla="*/ 2147483647 h 2293"/>
              <a:gd name="T84" fmla="*/ 2147483647 w 2527"/>
              <a:gd name="T85" fmla="*/ 2147483647 h 2293"/>
              <a:gd name="T86" fmla="*/ 2147483647 w 2527"/>
              <a:gd name="T87" fmla="*/ 2147483647 h 2293"/>
              <a:gd name="T88" fmla="*/ 2147483647 w 2527"/>
              <a:gd name="T89" fmla="*/ 2147483647 h 2293"/>
              <a:gd name="T90" fmla="*/ 2147483647 w 2527"/>
              <a:gd name="T91" fmla="*/ 2147483647 h 2293"/>
              <a:gd name="T92" fmla="*/ 2147483647 w 2527"/>
              <a:gd name="T93" fmla="*/ 2147483647 h 2293"/>
              <a:gd name="T94" fmla="*/ 2147483647 w 2527"/>
              <a:gd name="T95" fmla="*/ 2147483647 h 2293"/>
              <a:gd name="T96" fmla="*/ 2147483647 w 2527"/>
              <a:gd name="T97" fmla="*/ 2147483647 h 2293"/>
              <a:gd name="T98" fmla="*/ 2147483647 w 2527"/>
              <a:gd name="T99" fmla="*/ 2147483647 h 2293"/>
              <a:gd name="T100" fmla="*/ 2147483647 w 2527"/>
              <a:gd name="T101" fmla="*/ 2147483647 h 2293"/>
              <a:gd name="T102" fmla="*/ 2147483647 w 2527"/>
              <a:gd name="T103" fmla="*/ 2147483647 h 2293"/>
              <a:gd name="T104" fmla="*/ 2147483647 w 2527"/>
              <a:gd name="T105" fmla="*/ 2147483647 h 2293"/>
              <a:gd name="T106" fmla="*/ 2147483647 w 2527"/>
              <a:gd name="T107" fmla="*/ 2147483647 h 2293"/>
              <a:gd name="T108" fmla="*/ 2147483647 w 2527"/>
              <a:gd name="T109" fmla="*/ 2147483647 h 2293"/>
              <a:gd name="T110" fmla="*/ 2147483647 w 2527"/>
              <a:gd name="T111" fmla="*/ 2147483647 h 2293"/>
              <a:gd name="T112" fmla="*/ 2147483647 w 2527"/>
              <a:gd name="T113" fmla="*/ 2147483647 h 2293"/>
              <a:gd name="T114" fmla="*/ 2147483647 w 2527"/>
              <a:gd name="T115" fmla="*/ 2147483647 h 2293"/>
              <a:gd name="T116" fmla="*/ 2147483647 w 2527"/>
              <a:gd name="T117" fmla="*/ 2147483647 h 2293"/>
              <a:gd name="T118" fmla="*/ 2147483647 w 2527"/>
              <a:gd name="T119" fmla="*/ 2147483647 h 2293"/>
              <a:gd name="T120" fmla="*/ 2147483647 w 2527"/>
              <a:gd name="T121" fmla="*/ 2147483647 h 2293"/>
              <a:gd name="T122" fmla="*/ 2147483647 w 2527"/>
              <a:gd name="T123" fmla="*/ 2147483647 h 229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2527"/>
              <a:gd name="T187" fmla="*/ 0 h 2293"/>
              <a:gd name="T188" fmla="*/ 2527 w 2527"/>
              <a:gd name="T189" fmla="*/ 2293 h 2293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2527" h="2293">
                <a:moveTo>
                  <a:pt x="0" y="2255"/>
                </a:moveTo>
                <a:lnTo>
                  <a:pt x="7" y="2262"/>
                </a:lnTo>
                <a:lnTo>
                  <a:pt x="7" y="2255"/>
                </a:lnTo>
                <a:lnTo>
                  <a:pt x="15" y="2209"/>
                </a:lnTo>
                <a:lnTo>
                  <a:pt x="15" y="2278"/>
                </a:lnTo>
                <a:lnTo>
                  <a:pt x="22" y="2193"/>
                </a:lnTo>
                <a:lnTo>
                  <a:pt x="22" y="2216"/>
                </a:lnTo>
                <a:lnTo>
                  <a:pt x="29" y="2270"/>
                </a:lnTo>
                <a:lnTo>
                  <a:pt x="29" y="2278"/>
                </a:lnTo>
                <a:lnTo>
                  <a:pt x="36" y="2239"/>
                </a:lnTo>
                <a:lnTo>
                  <a:pt x="36" y="2216"/>
                </a:lnTo>
                <a:lnTo>
                  <a:pt x="43" y="2232"/>
                </a:lnTo>
                <a:lnTo>
                  <a:pt x="50" y="2262"/>
                </a:lnTo>
                <a:lnTo>
                  <a:pt x="50" y="2255"/>
                </a:lnTo>
                <a:lnTo>
                  <a:pt x="57" y="2201"/>
                </a:lnTo>
                <a:lnTo>
                  <a:pt x="57" y="2209"/>
                </a:lnTo>
                <a:lnTo>
                  <a:pt x="64" y="2216"/>
                </a:lnTo>
                <a:lnTo>
                  <a:pt x="64" y="2186"/>
                </a:lnTo>
                <a:lnTo>
                  <a:pt x="71" y="2232"/>
                </a:lnTo>
                <a:lnTo>
                  <a:pt x="71" y="2262"/>
                </a:lnTo>
                <a:lnTo>
                  <a:pt x="78" y="2224"/>
                </a:lnTo>
                <a:lnTo>
                  <a:pt x="85" y="2232"/>
                </a:lnTo>
                <a:lnTo>
                  <a:pt x="85" y="2170"/>
                </a:lnTo>
                <a:lnTo>
                  <a:pt x="92" y="2216"/>
                </a:lnTo>
                <a:lnTo>
                  <a:pt x="92" y="2255"/>
                </a:lnTo>
                <a:lnTo>
                  <a:pt x="99" y="2232"/>
                </a:lnTo>
                <a:lnTo>
                  <a:pt x="99" y="2239"/>
                </a:lnTo>
                <a:lnTo>
                  <a:pt x="106" y="2270"/>
                </a:lnTo>
                <a:lnTo>
                  <a:pt x="106" y="2285"/>
                </a:lnTo>
                <a:lnTo>
                  <a:pt x="113" y="2247"/>
                </a:lnTo>
                <a:lnTo>
                  <a:pt x="120" y="2239"/>
                </a:lnTo>
                <a:lnTo>
                  <a:pt x="120" y="2186"/>
                </a:lnTo>
                <a:lnTo>
                  <a:pt x="127" y="2270"/>
                </a:lnTo>
                <a:lnTo>
                  <a:pt x="127" y="2255"/>
                </a:lnTo>
                <a:lnTo>
                  <a:pt x="134" y="2209"/>
                </a:lnTo>
                <a:lnTo>
                  <a:pt x="134" y="2239"/>
                </a:lnTo>
                <a:lnTo>
                  <a:pt x="141" y="2224"/>
                </a:lnTo>
                <a:lnTo>
                  <a:pt x="141" y="2209"/>
                </a:lnTo>
                <a:lnTo>
                  <a:pt x="148" y="2147"/>
                </a:lnTo>
                <a:lnTo>
                  <a:pt x="155" y="2278"/>
                </a:lnTo>
                <a:lnTo>
                  <a:pt x="162" y="2224"/>
                </a:lnTo>
                <a:lnTo>
                  <a:pt x="162" y="2209"/>
                </a:lnTo>
                <a:lnTo>
                  <a:pt x="169" y="2216"/>
                </a:lnTo>
                <a:lnTo>
                  <a:pt x="169" y="2293"/>
                </a:lnTo>
                <a:lnTo>
                  <a:pt x="176" y="2270"/>
                </a:lnTo>
                <a:lnTo>
                  <a:pt x="176" y="2216"/>
                </a:lnTo>
                <a:lnTo>
                  <a:pt x="183" y="2270"/>
                </a:lnTo>
                <a:lnTo>
                  <a:pt x="190" y="2216"/>
                </a:lnTo>
                <a:lnTo>
                  <a:pt x="190" y="2155"/>
                </a:lnTo>
                <a:lnTo>
                  <a:pt x="197" y="2086"/>
                </a:lnTo>
                <a:lnTo>
                  <a:pt x="197" y="2132"/>
                </a:lnTo>
                <a:lnTo>
                  <a:pt x="204" y="2078"/>
                </a:lnTo>
                <a:lnTo>
                  <a:pt x="204" y="2232"/>
                </a:lnTo>
                <a:lnTo>
                  <a:pt x="211" y="2209"/>
                </a:lnTo>
                <a:lnTo>
                  <a:pt x="218" y="2262"/>
                </a:lnTo>
                <a:lnTo>
                  <a:pt x="225" y="2278"/>
                </a:lnTo>
                <a:lnTo>
                  <a:pt x="225" y="2209"/>
                </a:lnTo>
                <a:lnTo>
                  <a:pt x="232" y="2193"/>
                </a:lnTo>
                <a:lnTo>
                  <a:pt x="232" y="2232"/>
                </a:lnTo>
                <a:lnTo>
                  <a:pt x="239" y="2163"/>
                </a:lnTo>
                <a:lnTo>
                  <a:pt x="239" y="2178"/>
                </a:lnTo>
                <a:lnTo>
                  <a:pt x="246" y="2255"/>
                </a:lnTo>
                <a:lnTo>
                  <a:pt x="253" y="2262"/>
                </a:lnTo>
                <a:lnTo>
                  <a:pt x="260" y="2270"/>
                </a:lnTo>
                <a:lnTo>
                  <a:pt x="260" y="2216"/>
                </a:lnTo>
                <a:lnTo>
                  <a:pt x="267" y="2247"/>
                </a:lnTo>
                <a:lnTo>
                  <a:pt x="267" y="2224"/>
                </a:lnTo>
                <a:lnTo>
                  <a:pt x="274" y="2262"/>
                </a:lnTo>
                <a:lnTo>
                  <a:pt x="274" y="2239"/>
                </a:lnTo>
                <a:lnTo>
                  <a:pt x="281" y="2270"/>
                </a:lnTo>
                <a:lnTo>
                  <a:pt x="281" y="2278"/>
                </a:lnTo>
                <a:lnTo>
                  <a:pt x="288" y="2293"/>
                </a:lnTo>
                <a:lnTo>
                  <a:pt x="288" y="2239"/>
                </a:lnTo>
                <a:lnTo>
                  <a:pt x="295" y="2262"/>
                </a:lnTo>
                <a:lnTo>
                  <a:pt x="302" y="2239"/>
                </a:lnTo>
                <a:lnTo>
                  <a:pt x="309" y="2186"/>
                </a:lnTo>
                <a:lnTo>
                  <a:pt x="309" y="2232"/>
                </a:lnTo>
                <a:lnTo>
                  <a:pt x="316" y="2147"/>
                </a:lnTo>
                <a:lnTo>
                  <a:pt x="316" y="2178"/>
                </a:lnTo>
                <a:lnTo>
                  <a:pt x="323" y="2247"/>
                </a:lnTo>
                <a:lnTo>
                  <a:pt x="323" y="2216"/>
                </a:lnTo>
                <a:lnTo>
                  <a:pt x="330" y="2262"/>
                </a:lnTo>
                <a:lnTo>
                  <a:pt x="337" y="2247"/>
                </a:lnTo>
                <a:lnTo>
                  <a:pt x="337" y="2293"/>
                </a:lnTo>
                <a:lnTo>
                  <a:pt x="344" y="2255"/>
                </a:lnTo>
                <a:lnTo>
                  <a:pt x="344" y="2278"/>
                </a:lnTo>
                <a:lnTo>
                  <a:pt x="351" y="2278"/>
                </a:lnTo>
                <a:lnTo>
                  <a:pt x="351" y="2262"/>
                </a:lnTo>
                <a:lnTo>
                  <a:pt x="358" y="2293"/>
                </a:lnTo>
                <a:lnTo>
                  <a:pt x="358" y="2224"/>
                </a:lnTo>
                <a:lnTo>
                  <a:pt x="365" y="2262"/>
                </a:lnTo>
                <a:lnTo>
                  <a:pt x="372" y="2224"/>
                </a:lnTo>
                <a:lnTo>
                  <a:pt x="372" y="2278"/>
                </a:lnTo>
                <a:lnTo>
                  <a:pt x="379" y="2247"/>
                </a:lnTo>
                <a:lnTo>
                  <a:pt x="379" y="2255"/>
                </a:lnTo>
                <a:lnTo>
                  <a:pt x="386" y="2270"/>
                </a:lnTo>
                <a:lnTo>
                  <a:pt x="386" y="2278"/>
                </a:lnTo>
                <a:lnTo>
                  <a:pt x="393" y="2270"/>
                </a:lnTo>
                <a:lnTo>
                  <a:pt x="400" y="2224"/>
                </a:lnTo>
                <a:lnTo>
                  <a:pt x="407" y="2262"/>
                </a:lnTo>
                <a:lnTo>
                  <a:pt x="414" y="2201"/>
                </a:lnTo>
                <a:lnTo>
                  <a:pt x="414" y="2239"/>
                </a:lnTo>
                <a:lnTo>
                  <a:pt x="422" y="2247"/>
                </a:lnTo>
                <a:lnTo>
                  <a:pt x="422" y="2270"/>
                </a:lnTo>
                <a:lnTo>
                  <a:pt x="429" y="2262"/>
                </a:lnTo>
                <a:lnTo>
                  <a:pt x="429" y="2278"/>
                </a:lnTo>
                <a:lnTo>
                  <a:pt x="436" y="2247"/>
                </a:lnTo>
                <a:lnTo>
                  <a:pt x="443" y="2239"/>
                </a:lnTo>
                <a:lnTo>
                  <a:pt x="443" y="2232"/>
                </a:lnTo>
                <a:lnTo>
                  <a:pt x="450" y="2255"/>
                </a:lnTo>
                <a:lnTo>
                  <a:pt x="450" y="2247"/>
                </a:lnTo>
                <a:lnTo>
                  <a:pt x="457" y="2262"/>
                </a:lnTo>
                <a:lnTo>
                  <a:pt x="464" y="2255"/>
                </a:lnTo>
                <a:lnTo>
                  <a:pt x="471" y="2255"/>
                </a:lnTo>
                <a:lnTo>
                  <a:pt x="478" y="2278"/>
                </a:lnTo>
                <a:lnTo>
                  <a:pt x="478" y="2270"/>
                </a:lnTo>
                <a:lnTo>
                  <a:pt x="485" y="2270"/>
                </a:lnTo>
                <a:lnTo>
                  <a:pt x="485" y="2224"/>
                </a:lnTo>
                <a:lnTo>
                  <a:pt x="492" y="2232"/>
                </a:lnTo>
                <a:lnTo>
                  <a:pt x="492" y="2163"/>
                </a:lnTo>
                <a:lnTo>
                  <a:pt x="499" y="2255"/>
                </a:lnTo>
                <a:lnTo>
                  <a:pt x="499" y="2278"/>
                </a:lnTo>
                <a:lnTo>
                  <a:pt x="506" y="2270"/>
                </a:lnTo>
                <a:lnTo>
                  <a:pt x="513" y="2186"/>
                </a:lnTo>
                <a:lnTo>
                  <a:pt x="513" y="2201"/>
                </a:lnTo>
                <a:lnTo>
                  <a:pt x="520" y="2209"/>
                </a:lnTo>
                <a:lnTo>
                  <a:pt x="520" y="2270"/>
                </a:lnTo>
                <a:lnTo>
                  <a:pt x="527" y="2224"/>
                </a:lnTo>
                <a:lnTo>
                  <a:pt x="527" y="2278"/>
                </a:lnTo>
                <a:lnTo>
                  <a:pt x="534" y="2270"/>
                </a:lnTo>
                <a:lnTo>
                  <a:pt x="534" y="2216"/>
                </a:lnTo>
                <a:lnTo>
                  <a:pt x="541" y="2239"/>
                </a:lnTo>
                <a:lnTo>
                  <a:pt x="541" y="2247"/>
                </a:lnTo>
                <a:lnTo>
                  <a:pt x="548" y="2293"/>
                </a:lnTo>
                <a:lnTo>
                  <a:pt x="555" y="2285"/>
                </a:lnTo>
                <a:lnTo>
                  <a:pt x="555" y="2270"/>
                </a:lnTo>
                <a:lnTo>
                  <a:pt x="562" y="2278"/>
                </a:lnTo>
                <a:lnTo>
                  <a:pt x="562" y="2262"/>
                </a:lnTo>
                <a:lnTo>
                  <a:pt x="569" y="2285"/>
                </a:lnTo>
                <a:lnTo>
                  <a:pt x="569" y="2255"/>
                </a:lnTo>
                <a:lnTo>
                  <a:pt x="576" y="2239"/>
                </a:lnTo>
                <a:lnTo>
                  <a:pt x="583" y="2255"/>
                </a:lnTo>
                <a:lnTo>
                  <a:pt x="590" y="2278"/>
                </a:lnTo>
                <a:lnTo>
                  <a:pt x="590" y="2270"/>
                </a:lnTo>
                <a:lnTo>
                  <a:pt x="597" y="2239"/>
                </a:lnTo>
                <a:lnTo>
                  <a:pt x="597" y="2170"/>
                </a:lnTo>
                <a:lnTo>
                  <a:pt x="604" y="2224"/>
                </a:lnTo>
                <a:lnTo>
                  <a:pt x="604" y="2239"/>
                </a:lnTo>
                <a:lnTo>
                  <a:pt x="611" y="2293"/>
                </a:lnTo>
                <a:lnTo>
                  <a:pt x="611" y="2232"/>
                </a:lnTo>
                <a:lnTo>
                  <a:pt x="618" y="2270"/>
                </a:lnTo>
                <a:lnTo>
                  <a:pt x="625" y="2278"/>
                </a:lnTo>
                <a:lnTo>
                  <a:pt x="625" y="2232"/>
                </a:lnTo>
                <a:lnTo>
                  <a:pt x="632" y="2270"/>
                </a:lnTo>
                <a:lnTo>
                  <a:pt x="632" y="2178"/>
                </a:lnTo>
                <a:lnTo>
                  <a:pt x="639" y="2232"/>
                </a:lnTo>
                <a:lnTo>
                  <a:pt x="646" y="2239"/>
                </a:lnTo>
                <a:lnTo>
                  <a:pt x="646" y="2247"/>
                </a:lnTo>
                <a:lnTo>
                  <a:pt x="653" y="2285"/>
                </a:lnTo>
                <a:lnTo>
                  <a:pt x="660" y="2278"/>
                </a:lnTo>
                <a:lnTo>
                  <a:pt x="660" y="2270"/>
                </a:lnTo>
                <a:lnTo>
                  <a:pt x="667" y="2239"/>
                </a:lnTo>
                <a:lnTo>
                  <a:pt x="667" y="2155"/>
                </a:lnTo>
                <a:lnTo>
                  <a:pt x="674" y="2232"/>
                </a:lnTo>
                <a:lnTo>
                  <a:pt x="674" y="2216"/>
                </a:lnTo>
                <a:lnTo>
                  <a:pt x="681" y="2239"/>
                </a:lnTo>
                <a:lnTo>
                  <a:pt x="681" y="2278"/>
                </a:lnTo>
                <a:lnTo>
                  <a:pt x="688" y="2239"/>
                </a:lnTo>
                <a:lnTo>
                  <a:pt x="695" y="2232"/>
                </a:lnTo>
                <a:lnTo>
                  <a:pt x="695" y="2247"/>
                </a:lnTo>
                <a:lnTo>
                  <a:pt x="702" y="2278"/>
                </a:lnTo>
                <a:lnTo>
                  <a:pt x="702" y="2232"/>
                </a:lnTo>
                <a:lnTo>
                  <a:pt x="709" y="2285"/>
                </a:lnTo>
                <a:lnTo>
                  <a:pt x="709" y="2255"/>
                </a:lnTo>
                <a:lnTo>
                  <a:pt x="716" y="2239"/>
                </a:lnTo>
                <a:lnTo>
                  <a:pt x="716" y="2270"/>
                </a:lnTo>
                <a:lnTo>
                  <a:pt x="723" y="2239"/>
                </a:lnTo>
                <a:lnTo>
                  <a:pt x="730" y="2247"/>
                </a:lnTo>
                <a:lnTo>
                  <a:pt x="730" y="2270"/>
                </a:lnTo>
                <a:lnTo>
                  <a:pt x="737" y="2270"/>
                </a:lnTo>
                <a:lnTo>
                  <a:pt x="737" y="2209"/>
                </a:lnTo>
                <a:lnTo>
                  <a:pt x="744" y="2232"/>
                </a:lnTo>
                <a:lnTo>
                  <a:pt x="744" y="2209"/>
                </a:lnTo>
                <a:lnTo>
                  <a:pt x="751" y="2239"/>
                </a:lnTo>
                <a:lnTo>
                  <a:pt x="751" y="2201"/>
                </a:lnTo>
                <a:lnTo>
                  <a:pt x="758" y="2209"/>
                </a:lnTo>
                <a:lnTo>
                  <a:pt x="765" y="2193"/>
                </a:lnTo>
                <a:lnTo>
                  <a:pt x="765" y="2216"/>
                </a:lnTo>
                <a:lnTo>
                  <a:pt x="772" y="2209"/>
                </a:lnTo>
                <a:lnTo>
                  <a:pt x="772" y="2193"/>
                </a:lnTo>
                <a:lnTo>
                  <a:pt x="779" y="2224"/>
                </a:lnTo>
                <a:lnTo>
                  <a:pt x="779" y="2239"/>
                </a:lnTo>
                <a:lnTo>
                  <a:pt x="786" y="2186"/>
                </a:lnTo>
                <a:lnTo>
                  <a:pt x="786" y="1863"/>
                </a:lnTo>
                <a:lnTo>
                  <a:pt x="793" y="2178"/>
                </a:lnTo>
                <a:lnTo>
                  <a:pt x="793" y="2262"/>
                </a:lnTo>
                <a:lnTo>
                  <a:pt x="800" y="2278"/>
                </a:lnTo>
                <a:lnTo>
                  <a:pt x="807" y="2262"/>
                </a:lnTo>
                <a:lnTo>
                  <a:pt x="807" y="2255"/>
                </a:lnTo>
                <a:lnTo>
                  <a:pt x="814" y="2262"/>
                </a:lnTo>
                <a:lnTo>
                  <a:pt x="814" y="2255"/>
                </a:lnTo>
                <a:lnTo>
                  <a:pt x="821" y="2247"/>
                </a:lnTo>
                <a:lnTo>
                  <a:pt x="821" y="2232"/>
                </a:lnTo>
                <a:lnTo>
                  <a:pt x="828" y="2247"/>
                </a:lnTo>
                <a:lnTo>
                  <a:pt x="828" y="2285"/>
                </a:lnTo>
                <a:lnTo>
                  <a:pt x="836" y="2278"/>
                </a:lnTo>
                <a:lnTo>
                  <a:pt x="843" y="2255"/>
                </a:lnTo>
                <a:lnTo>
                  <a:pt x="843" y="2285"/>
                </a:lnTo>
                <a:lnTo>
                  <a:pt x="850" y="2255"/>
                </a:lnTo>
                <a:lnTo>
                  <a:pt x="850" y="2270"/>
                </a:lnTo>
                <a:lnTo>
                  <a:pt x="857" y="2232"/>
                </a:lnTo>
                <a:lnTo>
                  <a:pt x="857" y="2255"/>
                </a:lnTo>
                <a:lnTo>
                  <a:pt x="864" y="2270"/>
                </a:lnTo>
                <a:lnTo>
                  <a:pt x="864" y="2216"/>
                </a:lnTo>
                <a:lnTo>
                  <a:pt x="871" y="2293"/>
                </a:lnTo>
                <a:lnTo>
                  <a:pt x="878" y="2247"/>
                </a:lnTo>
                <a:lnTo>
                  <a:pt x="878" y="2224"/>
                </a:lnTo>
                <a:lnTo>
                  <a:pt x="885" y="2285"/>
                </a:lnTo>
                <a:lnTo>
                  <a:pt x="885" y="2209"/>
                </a:lnTo>
                <a:lnTo>
                  <a:pt x="892" y="2232"/>
                </a:lnTo>
                <a:lnTo>
                  <a:pt x="892" y="2255"/>
                </a:lnTo>
                <a:lnTo>
                  <a:pt x="899" y="2255"/>
                </a:lnTo>
                <a:lnTo>
                  <a:pt x="899" y="2262"/>
                </a:lnTo>
                <a:lnTo>
                  <a:pt x="906" y="2201"/>
                </a:lnTo>
                <a:lnTo>
                  <a:pt x="913" y="2255"/>
                </a:lnTo>
                <a:lnTo>
                  <a:pt x="920" y="2255"/>
                </a:lnTo>
                <a:lnTo>
                  <a:pt x="920" y="2278"/>
                </a:lnTo>
                <a:lnTo>
                  <a:pt x="927" y="2193"/>
                </a:lnTo>
                <a:lnTo>
                  <a:pt x="927" y="2255"/>
                </a:lnTo>
                <a:lnTo>
                  <a:pt x="934" y="2293"/>
                </a:lnTo>
                <a:lnTo>
                  <a:pt x="934" y="2255"/>
                </a:lnTo>
                <a:lnTo>
                  <a:pt x="941" y="2270"/>
                </a:lnTo>
                <a:lnTo>
                  <a:pt x="948" y="2247"/>
                </a:lnTo>
                <a:lnTo>
                  <a:pt x="955" y="2270"/>
                </a:lnTo>
                <a:lnTo>
                  <a:pt x="962" y="2285"/>
                </a:lnTo>
                <a:lnTo>
                  <a:pt x="962" y="2270"/>
                </a:lnTo>
                <a:lnTo>
                  <a:pt x="969" y="2224"/>
                </a:lnTo>
                <a:lnTo>
                  <a:pt x="969" y="2239"/>
                </a:lnTo>
                <a:lnTo>
                  <a:pt x="976" y="2209"/>
                </a:lnTo>
                <a:lnTo>
                  <a:pt x="983" y="2094"/>
                </a:lnTo>
                <a:lnTo>
                  <a:pt x="983" y="2078"/>
                </a:lnTo>
                <a:lnTo>
                  <a:pt x="990" y="2155"/>
                </a:lnTo>
                <a:lnTo>
                  <a:pt x="990" y="2239"/>
                </a:lnTo>
                <a:lnTo>
                  <a:pt x="997" y="2262"/>
                </a:lnTo>
                <a:lnTo>
                  <a:pt x="997" y="2285"/>
                </a:lnTo>
                <a:lnTo>
                  <a:pt x="1004" y="2239"/>
                </a:lnTo>
                <a:lnTo>
                  <a:pt x="1004" y="2285"/>
                </a:lnTo>
                <a:lnTo>
                  <a:pt x="1011" y="2293"/>
                </a:lnTo>
                <a:lnTo>
                  <a:pt x="1018" y="2255"/>
                </a:lnTo>
                <a:lnTo>
                  <a:pt x="1018" y="2270"/>
                </a:lnTo>
                <a:lnTo>
                  <a:pt x="1025" y="2285"/>
                </a:lnTo>
                <a:lnTo>
                  <a:pt x="1032" y="2255"/>
                </a:lnTo>
                <a:lnTo>
                  <a:pt x="1039" y="2224"/>
                </a:lnTo>
                <a:lnTo>
                  <a:pt x="1039" y="2270"/>
                </a:lnTo>
                <a:lnTo>
                  <a:pt x="1046" y="2255"/>
                </a:lnTo>
                <a:lnTo>
                  <a:pt x="1046" y="2247"/>
                </a:lnTo>
                <a:lnTo>
                  <a:pt x="1053" y="2247"/>
                </a:lnTo>
                <a:lnTo>
                  <a:pt x="1060" y="2232"/>
                </a:lnTo>
                <a:lnTo>
                  <a:pt x="1067" y="2262"/>
                </a:lnTo>
                <a:lnTo>
                  <a:pt x="1067" y="2232"/>
                </a:lnTo>
                <a:lnTo>
                  <a:pt x="1074" y="2285"/>
                </a:lnTo>
                <a:lnTo>
                  <a:pt x="1074" y="2270"/>
                </a:lnTo>
                <a:lnTo>
                  <a:pt x="1081" y="2278"/>
                </a:lnTo>
                <a:lnTo>
                  <a:pt x="1081" y="2262"/>
                </a:lnTo>
                <a:lnTo>
                  <a:pt x="1088" y="2262"/>
                </a:lnTo>
                <a:lnTo>
                  <a:pt x="1095" y="2270"/>
                </a:lnTo>
                <a:lnTo>
                  <a:pt x="1095" y="2239"/>
                </a:lnTo>
                <a:lnTo>
                  <a:pt x="1102" y="2270"/>
                </a:lnTo>
                <a:lnTo>
                  <a:pt x="1109" y="2262"/>
                </a:lnTo>
                <a:lnTo>
                  <a:pt x="1109" y="2293"/>
                </a:lnTo>
                <a:lnTo>
                  <a:pt x="1116" y="2293"/>
                </a:lnTo>
                <a:lnTo>
                  <a:pt x="1116" y="2255"/>
                </a:lnTo>
                <a:lnTo>
                  <a:pt x="1123" y="2239"/>
                </a:lnTo>
                <a:lnTo>
                  <a:pt x="1130" y="2278"/>
                </a:lnTo>
                <a:lnTo>
                  <a:pt x="1137" y="2232"/>
                </a:lnTo>
                <a:lnTo>
                  <a:pt x="1137" y="2293"/>
                </a:lnTo>
                <a:lnTo>
                  <a:pt x="1144" y="2262"/>
                </a:lnTo>
                <a:lnTo>
                  <a:pt x="1144" y="2285"/>
                </a:lnTo>
                <a:lnTo>
                  <a:pt x="1151" y="2247"/>
                </a:lnTo>
                <a:lnTo>
                  <a:pt x="1151" y="2270"/>
                </a:lnTo>
                <a:lnTo>
                  <a:pt x="1158" y="2216"/>
                </a:lnTo>
                <a:lnTo>
                  <a:pt x="1165" y="2224"/>
                </a:lnTo>
                <a:lnTo>
                  <a:pt x="1165" y="2232"/>
                </a:lnTo>
                <a:lnTo>
                  <a:pt x="1172" y="2186"/>
                </a:lnTo>
                <a:lnTo>
                  <a:pt x="1172" y="2285"/>
                </a:lnTo>
                <a:lnTo>
                  <a:pt x="1179" y="2224"/>
                </a:lnTo>
                <a:lnTo>
                  <a:pt x="1179" y="2247"/>
                </a:lnTo>
                <a:lnTo>
                  <a:pt x="1186" y="2278"/>
                </a:lnTo>
                <a:lnTo>
                  <a:pt x="1186" y="2209"/>
                </a:lnTo>
                <a:lnTo>
                  <a:pt x="1193" y="2232"/>
                </a:lnTo>
                <a:lnTo>
                  <a:pt x="1200" y="2232"/>
                </a:lnTo>
                <a:lnTo>
                  <a:pt x="1200" y="2216"/>
                </a:lnTo>
                <a:lnTo>
                  <a:pt x="1207" y="2255"/>
                </a:lnTo>
                <a:lnTo>
                  <a:pt x="1207" y="2285"/>
                </a:lnTo>
                <a:lnTo>
                  <a:pt x="1214" y="2270"/>
                </a:lnTo>
                <a:lnTo>
                  <a:pt x="1214" y="2216"/>
                </a:lnTo>
                <a:lnTo>
                  <a:pt x="1221" y="2262"/>
                </a:lnTo>
                <a:lnTo>
                  <a:pt x="1221" y="1610"/>
                </a:lnTo>
                <a:lnTo>
                  <a:pt x="1228" y="2216"/>
                </a:lnTo>
                <a:lnTo>
                  <a:pt x="1235" y="2270"/>
                </a:lnTo>
                <a:lnTo>
                  <a:pt x="1235" y="2255"/>
                </a:lnTo>
                <a:lnTo>
                  <a:pt x="1243" y="2224"/>
                </a:lnTo>
                <a:lnTo>
                  <a:pt x="1243" y="1840"/>
                </a:lnTo>
                <a:lnTo>
                  <a:pt x="1250" y="1840"/>
                </a:lnTo>
                <a:lnTo>
                  <a:pt x="1250" y="2040"/>
                </a:lnTo>
                <a:lnTo>
                  <a:pt x="1257" y="2040"/>
                </a:lnTo>
                <a:lnTo>
                  <a:pt x="1257" y="2086"/>
                </a:lnTo>
                <a:lnTo>
                  <a:pt x="1264" y="2132"/>
                </a:lnTo>
                <a:lnTo>
                  <a:pt x="1271" y="2170"/>
                </a:lnTo>
                <a:lnTo>
                  <a:pt x="1271" y="2147"/>
                </a:lnTo>
                <a:lnTo>
                  <a:pt x="1278" y="2201"/>
                </a:lnTo>
                <a:lnTo>
                  <a:pt x="1278" y="2140"/>
                </a:lnTo>
                <a:lnTo>
                  <a:pt x="1285" y="2147"/>
                </a:lnTo>
                <a:lnTo>
                  <a:pt x="1285" y="2170"/>
                </a:lnTo>
                <a:lnTo>
                  <a:pt x="1292" y="1948"/>
                </a:lnTo>
                <a:lnTo>
                  <a:pt x="1292" y="2147"/>
                </a:lnTo>
                <a:lnTo>
                  <a:pt x="1299" y="2163"/>
                </a:lnTo>
                <a:lnTo>
                  <a:pt x="1299" y="1633"/>
                </a:lnTo>
                <a:lnTo>
                  <a:pt x="1306" y="1603"/>
                </a:lnTo>
                <a:lnTo>
                  <a:pt x="1313" y="1802"/>
                </a:lnTo>
                <a:lnTo>
                  <a:pt x="1313" y="1817"/>
                </a:lnTo>
                <a:lnTo>
                  <a:pt x="1320" y="1894"/>
                </a:lnTo>
                <a:lnTo>
                  <a:pt x="1320" y="1856"/>
                </a:lnTo>
                <a:lnTo>
                  <a:pt x="1327" y="1856"/>
                </a:lnTo>
                <a:lnTo>
                  <a:pt x="1327" y="1940"/>
                </a:lnTo>
                <a:lnTo>
                  <a:pt x="1334" y="1963"/>
                </a:lnTo>
                <a:lnTo>
                  <a:pt x="1334" y="2086"/>
                </a:lnTo>
                <a:lnTo>
                  <a:pt x="1341" y="2040"/>
                </a:lnTo>
                <a:lnTo>
                  <a:pt x="1348" y="1940"/>
                </a:lnTo>
                <a:lnTo>
                  <a:pt x="1348" y="2025"/>
                </a:lnTo>
                <a:lnTo>
                  <a:pt x="1355" y="2055"/>
                </a:lnTo>
                <a:lnTo>
                  <a:pt x="1355" y="2078"/>
                </a:lnTo>
                <a:lnTo>
                  <a:pt x="1362" y="2048"/>
                </a:lnTo>
                <a:lnTo>
                  <a:pt x="1362" y="2117"/>
                </a:lnTo>
                <a:lnTo>
                  <a:pt x="1369" y="2193"/>
                </a:lnTo>
                <a:lnTo>
                  <a:pt x="1369" y="2117"/>
                </a:lnTo>
                <a:lnTo>
                  <a:pt x="1376" y="2117"/>
                </a:lnTo>
                <a:lnTo>
                  <a:pt x="1383" y="2209"/>
                </a:lnTo>
                <a:lnTo>
                  <a:pt x="1383" y="2155"/>
                </a:lnTo>
                <a:lnTo>
                  <a:pt x="1390" y="2178"/>
                </a:lnTo>
                <a:lnTo>
                  <a:pt x="1390" y="2193"/>
                </a:lnTo>
                <a:lnTo>
                  <a:pt x="1397" y="2209"/>
                </a:lnTo>
                <a:lnTo>
                  <a:pt x="1397" y="2224"/>
                </a:lnTo>
                <a:lnTo>
                  <a:pt x="1404" y="2170"/>
                </a:lnTo>
                <a:lnTo>
                  <a:pt x="1404" y="2163"/>
                </a:lnTo>
                <a:lnTo>
                  <a:pt x="1411" y="2147"/>
                </a:lnTo>
                <a:lnTo>
                  <a:pt x="1418" y="2186"/>
                </a:lnTo>
                <a:lnTo>
                  <a:pt x="1418" y="2224"/>
                </a:lnTo>
                <a:lnTo>
                  <a:pt x="1425" y="2278"/>
                </a:lnTo>
                <a:lnTo>
                  <a:pt x="1432" y="2224"/>
                </a:lnTo>
                <a:lnTo>
                  <a:pt x="1432" y="2216"/>
                </a:lnTo>
                <a:lnTo>
                  <a:pt x="1439" y="2216"/>
                </a:lnTo>
                <a:lnTo>
                  <a:pt x="1439" y="2270"/>
                </a:lnTo>
                <a:lnTo>
                  <a:pt x="1446" y="2117"/>
                </a:lnTo>
                <a:lnTo>
                  <a:pt x="1453" y="2247"/>
                </a:lnTo>
                <a:lnTo>
                  <a:pt x="1453" y="2224"/>
                </a:lnTo>
                <a:lnTo>
                  <a:pt x="1460" y="2216"/>
                </a:lnTo>
                <a:lnTo>
                  <a:pt x="1460" y="2224"/>
                </a:lnTo>
                <a:lnTo>
                  <a:pt x="1467" y="2239"/>
                </a:lnTo>
                <a:lnTo>
                  <a:pt x="1474" y="2109"/>
                </a:lnTo>
                <a:lnTo>
                  <a:pt x="1474" y="2163"/>
                </a:lnTo>
                <a:lnTo>
                  <a:pt x="1481" y="2170"/>
                </a:lnTo>
                <a:lnTo>
                  <a:pt x="1488" y="2101"/>
                </a:lnTo>
                <a:lnTo>
                  <a:pt x="1488" y="2193"/>
                </a:lnTo>
                <a:lnTo>
                  <a:pt x="1495" y="2170"/>
                </a:lnTo>
                <a:lnTo>
                  <a:pt x="1495" y="2140"/>
                </a:lnTo>
                <a:lnTo>
                  <a:pt x="1502" y="2009"/>
                </a:lnTo>
                <a:lnTo>
                  <a:pt x="1502" y="2078"/>
                </a:lnTo>
                <a:lnTo>
                  <a:pt x="1509" y="2055"/>
                </a:lnTo>
                <a:lnTo>
                  <a:pt x="1509" y="2094"/>
                </a:lnTo>
                <a:lnTo>
                  <a:pt x="1516" y="2025"/>
                </a:lnTo>
                <a:lnTo>
                  <a:pt x="1523" y="2124"/>
                </a:lnTo>
                <a:lnTo>
                  <a:pt x="1523" y="2216"/>
                </a:lnTo>
                <a:lnTo>
                  <a:pt x="1530" y="1955"/>
                </a:lnTo>
                <a:lnTo>
                  <a:pt x="1530" y="1963"/>
                </a:lnTo>
                <a:lnTo>
                  <a:pt x="1537" y="1978"/>
                </a:lnTo>
                <a:lnTo>
                  <a:pt x="1537" y="2078"/>
                </a:lnTo>
                <a:lnTo>
                  <a:pt x="1544" y="2170"/>
                </a:lnTo>
                <a:lnTo>
                  <a:pt x="1544" y="2178"/>
                </a:lnTo>
                <a:lnTo>
                  <a:pt x="1551" y="2086"/>
                </a:lnTo>
                <a:lnTo>
                  <a:pt x="1558" y="2032"/>
                </a:lnTo>
                <a:lnTo>
                  <a:pt x="1558" y="2055"/>
                </a:lnTo>
                <a:lnTo>
                  <a:pt x="1565" y="2178"/>
                </a:lnTo>
                <a:lnTo>
                  <a:pt x="1565" y="2032"/>
                </a:lnTo>
                <a:lnTo>
                  <a:pt x="1565" y="2055"/>
                </a:lnTo>
                <a:lnTo>
                  <a:pt x="1565" y="2140"/>
                </a:lnTo>
                <a:lnTo>
                  <a:pt x="1565" y="2048"/>
                </a:lnTo>
                <a:lnTo>
                  <a:pt x="1565" y="2140"/>
                </a:lnTo>
                <a:lnTo>
                  <a:pt x="1565" y="2124"/>
                </a:lnTo>
                <a:lnTo>
                  <a:pt x="1565" y="2132"/>
                </a:lnTo>
                <a:lnTo>
                  <a:pt x="1565" y="2216"/>
                </a:lnTo>
                <a:lnTo>
                  <a:pt x="1572" y="2124"/>
                </a:lnTo>
                <a:lnTo>
                  <a:pt x="1572" y="2117"/>
                </a:lnTo>
                <a:lnTo>
                  <a:pt x="1572" y="2101"/>
                </a:lnTo>
                <a:lnTo>
                  <a:pt x="1572" y="2063"/>
                </a:lnTo>
                <a:lnTo>
                  <a:pt x="1572" y="2078"/>
                </a:lnTo>
                <a:lnTo>
                  <a:pt x="1572" y="2071"/>
                </a:lnTo>
                <a:lnTo>
                  <a:pt x="1572" y="2117"/>
                </a:lnTo>
                <a:lnTo>
                  <a:pt x="1572" y="2078"/>
                </a:lnTo>
                <a:lnTo>
                  <a:pt x="1572" y="2040"/>
                </a:lnTo>
                <a:lnTo>
                  <a:pt x="1572" y="2048"/>
                </a:lnTo>
                <a:lnTo>
                  <a:pt x="1572" y="1994"/>
                </a:lnTo>
                <a:lnTo>
                  <a:pt x="1572" y="2009"/>
                </a:lnTo>
                <a:lnTo>
                  <a:pt x="1572" y="2002"/>
                </a:lnTo>
                <a:lnTo>
                  <a:pt x="1572" y="2017"/>
                </a:lnTo>
                <a:lnTo>
                  <a:pt x="1572" y="1986"/>
                </a:lnTo>
                <a:lnTo>
                  <a:pt x="1572" y="1940"/>
                </a:lnTo>
                <a:lnTo>
                  <a:pt x="1572" y="2009"/>
                </a:lnTo>
                <a:lnTo>
                  <a:pt x="1572" y="2032"/>
                </a:lnTo>
                <a:lnTo>
                  <a:pt x="1572" y="1955"/>
                </a:lnTo>
                <a:lnTo>
                  <a:pt x="1572" y="2063"/>
                </a:lnTo>
                <a:lnTo>
                  <a:pt x="1572" y="2048"/>
                </a:lnTo>
                <a:lnTo>
                  <a:pt x="1572" y="2101"/>
                </a:lnTo>
                <a:lnTo>
                  <a:pt x="1572" y="2124"/>
                </a:lnTo>
                <a:lnTo>
                  <a:pt x="1572" y="2193"/>
                </a:lnTo>
                <a:lnTo>
                  <a:pt x="1572" y="2232"/>
                </a:lnTo>
                <a:lnTo>
                  <a:pt x="1572" y="2224"/>
                </a:lnTo>
                <a:lnTo>
                  <a:pt x="1572" y="2201"/>
                </a:lnTo>
                <a:lnTo>
                  <a:pt x="1572" y="2155"/>
                </a:lnTo>
                <a:lnTo>
                  <a:pt x="1572" y="2163"/>
                </a:lnTo>
                <a:lnTo>
                  <a:pt x="1572" y="2155"/>
                </a:lnTo>
                <a:lnTo>
                  <a:pt x="1572" y="2178"/>
                </a:lnTo>
                <a:lnTo>
                  <a:pt x="1572" y="2101"/>
                </a:lnTo>
                <a:lnTo>
                  <a:pt x="1572" y="2140"/>
                </a:lnTo>
                <a:lnTo>
                  <a:pt x="1572" y="2094"/>
                </a:lnTo>
                <a:lnTo>
                  <a:pt x="1579" y="2002"/>
                </a:lnTo>
                <a:lnTo>
                  <a:pt x="1579" y="1971"/>
                </a:lnTo>
                <a:lnTo>
                  <a:pt x="1579" y="2025"/>
                </a:lnTo>
                <a:lnTo>
                  <a:pt x="1579" y="2048"/>
                </a:lnTo>
                <a:lnTo>
                  <a:pt x="1579" y="2086"/>
                </a:lnTo>
                <a:lnTo>
                  <a:pt x="1579" y="2078"/>
                </a:lnTo>
                <a:lnTo>
                  <a:pt x="1579" y="2025"/>
                </a:lnTo>
                <a:lnTo>
                  <a:pt x="1579" y="2094"/>
                </a:lnTo>
                <a:lnTo>
                  <a:pt x="1579" y="2117"/>
                </a:lnTo>
                <a:lnTo>
                  <a:pt x="1579" y="2032"/>
                </a:lnTo>
                <a:lnTo>
                  <a:pt x="1579" y="2155"/>
                </a:lnTo>
                <a:lnTo>
                  <a:pt x="1579" y="2048"/>
                </a:lnTo>
                <a:lnTo>
                  <a:pt x="1579" y="1971"/>
                </a:lnTo>
                <a:lnTo>
                  <a:pt x="1579" y="1917"/>
                </a:lnTo>
                <a:lnTo>
                  <a:pt x="1579" y="1802"/>
                </a:lnTo>
                <a:lnTo>
                  <a:pt x="1579" y="1779"/>
                </a:lnTo>
                <a:lnTo>
                  <a:pt x="1579" y="1664"/>
                </a:lnTo>
                <a:lnTo>
                  <a:pt x="1579" y="1626"/>
                </a:lnTo>
                <a:lnTo>
                  <a:pt x="1579" y="1580"/>
                </a:lnTo>
                <a:lnTo>
                  <a:pt x="1579" y="1511"/>
                </a:lnTo>
                <a:lnTo>
                  <a:pt x="1579" y="1503"/>
                </a:lnTo>
                <a:lnTo>
                  <a:pt x="1579" y="1495"/>
                </a:lnTo>
                <a:lnTo>
                  <a:pt x="1579" y="1480"/>
                </a:lnTo>
                <a:lnTo>
                  <a:pt x="1579" y="1503"/>
                </a:lnTo>
                <a:lnTo>
                  <a:pt x="1579" y="1549"/>
                </a:lnTo>
                <a:lnTo>
                  <a:pt x="1579" y="1503"/>
                </a:lnTo>
                <a:lnTo>
                  <a:pt x="1579" y="1595"/>
                </a:lnTo>
                <a:lnTo>
                  <a:pt x="1579" y="1618"/>
                </a:lnTo>
                <a:lnTo>
                  <a:pt x="1579" y="1649"/>
                </a:lnTo>
                <a:lnTo>
                  <a:pt x="1579" y="1733"/>
                </a:lnTo>
                <a:lnTo>
                  <a:pt x="1579" y="1787"/>
                </a:lnTo>
                <a:lnTo>
                  <a:pt x="1579" y="1771"/>
                </a:lnTo>
                <a:lnTo>
                  <a:pt x="1579" y="1825"/>
                </a:lnTo>
                <a:lnTo>
                  <a:pt x="1579" y="1856"/>
                </a:lnTo>
                <a:lnTo>
                  <a:pt x="1579" y="1948"/>
                </a:lnTo>
                <a:lnTo>
                  <a:pt x="1586" y="1925"/>
                </a:lnTo>
                <a:lnTo>
                  <a:pt x="1586" y="1971"/>
                </a:lnTo>
                <a:lnTo>
                  <a:pt x="1586" y="1940"/>
                </a:lnTo>
                <a:lnTo>
                  <a:pt x="1586" y="1986"/>
                </a:lnTo>
                <a:lnTo>
                  <a:pt x="1586" y="1955"/>
                </a:lnTo>
                <a:lnTo>
                  <a:pt x="1586" y="1971"/>
                </a:lnTo>
                <a:lnTo>
                  <a:pt x="1586" y="2002"/>
                </a:lnTo>
                <a:lnTo>
                  <a:pt x="1586" y="2009"/>
                </a:lnTo>
                <a:lnTo>
                  <a:pt x="1586" y="1963"/>
                </a:lnTo>
                <a:lnTo>
                  <a:pt x="1586" y="1932"/>
                </a:lnTo>
                <a:lnTo>
                  <a:pt x="1586" y="1955"/>
                </a:lnTo>
                <a:lnTo>
                  <a:pt x="1586" y="1978"/>
                </a:lnTo>
                <a:lnTo>
                  <a:pt x="1586" y="2032"/>
                </a:lnTo>
                <a:lnTo>
                  <a:pt x="1586" y="2009"/>
                </a:lnTo>
                <a:lnTo>
                  <a:pt x="1586" y="2086"/>
                </a:lnTo>
                <a:lnTo>
                  <a:pt x="1586" y="2055"/>
                </a:lnTo>
                <a:lnTo>
                  <a:pt x="1586" y="2086"/>
                </a:lnTo>
                <a:lnTo>
                  <a:pt x="1586" y="2155"/>
                </a:lnTo>
                <a:lnTo>
                  <a:pt x="1586" y="2094"/>
                </a:lnTo>
                <a:lnTo>
                  <a:pt x="1586" y="2040"/>
                </a:lnTo>
                <a:lnTo>
                  <a:pt x="1586" y="2032"/>
                </a:lnTo>
                <a:lnTo>
                  <a:pt x="1586" y="2025"/>
                </a:lnTo>
                <a:lnTo>
                  <a:pt x="1586" y="2032"/>
                </a:lnTo>
                <a:lnTo>
                  <a:pt x="1586" y="2063"/>
                </a:lnTo>
                <a:lnTo>
                  <a:pt x="1586" y="2040"/>
                </a:lnTo>
                <a:lnTo>
                  <a:pt x="1586" y="2009"/>
                </a:lnTo>
                <a:lnTo>
                  <a:pt x="1586" y="2063"/>
                </a:lnTo>
                <a:lnTo>
                  <a:pt x="1586" y="2094"/>
                </a:lnTo>
                <a:lnTo>
                  <a:pt x="1586" y="2109"/>
                </a:lnTo>
                <a:lnTo>
                  <a:pt x="1586" y="2040"/>
                </a:lnTo>
                <a:lnTo>
                  <a:pt x="1586" y="2017"/>
                </a:lnTo>
                <a:lnTo>
                  <a:pt x="1586" y="2025"/>
                </a:lnTo>
                <a:lnTo>
                  <a:pt x="1586" y="2009"/>
                </a:lnTo>
                <a:lnTo>
                  <a:pt x="1586" y="1994"/>
                </a:lnTo>
                <a:lnTo>
                  <a:pt x="1586" y="2017"/>
                </a:lnTo>
                <a:lnTo>
                  <a:pt x="1586" y="2032"/>
                </a:lnTo>
                <a:lnTo>
                  <a:pt x="1586" y="2025"/>
                </a:lnTo>
                <a:lnTo>
                  <a:pt x="1593" y="2002"/>
                </a:lnTo>
                <a:lnTo>
                  <a:pt x="1593" y="1948"/>
                </a:lnTo>
                <a:lnTo>
                  <a:pt x="1593" y="2032"/>
                </a:lnTo>
                <a:lnTo>
                  <a:pt x="1593" y="1948"/>
                </a:lnTo>
                <a:lnTo>
                  <a:pt x="1593" y="1894"/>
                </a:lnTo>
                <a:lnTo>
                  <a:pt x="1593" y="1986"/>
                </a:lnTo>
                <a:lnTo>
                  <a:pt x="1593" y="2002"/>
                </a:lnTo>
                <a:lnTo>
                  <a:pt x="1593" y="1986"/>
                </a:lnTo>
                <a:lnTo>
                  <a:pt x="1593" y="1994"/>
                </a:lnTo>
                <a:lnTo>
                  <a:pt x="1593" y="2025"/>
                </a:lnTo>
                <a:lnTo>
                  <a:pt x="1593" y="2017"/>
                </a:lnTo>
                <a:lnTo>
                  <a:pt x="1593" y="2025"/>
                </a:lnTo>
                <a:lnTo>
                  <a:pt x="1593" y="2032"/>
                </a:lnTo>
                <a:lnTo>
                  <a:pt x="1593" y="2017"/>
                </a:lnTo>
                <a:lnTo>
                  <a:pt x="1593" y="2009"/>
                </a:lnTo>
                <a:lnTo>
                  <a:pt x="1593" y="1994"/>
                </a:lnTo>
                <a:lnTo>
                  <a:pt x="1593" y="2009"/>
                </a:lnTo>
                <a:lnTo>
                  <a:pt x="1593" y="2002"/>
                </a:lnTo>
                <a:lnTo>
                  <a:pt x="1593" y="2032"/>
                </a:lnTo>
                <a:lnTo>
                  <a:pt x="1593" y="2048"/>
                </a:lnTo>
                <a:lnTo>
                  <a:pt x="1593" y="2094"/>
                </a:lnTo>
                <a:lnTo>
                  <a:pt x="1593" y="2140"/>
                </a:lnTo>
                <a:lnTo>
                  <a:pt x="1593" y="2170"/>
                </a:lnTo>
                <a:lnTo>
                  <a:pt x="1593" y="2163"/>
                </a:lnTo>
                <a:lnTo>
                  <a:pt x="1593" y="2193"/>
                </a:lnTo>
                <a:lnTo>
                  <a:pt x="1593" y="2186"/>
                </a:lnTo>
                <a:lnTo>
                  <a:pt x="1593" y="2048"/>
                </a:lnTo>
                <a:lnTo>
                  <a:pt x="1593" y="2094"/>
                </a:lnTo>
                <a:lnTo>
                  <a:pt x="1593" y="2117"/>
                </a:lnTo>
                <a:lnTo>
                  <a:pt x="1593" y="2025"/>
                </a:lnTo>
                <a:lnTo>
                  <a:pt x="1593" y="2109"/>
                </a:lnTo>
                <a:lnTo>
                  <a:pt x="1593" y="2147"/>
                </a:lnTo>
                <a:lnTo>
                  <a:pt x="1593" y="2193"/>
                </a:lnTo>
                <a:lnTo>
                  <a:pt x="1600" y="2170"/>
                </a:lnTo>
                <a:lnTo>
                  <a:pt x="1600" y="2163"/>
                </a:lnTo>
                <a:lnTo>
                  <a:pt x="1600" y="2140"/>
                </a:lnTo>
                <a:lnTo>
                  <a:pt x="1600" y="2101"/>
                </a:lnTo>
                <a:lnTo>
                  <a:pt x="1600" y="2063"/>
                </a:lnTo>
                <a:lnTo>
                  <a:pt x="1600" y="2048"/>
                </a:lnTo>
                <a:lnTo>
                  <a:pt x="1607" y="2071"/>
                </a:lnTo>
                <a:lnTo>
                  <a:pt x="1614" y="2086"/>
                </a:lnTo>
                <a:lnTo>
                  <a:pt x="1614" y="2040"/>
                </a:lnTo>
                <a:lnTo>
                  <a:pt x="1621" y="2086"/>
                </a:lnTo>
                <a:lnTo>
                  <a:pt x="1621" y="2078"/>
                </a:lnTo>
                <a:lnTo>
                  <a:pt x="1628" y="1909"/>
                </a:lnTo>
                <a:lnTo>
                  <a:pt x="1628" y="2063"/>
                </a:lnTo>
                <a:lnTo>
                  <a:pt x="1635" y="2002"/>
                </a:lnTo>
                <a:lnTo>
                  <a:pt x="1635" y="2009"/>
                </a:lnTo>
                <a:lnTo>
                  <a:pt x="1642" y="1963"/>
                </a:lnTo>
                <a:lnTo>
                  <a:pt x="1649" y="1963"/>
                </a:lnTo>
                <a:lnTo>
                  <a:pt x="1649" y="2032"/>
                </a:lnTo>
                <a:lnTo>
                  <a:pt x="1657" y="1994"/>
                </a:lnTo>
                <a:lnTo>
                  <a:pt x="1657" y="1932"/>
                </a:lnTo>
                <a:lnTo>
                  <a:pt x="1664" y="2109"/>
                </a:lnTo>
                <a:lnTo>
                  <a:pt x="1664" y="1840"/>
                </a:lnTo>
                <a:lnTo>
                  <a:pt x="1671" y="1917"/>
                </a:lnTo>
                <a:lnTo>
                  <a:pt x="1671" y="1902"/>
                </a:lnTo>
                <a:lnTo>
                  <a:pt x="1678" y="1863"/>
                </a:lnTo>
                <a:lnTo>
                  <a:pt x="1685" y="1948"/>
                </a:lnTo>
                <a:lnTo>
                  <a:pt x="1685" y="1963"/>
                </a:lnTo>
                <a:lnTo>
                  <a:pt x="1692" y="1955"/>
                </a:lnTo>
                <a:lnTo>
                  <a:pt x="1692" y="1840"/>
                </a:lnTo>
                <a:lnTo>
                  <a:pt x="1699" y="1856"/>
                </a:lnTo>
                <a:lnTo>
                  <a:pt x="1699" y="1886"/>
                </a:lnTo>
                <a:lnTo>
                  <a:pt x="1706" y="1879"/>
                </a:lnTo>
                <a:lnTo>
                  <a:pt x="1706" y="1971"/>
                </a:lnTo>
                <a:lnTo>
                  <a:pt x="1713" y="1925"/>
                </a:lnTo>
                <a:lnTo>
                  <a:pt x="1720" y="1863"/>
                </a:lnTo>
                <a:lnTo>
                  <a:pt x="1720" y="1978"/>
                </a:lnTo>
                <a:lnTo>
                  <a:pt x="1727" y="1963"/>
                </a:lnTo>
                <a:lnTo>
                  <a:pt x="1727" y="1955"/>
                </a:lnTo>
                <a:lnTo>
                  <a:pt x="1734" y="2078"/>
                </a:lnTo>
                <a:lnTo>
                  <a:pt x="1734" y="2017"/>
                </a:lnTo>
                <a:lnTo>
                  <a:pt x="1741" y="1955"/>
                </a:lnTo>
                <a:lnTo>
                  <a:pt x="1748" y="1955"/>
                </a:lnTo>
                <a:lnTo>
                  <a:pt x="1748" y="1733"/>
                </a:lnTo>
                <a:lnTo>
                  <a:pt x="1755" y="1794"/>
                </a:lnTo>
                <a:lnTo>
                  <a:pt x="1755" y="1817"/>
                </a:lnTo>
                <a:lnTo>
                  <a:pt x="1762" y="1902"/>
                </a:lnTo>
                <a:lnTo>
                  <a:pt x="1762" y="1994"/>
                </a:lnTo>
                <a:lnTo>
                  <a:pt x="1769" y="1825"/>
                </a:lnTo>
                <a:lnTo>
                  <a:pt x="1769" y="1810"/>
                </a:lnTo>
                <a:lnTo>
                  <a:pt x="1776" y="1817"/>
                </a:lnTo>
                <a:lnTo>
                  <a:pt x="1783" y="2055"/>
                </a:lnTo>
                <a:lnTo>
                  <a:pt x="1783" y="1794"/>
                </a:lnTo>
                <a:lnTo>
                  <a:pt x="1783" y="1480"/>
                </a:lnTo>
                <a:lnTo>
                  <a:pt x="1783" y="1503"/>
                </a:lnTo>
                <a:lnTo>
                  <a:pt x="1783" y="1511"/>
                </a:lnTo>
                <a:lnTo>
                  <a:pt x="1783" y="1626"/>
                </a:lnTo>
                <a:lnTo>
                  <a:pt x="1783" y="1641"/>
                </a:lnTo>
                <a:lnTo>
                  <a:pt x="1783" y="1549"/>
                </a:lnTo>
                <a:lnTo>
                  <a:pt x="1790" y="1641"/>
                </a:lnTo>
                <a:lnTo>
                  <a:pt x="1790" y="1656"/>
                </a:lnTo>
                <a:lnTo>
                  <a:pt x="1790" y="1702"/>
                </a:lnTo>
                <a:lnTo>
                  <a:pt x="1790" y="1572"/>
                </a:lnTo>
                <a:lnTo>
                  <a:pt x="1790" y="1610"/>
                </a:lnTo>
                <a:lnTo>
                  <a:pt x="1790" y="1541"/>
                </a:lnTo>
                <a:lnTo>
                  <a:pt x="1790" y="1365"/>
                </a:lnTo>
                <a:lnTo>
                  <a:pt x="1790" y="1403"/>
                </a:lnTo>
                <a:lnTo>
                  <a:pt x="1790" y="1311"/>
                </a:lnTo>
                <a:lnTo>
                  <a:pt x="1790" y="1242"/>
                </a:lnTo>
                <a:lnTo>
                  <a:pt x="1790" y="1219"/>
                </a:lnTo>
                <a:lnTo>
                  <a:pt x="1790" y="1227"/>
                </a:lnTo>
                <a:lnTo>
                  <a:pt x="1790" y="1189"/>
                </a:lnTo>
                <a:lnTo>
                  <a:pt x="1790" y="1235"/>
                </a:lnTo>
                <a:lnTo>
                  <a:pt x="1790" y="1288"/>
                </a:lnTo>
                <a:lnTo>
                  <a:pt x="1790" y="1357"/>
                </a:lnTo>
                <a:lnTo>
                  <a:pt x="1790" y="1419"/>
                </a:lnTo>
                <a:lnTo>
                  <a:pt x="1790" y="1434"/>
                </a:lnTo>
                <a:lnTo>
                  <a:pt x="1790" y="1465"/>
                </a:lnTo>
                <a:lnTo>
                  <a:pt x="1790" y="1534"/>
                </a:lnTo>
                <a:lnTo>
                  <a:pt x="1790" y="1679"/>
                </a:lnTo>
                <a:lnTo>
                  <a:pt x="1790" y="1702"/>
                </a:lnTo>
                <a:lnTo>
                  <a:pt x="1790" y="1741"/>
                </a:lnTo>
                <a:lnTo>
                  <a:pt x="1790" y="1794"/>
                </a:lnTo>
                <a:lnTo>
                  <a:pt x="1790" y="1810"/>
                </a:lnTo>
                <a:lnTo>
                  <a:pt x="1790" y="1894"/>
                </a:lnTo>
                <a:lnTo>
                  <a:pt x="1790" y="1748"/>
                </a:lnTo>
                <a:lnTo>
                  <a:pt x="1790" y="1894"/>
                </a:lnTo>
                <a:lnTo>
                  <a:pt x="1790" y="1902"/>
                </a:lnTo>
                <a:lnTo>
                  <a:pt x="1790" y="1871"/>
                </a:lnTo>
                <a:lnTo>
                  <a:pt x="1790" y="1833"/>
                </a:lnTo>
                <a:lnTo>
                  <a:pt x="1790" y="1810"/>
                </a:lnTo>
                <a:lnTo>
                  <a:pt x="1790" y="1794"/>
                </a:lnTo>
                <a:lnTo>
                  <a:pt x="1790" y="1863"/>
                </a:lnTo>
                <a:lnTo>
                  <a:pt x="1790" y="1802"/>
                </a:lnTo>
                <a:lnTo>
                  <a:pt x="1790" y="1932"/>
                </a:lnTo>
                <a:lnTo>
                  <a:pt x="1790" y="1902"/>
                </a:lnTo>
                <a:lnTo>
                  <a:pt x="1790" y="1948"/>
                </a:lnTo>
                <a:lnTo>
                  <a:pt x="1797" y="1902"/>
                </a:lnTo>
                <a:lnTo>
                  <a:pt x="1797" y="1886"/>
                </a:lnTo>
                <a:lnTo>
                  <a:pt x="1797" y="1802"/>
                </a:lnTo>
                <a:lnTo>
                  <a:pt x="1797" y="1863"/>
                </a:lnTo>
                <a:lnTo>
                  <a:pt x="1797" y="1840"/>
                </a:lnTo>
                <a:lnTo>
                  <a:pt x="1797" y="1848"/>
                </a:lnTo>
                <a:lnTo>
                  <a:pt x="1797" y="1825"/>
                </a:lnTo>
                <a:lnTo>
                  <a:pt x="1797" y="1871"/>
                </a:lnTo>
                <a:lnTo>
                  <a:pt x="1797" y="1886"/>
                </a:lnTo>
                <a:lnTo>
                  <a:pt x="1797" y="1879"/>
                </a:lnTo>
                <a:lnTo>
                  <a:pt x="1797" y="1971"/>
                </a:lnTo>
                <a:lnTo>
                  <a:pt x="1797" y="1940"/>
                </a:lnTo>
                <a:lnTo>
                  <a:pt x="1797" y="1963"/>
                </a:lnTo>
                <a:lnTo>
                  <a:pt x="1797" y="1978"/>
                </a:lnTo>
                <a:lnTo>
                  <a:pt x="1797" y="1917"/>
                </a:lnTo>
                <a:lnTo>
                  <a:pt x="1797" y="1971"/>
                </a:lnTo>
                <a:lnTo>
                  <a:pt x="1797" y="1940"/>
                </a:lnTo>
                <a:lnTo>
                  <a:pt x="1797" y="1932"/>
                </a:lnTo>
                <a:lnTo>
                  <a:pt x="1797" y="1817"/>
                </a:lnTo>
                <a:lnTo>
                  <a:pt x="1797" y="1710"/>
                </a:lnTo>
                <a:lnTo>
                  <a:pt x="1797" y="1610"/>
                </a:lnTo>
                <a:lnTo>
                  <a:pt x="1797" y="1511"/>
                </a:lnTo>
                <a:lnTo>
                  <a:pt x="1797" y="1503"/>
                </a:lnTo>
                <a:lnTo>
                  <a:pt x="1797" y="1495"/>
                </a:lnTo>
                <a:lnTo>
                  <a:pt x="1797" y="1488"/>
                </a:lnTo>
                <a:lnTo>
                  <a:pt x="1797" y="1511"/>
                </a:lnTo>
                <a:lnTo>
                  <a:pt x="1797" y="1449"/>
                </a:lnTo>
                <a:lnTo>
                  <a:pt x="1797" y="1488"/>
                </a:lnTo>
                <a:lnTo>
                  <a:pt x="1797" y="1465"/>
                </a:lnTo>
                <a:lnTo>
                  <a:pt x="1797" y="1449"/>
                </a:lnTo>
                <a:lnTo>
                  <a:pt x="1797" y="1495"/>
                </a:lnTo>
                <a:lnTo>
                  <a:pt x="1797" y="1526"/>
                </a:lnTo>
                <a:lnTo>
                  <a:pt x="1797" y="1518"/>
                </a:lnTo>
                <a:lnTo>
                  <a:pt x="1797" y="1564"/>
                </a:lnTo>
                <a:lnTo>
                  <a:pt x="1797" y="1679"/>
                </a:lnTo>
                <a:lnTo>
                  <a:pt x="1804" y="1702"/>
                </a:lnTo>
                <a:lnTo>
                  <a:pt x="1804" y="1733"/>
                </a:lnTo>
                <a:lnTo>
                  <a:pt x="1804" y="1825"/>
                </a:lnTo>
                <a:lnTo>
                  <a:pt x="1804" y="1833"/>
                </a:lnTo>
                <a:lnTo>
                  <a:pt x="1804" y="1794"/>
                </a:lnTo>
                <a:lnTo>
                  <a:pt x="1804" y="1871"/>
                </a:lnTo>
                <a:lnTo>
                  <a:pt x="1804" y="1848"/>
                </a:lnTo>
                <a:lnTo>
                  <a:pt x="1804" y="1886"/>
                </a:lnTo>
                <a:lnTo>
                  <a:pt x="1804" y="1848"/>
                </a:lnTo>
                <a:lnTo>
                  <a:pt x="1804" y="1886"/>
                </a:lnTo>
                <a:lnTo>
                  <a:pt x="1804" y="1810"/>
                </a:lnTo>
                <a:lnTo>
                  <a:pt x="1804" y="1879"/>
                </a:lnTo>
                <a:lnTo>
                  <a:pt x="1804" y="1863"/>
                </a:lnTo>
                <a:lnTo>
                  <a:pt x="1804" y="1848"/>
                </a:lnTo>
                <a:lnTo>
                  <a:pt x="1804" y="1948"/>
                </a:lnTo>
                <a:lnTo>
                  <a:pt x="1804" y="1940"/>
                </a:lnTo>
                <a:lnTo>
                  <a:pt x="1804" y="1963"/>
                </a:lnTo>
                <a:lnTo>
                  <a:pt x="1804" y="1886"/>
                </a:lnTo>
                <a:lnTo>
                  <a:pt x="1804" y="1978"/>
                </a:lnTo>
                <a:lnTo>
                  <a:pt x="1804" y="1902"/>
                </a:lnTo>
                <a:lnTo>
                  <a:pt x="1804" y="1917"/>
                </a:lnTo>
                <a:lnTo>
                  <a:pt x="1804" y="1886"/>
                </a:lnTo>
                <a:lnTo>
                  <a:pt x="1804" y="1925"/>
                </a:lnTo>
                <a:lnTo>
                  <a:pt x="1804" y="1894"/>
                </a:lnTo>
                <a:lnTo>
                  <a:pt x="1804" y="1986"/>
                </a:lnTo>
                <a:lnTo>
                  <a:pt x="1804" y="1902"/>
                </a:lnTo>
                <a:lnTo>
                  <a:pt x="1804" y="1932"/>
                </a:lnTo>
                <a:lnTo>
                  <a:pt x="1804" y="1894"/>
                </a:lnTo>
                <a:lnTo>
                  <a:pt x="1804" y="1879"/>
                </a:lnTo>
                <a:lnTo>
                  <a:pt x="1804" y="1925"/>
                </a:lnTo>
                <a:lnTo>
                  <a:pt x="1804" y="1902"/>
                </a:lnTo>
                <a:lnTo>
                  <a:pt x="1804" y="1810"/>
                </a:lnTo>
                <a:lnTo>
                  <a:pt x="1804" y="1848"/>
                </a:lnTo>
                <a:lnTo>
                  <a:pt x="1804" y="1879"/>
                </a:lnTo>
                <a:lnTo>
                  <a:pt x="1804" y="1909"/>
                </a:lnTo>
                <a:lnTo>
                  <a:pt x="1811" y="1909"/>
                </a:lnTo>
                <a:lnTo>
                  <a:pt x="1811" y="1817"/>
                </a:lnTo>
                <a:lnTo>
                  <a:pt x="1811" y="1871"/>
                </a:lnTo>
                <a:lnTo>
                  <a:pt x="1811" y="1879"/>
                </a:lnTo>
                <a:lnTo>
                  <a:pt x="1811" y="1871"/>
                </a:lnTo>
                <a:lnTo>
                  <a:pt x="1811" y="1917"/>
                </a:lnTo>
                <a:lnTo>
                  <a:pt x="1811" y="1894"/>
                </a:lnTo>
                <a:lnTo>
                  <a:pt x="1811" y="1779"/>
                </a:lnTo>
                <a:lnTo>
                  <a:pt x="1811" y="1840"/>
                </a:lnTo>
                <a:lnTo>
                  <a:pt x="1811" y="1856"/>
                </a:lnTo>
                <a:lnTo>
                  <a:pt x="1811" y="1940"/>
                </a:lnTo>
                <a:lnTo>
                  <a:pt x="1811" y="1925"/>
                </a:lnTo>
                <a:lnTo>
                  <a:pt x="1811" y="2009"/>
                </a:lnTo>
                <a:lnTo>
                  <a:pt x="1811" y="1917"/>
                </a:lnTo>
                <a:lnTo>
                  <a:pt x="1811" y="1810"/>
                </a:lnTo>
                <a:lnTo>
                  <a:pt x="1811" y="1833"/>
                </a:lnTo>
                <a:lnTo>
                  <a:pt x="1811" y="1932"/>
                </a:lnTo>
                <a:lnTo>
                  <a:pt x="1811" y="1771"/>
                </a:lnTo>
                <a:lnTo>
                  <a:pt x="1811" y="1871"/>
                </a:lnTo>
                <a:lnTo>
                  <a:pt x="1811" y="1932"/>
                </a:lnTo>
                <a:lnTo>
                  <a:pt x="1811" y="1925"/>
                </a:lnTo>
                <a:lnTo>
                  <a:pt x="1811" y="1932"/>
                </a:lnTo>
                <a:lnTo>
                  <a:pt x="1811" y="1886"/>
                </a:lnTo>
                <a:lnTo>
                  <a:pt x="1811" y="1902"/>
                </a:lnTo>
                <a:lnTo>
                  <a:pt x="1811" y="1879"/>
                </a:lnTo>
                <a:lnTo>
                  <a:pt x="1811" y="1894"/>
                </a:lnTo>
                <a:lnTo>
                  <a:pt x="1811" y="1978"/>
                </a:lnTo>
                <a:lnTo>
                  <a:pt x="1811" y="1948"/>
                </a:lnTo>
                <a:lnTo>
                  <a:pt x="1811" y="1963"/>
                </a:lnTo>
                <a:lnTo>
                  <a:pt x="1811" y="2025"/>
                </a:lnTo>
                <a:lnTo>
                  <a:pt x="1811" y="1955"/>
                </a:lnTo>
                <a:lnTo>
                  <a:pt x="1811" y="2063"/>
                </a:lnTo>
                <a:lnTo>
                  <a:pt x="1811" y="2071"/>
                </a:lnTo>
                <a:lnTo>
                  <a:pt x="1811" y="1955"/>
                </a:lnTo>
                <a:lnTo>
                  <a:pt x="1811" y="1963"/>
                </a:lnTo>
                <a:lnTo>
                  <a:pt x="1811" y="1825"/>
                </a:lnTo>
                <a:lnTo>
                  <a:pt x="1818" y="1840"/>
                </a:lnTo>
                <a:lnTo>
                  <a:pt x="1818" y="2002"/>
                </a:lnTo>
                <a:lnTo>
                  <a:pt x="1818" y="1817"/>
                </a:lnTo>
                <a:lnTo>
                  <a:pt x="1818" y="1787"/>
                </a:lnTo>
                <a:lnTo>
                  <a:pt x="1818" y="1725"/>
                </a:lnTo>
                <a:lnTo>
                  <a:pt x="1818" y="1863"/>
                </a:lnTo>
                <a:lnTo>
                  <a:pt x="1818" y="1810"/>
                </a:lnTo>
                <a:lnTo>
                  <a:pt x="1818" y="1848"/>
                </a:lnTo>
                <a:lnTo>
                  <a:pt x="1818" y="1994"/>
                </a:lnTo>
                <a:lnTo>
                  <a:pt x="1818" y="1963"/>
                </a:lnTo>
                <a:lnTo>
                  <a:pt x="1818" y="1863"/>
                </a:lnTo>
                <a:lnTo>
                  <a:pt x="1818" y="1810"/>
                </a:lnTo>
                <a:lnTo>
                  <a:pt x="1818" y="1932"/>
                </a:lnTo>
                <a:lnTo>
                  <a:pt x="1818" y="1817"/>
                </a:lnTo>
                <a:lnTo>
                  <a:pt x="1818" y="1787"/>
                </a:lnTo>
                <a:lnTo>
                  <a:pt x="1825" y="1725"/>
                </a:lnTo>
                <a:lnTo>
                  <a:pt x="1825" y="1963"/>
                </a:lnTo>
                <a:lnTo>
                  <a:pt x="1825" y="1894"/>
                </a:lnTo>
                <a:lnTo>
                  <a:pt x="1825" y="1856"/>
                </a:lnTo>
                <a:lnTo>
                  <a:pt x="1825" y="1702"/>
                </a:lnTo>
                <a:lnTo>
                  <a:pt x="1825" y="1917"/>
                </a:lnTo>
                <a:lnTo>
                  <a:pt x="1832" y="1917"/>
                </a:lnTo>
                <a:lnTo>
                  <a:pt x="1832" y="1840"/>
                </a:lnTo>
                <a:lnTo>
                  <a:pt x="1832" y="2017"/>
                </a:lnTo>
                <a:lnTo>
                  <a:pt x="1832" y="1948"/>
                </a:lnTo>
                <a:lnTo>
                  <a:pt x="1832" y="1971"/>
                </a:lnTo>
                <a:lnTo>
                  <a:pt x="1832" y="1909"/>
                </a:lnTo>
                <a:lnTo>
                  <a:pt x="1832" y="1971"/>
                </a:lnTo>
                <a:lnTo>
                  <a:pt x="1832" y="1840"/>
                </a:lnTo>
                <a:lnTo>
                  <a:pt x="1832" y="1833"/>
                </a:lnTo>
                <a:lnTo>
                  <a:pt x="1832" y="1863"/>
                </a:lnTo>
                <a:lnTo>
                  <a:pt x="1832" y="1856"/>
                </a:lnTo>
                <a:lnTo>
                  <a:pt x="1832" y="1848"/>
                </a:lnTo>
                <a:lnTo>
                  <a:pt x="1832" y="1825"/>
                </a:lnTo>
                <a:lnTo>
                  <a:pt x="1832" y="1840"/>
                </a:lnTo>
                <a:lnTo>
                  <a:pt x="1832" y="1771"/>
                </a:lnTo>
                <a:lnTo>
                  <a:pt x="1832" y="1856"/>
                </a:lnTo>
                <a:lnTo>
                  <a:pt x="1832" y="1848"/>
                </a:lnTo>
                <a:lnTo>
                  <a:pt x="1832" y="1725"/>
                </a:lnTo>
                <a:lnTo>
                  <a:pt x="1832" y="1787"/>
                </a:lnTo>
                <a:lnTo>
                  <a:pt x="1832" y="1802"/>
                </a:lnTo>
                <a:lnTo>
                  <a:pt x="1832" y="1756"/>
                </a:lnTo>
                <a:lnTo>
                  <a:pt x="1832" y="1856"/>
                </a:lnTo>
                <a:lnTo>
                  <a:pt x="1832" y="1894"/>
                </a:lnTo>
                <a:lnTo>
                  <a:pt x="1832" y="1848"/>
                </a:lnTo>
                <a:lnTo>
                  <a:pt x="1839" y="1948"/>
                </a:lnTo>
                <a:lnTo>
                  <a:pt x="1839" y="1879"/>
                </a:lnTo>
                <a:lnTo>
                  <a:pt x="1839" y="1810"/>
                </a:lnTo>
                <a:lnTo>
                  <a:pt x="1839" y="1848"/>
                </a:lnTo>
                <a:lnTo>
                  <a:pt x="1839" y="1955"/>
                </a:lnTo>
                <a:lnTo>
                  <a:pt x="1839" y="1879"/>
                </a:lnTo>
                <a:lnTo>
                  <a:pt x="1839" y="1909"/>
                </a:lnTo>
                <a:lnTo>
                  <a:pt x="1839" y="1940"/>
                </a:lnTo>
                <a:lnTo>
                  <a:pt x="1839" y="1955"/>
                </a:lnTo>
                <a:lnTo>
                  <a:pt x="1839" y="1986"/>
                </a:lnTo>
                <a:lnTo>
                  <a:pt x="1839" y="1948"/>
                </a:lnTo>
                <a:lnTo>
                  <a:pt x="1839" y="1955"/>
                </a:lnTo>
                <a:lnTo>
                  <a:pt x="1839" y="1886"/>
                </a:lnTo>
                <a:lnTo>
                  <a:pt x="1839" y="1856"/>
                </a:lnTo>
                <a:lnTo>
                  <a:pt x="1839" y="1741"/>
                </a:lnTo>
                <a:lnTo>
                  <a:pt x="1839" y="1833"/>
                </a:lnTo>
                <a:lnTo>
                  <a:pt x="1839" y="1810"/>
                </a:lnTo>
                <a:lnTo>
                  <a:pt x="1839" y="1871"/>
                </a:lnTo>
                <a:lnTo>
                  <a:pt x="1839" y="1787"/>
                </a:lnTo>
                <a:lnTo>
                  <a:pt x="1839" y="1825"/>
                </a:lnTo>
                <a:lnTo>
                  <a:pt x="1839" y="1802"/>
                </a:lnTo>
                <a:lnTo>
                  <a:pt x="1839" y="1810"/>
                </a:lnTo>
                <a:lnTo>
                  <a:pt x="1839" y="1748"/>
                </a:lnTo>
                <a:lnTo>
                  <a:pt x="1846" y="1833"/>
                </a:lnTo>
                <a:lnTo>
                  <a:pt x="1846" y="1909"/>
                </a:lnTo>
                <a:lnTo>
                  <a:pt x="1846" y="1825"/>
                </a:lnTo>
                <a:lnTo>
                  <a:pt x="1846" y="1986"/>
                </a:lnTo>
                <a:lnTo>
                  <a:pt x="1846" y="1909"/>
                </a:lnTo>
                <a:lnTo>
                  <a:pt x="1846" y="1917"/>
                </a:lnTo>
                <a:lnTo>
                  <a:pt x="1846" y="1840"/>
                </a:lnTo>
                <a:lnTo>
                  <a:pt x="1846" y="1886"/>
                </a:lnTo>
                <a:lnTo>
                  <a:pt x="1846" y="1863"/>
                </a:lnTo>
                <a:lnTo>
                  <a:pt x="1846" y="1802"/>
                </a:lnTo>
                <a:lnTo>
                  <a:pt x="1846" y="1894"/>
                </a:lnTo>
                <a:lnTo>
                  <a:pt x="1846" y="1986"/>
                </a:lnTo>
                <a:lnTo>
                  <a:pt x="1846" y="1963"/>
                </a:lnTo>
                <a:lnTo>
                  <a:pt x="1846" y="2002"/>
                </a:lnTo>
                <a:lnTo>
                  <a:pt x="1846" y="2055"/>
                </a:lnTo>
                <a:lnTo>
                  <a:pt x="1846" y="2025"/>
                </a:lnTo>
                <a:lnTo>
                  <a:pt x="1846" y="2048"/>
                </a:lnTo>
                <a:lnTo>
                  <a:pt x="1846" y="1978"/>
                </a:lnTo>
                <a:lnTo>
                  <a:pt x="1846" y="1925"/>
                </a:lnTo>
                <a:lnTo>
                  <a:pt x="1846" y="1840"/>
                </a:lnTo>
                <a:lnTo>
                  <a:pt x="1846" y="1787"/>
                </a:lnTo>
                <a:lnTo>
                  <a:pt x="1853" y="1863"/>
                </a:lnTo>
                <a:lnTo>
                  <a:pt x="1853" y="1856"/>
                </a:lnTo>
                <a:lnTo>
                  <a:pt x="1853" y="1963"/>
                </a:lnTo>
                <a:lnTo>
                  <a:pt x="1853" y="1902"/>
                </a:lnTo>
                <a:lnTo>
                  <a:pt x="1853" y="1856"/>
                </a:lnTo>
                <a:lnTo>
                  <a:pt x="1860" y="1840"/>
                </a:lnTo>
                <a:lnTo>
                  <a:pt x="1860" y="1971"/>
                </a:lnTo>
                <a:lnTo>
                  <a:pt x="1860" y="1932"/>
                </a:lnTo>
                <a:lnTo>
                  <a:pt x="1860" y="1863"/>
                </a:lnTo>
                <a:lnTo>
                  <a:pt x="1860" y="1856"/>
                </a:lnTo>
                <a:lnTo>
                  <a:pt x="1860" y="1971"/>
                </a:lnTo>
                <a:lnTo>
                  <a:pt x="1867" y="1825"/>
                </a:lnTo>
                <a:lnTo>
                  <a:pt x="1867" y="1756"/>
                </a:lnTo>
                <a:lnTo>
                  <a:pt x="1867" y="1679"/>
                </a:lnTo>
                <a:lnTo>
                  <a:pt x="1867" y="1856"/>
                </a:lnTo>
                <a:lnTo>
                  <a:pt x="1867" y="1840"/>
                </a:lnTo>
                <a:lnTo>
                  <a:pt x="1874" y="1649"/>
                </a:lnTo>
                <a:lnTo>
                  <a:pt x="1874" y="1679"/>
                </a:lnTo>
                <a:lnTo>
                  <a:pt x="1874" y="1833"/>
                </a:lnTo>
                <a:lnTo>
                  <a:pt x="1874" y="1810"/>
                </a:lnTo>
                <a:lnTo>
                  <a:pt x="1874" y="1856"/>
                </a:lnTo>
                <a:lnTo>
                  <a:pt x="1874" y="1986"/>
                </a:lnTo>
                <a:lnTo>
                  <a:pt x="1881" y="1994"/>
                </a:lnTo>
                <a:lnTo>
                  <a:pt x="1881" y="1695"/>
                </a:lnTo>
                <a:lnTo>
                  <a:pt x="1881" y="1771"/>
                </a:lnTo>
                <a:lnTo>
                  <a:pt x="1881" y="1886"/>
                </a:lnTo>
                <a:lnTo>
                  <a:pt x="1881" y="1779"/>
                </a:lnTo>
                <a:lnTo>
                  <a:pt x="1888" y="1748"/>
                </a:lnTo>
                <a:lnTo>
                  <a:pt x="1888" y="1848"/>
                </a:lnTo>
                <a:lnTo>
                  <a:pt x="1888" y="1794"/>
                </a:lnTo>
                <a:lnTo>
                  <a:pt x="1888" y="1856"/>
                </a:lnTo>
                <a:lnTo>
                  <a:pt x="1888" y="1695"/>
                </a:lnTo>
                <a:lnTo>
                  <a:pt x="1888" y="1848"/>
                </a:lnTo>
                <a:lnTo>
                  <a:pt x="1888" y="1840"/>
                </a:lnTo>
                <a:lnTo>
                  <a:pt x="1888" y="1802"/>
                </a:lnTo>
                <a:lnTo>
                  <a:pt x="1888" y="1794"/>
                </a:lnTo>
                <a:lnTo>
                  <a:pt x="1888" y="1771"/>
                </a:lnTo>
                <a:lnTo>
                  <a:pt x="1888" y="1833"/>
                </a:lnTo>
                <a:lnTo>
                  <a:pt x="1888" y="1779"/>
                </a:lnTo>
                <a:lnTo>
                  <a:pt x="1888" y="1833"/>
                </a:lnTo>
                <a:lnTo>
                  <a:pt x="1888" y="1886"/>
                </a:lnTo>
                <a:lnTo>
                  <a:pt x="1888" y="1863"/>
                </a:lnTo>
                <a:lnTo>
                  <a:pt x="1888" y="1748"/>
                </a:lnTo>
                <a:lnTo>
                  <a:pt x="1888" y="1848"/>
                </a:lnTo>
                <a:lnTo>
                  <a:pt x="1888" y="1856"/>
                </a:lnTo>
                <a:lnTo>
                  <a:pt x="1888" y="1879"/>
                </a:lnTo>
                <a:lnTo>
                  <a:pt x="1888" y="1863"/>
                </a:lnTo>
                <a:lnTo>
                  <a:pt x="1888" y="1879"/>
                </a:lnTo>
                <a:lnTo>
                  <a:pt x="1888" y="1848"/>
                </a:lnTo>
                <a:lnTo>
                  <a:pt x="1888" y="1902"/>
                </a:lnTo>
                <a:lnTo>
                  <a:pt x="1888" y="1886"/>
                </a:lnTo>
                <a:lnTo>
                  <a:pt x="1888" y="1802"/>
                </a:lnTo>
                <a:lnTo>
                  <a:pt x="1888" y="1733"/>
                </a:lnTo>
                <a:lnTo>
                  <a:pt x="1888" y="1748"/>
                </a:lnTo>
                <a:lnTo>
                  <a:pt x="1888" y="1641"/>
                </a:lnTo>
                <a:lnTo>
                  <a:pt x="1888" y="1503"/>
                </a:lnTo>
                <a:lnTo>
                  <a:pt x="1888" y="1403"/>
                </a:lnTo>
                <a:lnTo>
                  <a:pt x="1888" y="1396"/>
                </a:lnTo>
                <a:lnTo>
                  <a:pt x="1888" y="1319"/>
                </a:lnTo>
                <a:lnTo>
                  <a:pt x="1888" y="1265"/>
                </a:lnTo>
                <a:lnTo>
                  <a:pt x="1895" y="1296"/>
                </a:lnTo>
                <a:lnTo>
                  <a:pt x="1895" y="1281"/>
                </a:lnTo>
                <a:lnTo>
                  <a:pt x="1895" y="1273"/>
                </a:lnTo>
                <a:lnTo>
                  <a:pt x="1895" y="1258"/>
                </a:lnTo>
                <a:lnTo>
                  <a:pt x="1895" y="1480"/>
                </a:lnTo>
                <a:lnTo>
                  <a:pt x="1895" y="1388"/>
                </a:lnTo>
                <a:lnTo>
                  <a:pt x="1895" y="1472"/>
                </a:lnTo>
                <a:lnTo>
                  <a:pt x="1895" y="1541"/>
                </a:lnTo>
                <a:lnTo>
                  <a:pt x="1895" y="1641"/>
                </a:lnTo>
                <a:lnTo>
                  <a:pt x="1895" y="1917"/>
                </a:lnTo>
                <a:lnTo>
                  <a:pt x="1895" y="1756"/>
                </a:lnTo>
                <a:lnTo>
                  <a:pt x="1895" y="1741"/>
                </a:lnTo>
                <a:lnTo>
                  <a:pt x="1895" y="1879"/>
                </a:lnTo>
                <a:lnTo>
                  <a:pt x="1895" y="1856"/>
                </a:lnTo>
                <a:lnTo>
                  <a:pt x="1895" y="1833"/>
                </a:lnTo>
                <a:lnTo>
                  <a:pt x="1895" y="1802"/>
                </a:lnTo>
                <a:lnTo>
                  <a:pt x="1895" y="1748"/>
                </a:lnTo>
                <a:lnTo>
                  <a:pt x="1895" y="1756"/>
                </a:lnTo>
                <a:lnTo>
                  <a:pt x="1895" y="1794"/>
                </a:lnTo>
                <a:lnTo>
                  <a:pt x="1895" y="1725"/>
                </a:lnTo>
                <a:lnTo>
                  <a:pt x="1895" y="1702"/>
                </a:lnTo>
                <a:lnTo>
                  <a:pt x="1895" y="1710"/>
                </a:lnTo>
                <a:lnTo>
                  <a:pt x="1895" y="1725"/>
                </a:lnTo>
                <a:lnTo>
                  <a:pt x="1895" y="1764"/>
                </a:lnTo>
                <a:lnTo>
                  <a:pt x="1895" y="1802"/>
                </a:lnTo>
                <a:lnTo>
                  <a:pt x="1895" y="1817"/>
                </a:lnTo>
                <a:lnTo>
                  <a:pt x="1895" y="1771"/>
                </a:lnTo>
                <a:lnTo>
                  <a:pt x="1895" y="1748"/>
                </a:lnTo>
                <a:lnTo>
                  <a:pt x="1895" y="1794"/>
                </a:lnTo>
                <a:lnTo>
                  <a:pt x="1895" y="1817"/>
                </a:lnTo>
                <a:lnTo>
                  <a:pt x="1895" y="1764"/>
                </a:lnTo>
                <a:lnTo>
                  <a:pt x="1895" y="1894"/>
                </a:lnTo>
                <a:lnTo>
                  <a:pt x="1895" y="1833"/>
                </a:lnTo>
                <a:lnTo>
                  <a:pt x="1895" y="1810"/>
                </a:lnTo>
                <a:lnTo>
                  <a:pt x="1895" y="1863"/>
                </a:lnTo>
                <a:lnTo>
                  <a:pt x="1895" y="1856"/>
                </a:lnTo>
                <a:lnTo>
                  <a:pt x="1895" y="1871"/>
                </a:lnTo>
                <a:lnTo>
                  <a:pt x="1895" y="1848"/>
                </a:lnTo>
                <a:lnTo>
                  <a:pt x="1895" y="1917"/>
                </a:lnTo>
                <a:lnTo>
                  <a:pt x="1902" y="1886"/>
                </a:lnTo>
                <a:lnTo>
                  <a:pt x="1902" y="1871"/>
                </a:lnTo>
                <a:lnTo>
                  <a:pt x="1902" y="1848"/>
                </a:lnTo>
                <a:lnTo>
                  <a:pt x="1902" y="1879"/>
                </a:lnTo>
                <a:lnTo>
                  <a:pt x="1902" y="1886"/>
                </a:lnTo>
                <a:lnTo>
                  <a:pt x="1902" y="1856"/>
                </a:lnTo>
                <a:lnTo>
                  <a:pt x="1902" y="1871"/>
                </a:lnTo>
                <a:lnTo>
                  <a:pt x="1902" y="1825"/>
                </a:lnTo>
                <a:lnTo>
                  <a:pt x="1902" y="1787"/>
                </a:lnTo>
                <a:lnTo>
                  <a:pt x="1902" y="1810"/>
                </a:lnTo>
                <a:lnTo>
                  <a:pt x="1902" y="1833"/>
                </a:lnTo>
                <a:lnTo>
                  <a:pt x="1902" y="1871"/>
                </a:lnTo>
                <a:lnTo>
                  <a:pt x="1902" y="1886"/>
                </a:lnTo>
                <a:lnTo>
                  <a:pt x="1902" y="1894"/>
                </a:lnTo>
                <a:lnTo>
                  <a:pt x="1902" y="1879"/>
                </a:lnTo>
                <a:lnTo>
                  <a:pt x="1902" y="1909"/>
                </a:lnTo>
                <a:lnTo>
                  <a:pt x="1902" y="1856"/>
                </a:lnTo>
                <a:lnTo>
                  <a:pt x="1902" y="1802"/>
                </a:lnTo>
                <a:lnTo>
                  <a:pt x="1902" y="1756"/>
                </a:lnTo>
                <a:lnTo>
                  <a:pt x="1902" y="1687"/>
                </a:lnTo>
                <a:lnTo>
                  <a:pt x="1902" y="1748"/>
                </a:lnTo>
                <a:lnTo>
                  <a:pt x="1902" y="1633"/>
                </a:lnTo>
                <a:lnTo>
                  <a:pt x="1902" y="1741"/>
                </a:lnTo>
                <a:lnTo>
                  <a:pt x="1902" y="1672"/>
                </a:lnTo>
                <a:lnTo>
                  <a:pt x="1902" y="1595"/>
                </a:lnTo>
                <a:lnTo>
                  <a:pt x="1902" y="1710"/>
                </a:lnTo>
                <a:lnTo>
                  <a:pt x="1902" y="1626"/>
                </a:lnTo>
                <a:lnTo>
                  <a:pt x="1909" y="1656"/>
                </a:lnTo>
                <a:lnTo>
                  <a:pt x="1909" y="1633"/>
                </a:lnTo>
                <a:lnTo>
                  <a:pt x="1909" y="1672"/>
                </a:lnTo>
                <a:lnTo>
                  <a:pt x="1909" y="1633"/>
                </a:lnTo>
                <a:lnTo>
                  <a:pt x="1909" y="1618"/>
                </a:lnTo>
                <a:lnTo>
                  <a:pt x="1909" y="1679"/>
                </a:lnTo>
                <a:lnTo>
                  <a:pt x="1909" y="1633"/>
                </a:lnTo>
                <a:lnTo>
                  <a:pt x="1909" y="1695"/>
                </a:lnTo>
                <a:lnTo>
                  <a:pt x="1909" y="1603"/>
                </a:lnTo>
                <a:lnTo>
                  <a:pt x="1909" y="1641"/>
                </a:lnTo>
                <a:lnTo>
                  <a:pt x="1909" y="1626"/>
                </a:lnTo>
                <a:lnTo>
                  <a:pt x="1909" y="1725"/>
                </a:lnTo>
                <a:lnTo>
                  <a:pt x="1909" y="1610"/>
                </a:lnTo>
                <a:lnTo>
                  <a:pt x="1909" y="1748"/>
                </a:lnTo>
                <a:lnTo>
                  <a:pt x="1909" y="1733"/>
                </a:lnTo>
                <a:lnTo>
                  <a:pt x="1909" y="1687"/>
                </a:lnTo>
                <a:lnTo>
                  <a:pt x="1909" y="1733"/>
                </a:lnTo>
                <a:lnTo>
                  <a:pt x="1909" y="1702"/>
                </a:lnTo>
                <a:lnTo>
                  <a:pt x="1909" y="1679"/>
                </a:lnTo>
                <a:lnTo>
                  <a:pt x="1909" y="1641"/>
                </a:lnTo>
                <a:lnTo>
                  <a:pt x="1909" y="1672"/>
                </a:lnTo>
                <a:lnTo>
                  <a:pt x="1909" y="1687"/>
                </a:lnTo>
                <a:lnTo>
                  <a:pt x="1909" y="1449"/>
                </a:lnTo>
                <a:lnTo>
                  <a:pt x="1916" y="1626"/>
                </a:lnTo>
                <a:lnTo>
                  <a:pt x="1916" y="1495"/>
                </a:lnTo>
                <a:lnTo>
                  <a:pt x="1916" y="1679"/>
                </a:lnTo>
                <a:lnTo>
                  <a:pt x="1916" y="1618"/>
                </a:lnTo>
                <a:lnTo>
                  <a:pt x="1916" y="1702"/>
                </a:lnTo>
                <a:lnTo>
                  <a:pt x="1916" y="1488"/>
                </a:lnTo>
                <a:lnTo>
                  <a:pt x="1923" y="1518"/>
                </a:lnTo>
                <a:lnTo>
                  <a:pt x="1923" y="1580"/>
                </a:lnTo>
                <a:lnTo>
                  <a:pt x="1923" y="1465"/>
                </a:lnTo>
                <a:lnTo>
                  <a:pt x="1923" y="1534"/>
                </a:lnTo>
                <a:lnTo>
                  <a:pt x="1923" y="1449"/>
                </a:lnTo>
                <a:lnTo>
                  <a:pt x="1930" y="1411"/>
                </a:lnTo>
                <a:lnTo>
                  <a:pt x="1930" y="1388"/>
                </a:lnTo>
                <a:lnTo>
                  <a:pt x="1930" y="1396"/>
                </a:lnTo>
                <a:lnTo>
                  <a:pt x="1930" y="1365"/>
                </a:lnTo>
                <a:lnTo>
                  <a:pt x="1930" y="1273"/>
                </a:lnTo>
                <a:lnTo>
                  <a:pt x="1930" y="1189"/>
                </a:lnTo>
                <a:lnTo>
                  <a:pt x="1937" y="1173"/>
                </a:lnTo>
                <a:lnTo>
                  <a:pt x="1937" y="1196"/>
                </a:lnTo>
                <a:lnTo>
                  <a:pt x="1937" y="1173"/>
                </a:lnTo>
                <a:lnTo>
                  <a:pt x="1937" y="1120"/>
                </a:lnTo>
                <a:lnTo>
                  <a:pt x="1937" y="1097"/>
                </a:lnTo>
                <a:lnTo>
                  <a:pt x="1937" y="1104"/>
                </a:lnTo>
                <a:lnTo>
                  <a:pt x="1937" y="1074"/>
                </a:lnTo>
                <a:lnTo>
                  <a:pt x="1937" y="1089"/>
                </a:lnTo>
                <a:lnTo>
                  <a:pt x="1937" y="1035"/>
                </a:lnTo>
                <a:lnTo>
                  <a:pt x="1937" y="1043"/>
                </a:lnTo>
                <a:lnTo>
                  <a:pt x="1937" y="1074"/>
                </a:lnTo>
                <a:lnTo>
                  <a:pt x="1937" y="1089"/>
                </a:lnTo>
                <a:lnTo>
                  <a:pt x="1937" y="1028"/>
                </a:lnTo>
                <a:lnTo>
                  <a:pt x="1944" y="997"/>
                </a:lnTo>
                <a:lnTo>
                  <a:pt x="1944" y="1051"/>
                </a:lnTo>
                <a:lnTo>
                  <a:pt x="1944" y="966"/>
                </a:lnTo>
                <a:lnTo>
                  <a:pt x="1944" y="951"/>
                </a:lnTo>
                <a:lnTo>
                  <a:pt x="1944" y="959"/>
                </a:lnTo>
                <a:lnTo>
                  <a:pt x="1944" y="1012"/>
                </a:lnTo>
                <a:lnTo>
                  <a:pt x="1944" y="989"/>
                </a:lnTo>
                <a:lnTo>
                  <a:pt x="1944" y="928"/>
                </a:lnTo>
                <a:lnTo>
                  <a:pt x="1944" y="966"/>
                </a:lnTo>
                <a:lnTo>
                  <a:pt x="1944" y="897"/>
                </a:lnTo>
                <a:lnTo>
                  <a:pt x="1944" y="913"/>
                </a:lnTo>
                <a:lnTo>
                  <a:pt x="1944" y="890"/>
                </a:lnTo>
                <a:lnTo>
                  <a:pt x="1944" y="867"/>
                </a:lnTo>
                <a:lnTo>
                  <a:pt x="1944" y="844"/>
                </a:lnTo>
                <a:lnTo>
                  <a:pt x="1944" y="828"/>
                </a:lnTo>
                <a:lnTo>
                  <a:pt x="1944" y="805"/>
                </a:lnTo>
                <a:lnTo>
                  <a:pt x="1944" y="905"/>
                </a:lnTo>
                <a:lnTo>
                  <a:pt x="1944" y="859"/>
                </a:lnTo>
                <a:lnTo>
                  <a:pt x="1944" y="851"/>
                </a:lnTo>
                <a:lnTo>
                  <a:pt x="1944" y="805"/>
                </a:lnTo>
                <a:lnTo>
                  <a:pt x="1944" y="790"/>
                </a:lnTo>
                <a:lnTo>
                  <a:pt x="1944" y="828"/>
                </a:lnTo>
                <a:lnTo>
                  <a:pt x="1944" y="736"/>
                </a:lnTo>
                <a:lnTo>
                  <a:pt x="1944" y="721"/>
                </a:lnTo>
                <a:lnTo>
                  <a:pt x="1944" y="729"/>
                </a:lnTo>
                <a:lnTo>
                  <a:pt x="1944" y="706"/>
                </a:lnTo>
                <a:lnTo>
                  <a:pt x="1944" y="644"/>
                </a:lnTo>
                <a:lnTo>
                  <a:pt x="1944" y="614"/>
                </a:lnTo>
                <a:lnTo>
                  <a:pt x="1944" y="575"/>
                </a:lnTo>
                <a:lnTo>
                  <a:pt x="1944" y="568"/>
                </a:lnTo>
                <a:lnTo>
                  <a:pt x="1944" y="552"/>
                </a:lnTo>
                <a:lnTo>
                  <a:pt x="1944" y="522"/>
                </a:lnTo>
                <a:lnTo>
                  <a:pt x="1944" y="537"/>
                </a:lnTo>
                <a:lnTo>
                  <a:pt x="1944" y="445"/>
                </a:lnTo>
                <a:lnTo>
                  <a:pt x="1944" y="368"/>
                </a:lnTo>
                <a:lnTo>
                  <a:pt x="1944" y="315"/>
                </a:lnTo>
                <a:lnTo>
                  <a:pt x="1944" y="307"/>
                </a:lnTo>
                <a:lnTo>
                  <a:pt x="1944" y="207"/>
                </a:lnTo>
                <a:lnTo>
                  <a:pt x="1944" y="154"/>
                </a:lnTo>
                <a:lnTo>
                  <a:pt x="1944" y="115"/>
                </a:lnTo>
                <a:lnTo>
                  <a:pt x="1944" y="77"/>
                </a:lnTo>
                <a:lnTo>
                  <a:pt x="1944" y="0"/>
                </a:lnTo>
                <a:lnTo>
                  <a:pt x="1944" y="69"/>
                </a:lnTo>
                <a:lnTo>
                  <a:pt x="1944" y="38"/>
                </a:lnTo>
                <a:lnTo>
                  <a:pt x="1944" y="46"/>
                </a:lnTo>
                <a:lnTo>
                  <a:pt x="1944" y="69"/>
                </a:lnTo>
                <a:lnTo>
                  <a:pt x="1944" y="61"/>
                </a:lnTo>
                <a:lnTo>
                  <a:pt x="1944" y="38"/>
                </a:lnTo>
                <a:lnTo>
                  <a:pt x="1944" y="54"/>
                </a:lnTo>
                <a:lnTo>
                  <a:pt x="1944" y="46"/>
                </a:lnTo>
                <a:lnTo>
                  <a:pt x="1944" y="161"/>
                </a:lnTo>
                <a:lnTo>
                  <a:pt x="1944" y="61"/>
                </a:lnTo>
                <a:lnTo>
                  <a:pt x="1944" y="84"/>
                </a:lnTo>
                <a:lnTo>
                  <a:pt x="1944" y="46"/>
                </a:lnTo>
                <a:lnTo>
                  <a:pt x="1944" y="77"/>
                </a:lnTo>
                <a:lnTo>
                  <a:pt x="1944" y="131"/>
                </a:lnTo>
                <a:lnTo>
                  <a:pt x="1944" y="107"/>
                </a:lnTo>
                <a:lnTo>
                  <a:pt x="1944" y="100"/>
                </a:lnTo>
                <a:lnTo>
                  <a:pt x="1944" y="69"/>
                </a:lnTo>
                <a:lnTo>
                  <a:pt x="1944" y="123"/>
                </a:lnTo>
                <a:lnTo>
                  <a:pt x="1944" y="100"/>
                </a:lnTo>
                <a:lnTo>
                  <a:pt x="1944" y="154"/>
                </a:lnTo>
                <a:lnTo>
                  <a:pt x="1944" y="223"/>
                </a:lnTo>
                <a:lnTo>
                  <a:pt x="1944" y="207"/>
                </a:lnTo>
                <a:lnTo>
                  <a:pt x="1944" y="192"/>
                </a:lnTo>
                <a:lnTo>
                  <a:pt x="1944" y="253"/>
                </a:lnTo>
                <a:lnTo>
                  <a:pt x="1944" y="284"/>
                </a:lnTo>
                <a:lnTo>
                  <a:pt x="1944" y="269"/>
                </a:lnTo>
                <a:lnTo>
                  <a:pt x="1944" y="284"/>
                </a:lnTo>
                <a:lnTo>
                  <a:pt x="1944" y="322"/>
                </a:lnTo>
                <a:lnTo>
                  <a:pt x="1944" y="391"/>
                </a:lnTo>
                <a:lnTo>
                  <a:pt x="1944" y="345"/>
                </a:lnTo>
                <a:lnTo>
                  <a:pt x="1944" y="445"/>
                </a:lnTo>
                <a:lnTo>
                  <a:pt x="1944" y="414"/>
                </a:lnTo>
                <a:lnTo>
                  <a:pt x="1944" y="376"/>
                </a:lnTo>
                <a:lnTo>
                  <a:pt x="1944" y="399"/>
                </a:lnTo>
                <a:lnTo>
                  <a:pt x="1944" y="414"/>
                </a:lnTo>
                <a:lnTo>
                  <a:pt x="1944" y="407"/>
                </a:lnTo>
                <a:lnTo>
                  <a:pt x="1944" y="529"/>
                </a:lnTo>
                <a:lnTo>
                  <a:pt x="1944" y="506"/>
                </a:lnTo>
                <a:lnTo>
                  <a:pt x="1944" y="606"/>
                </a:lnTo>
                <a:lnTo>
                  <a:pt x="1944" y="644"/>
                </a:lnTo>
                <a:lnTo>
                  <a:pt x="1944" y="744"/>
                </a:lnTo>
                <a:lnTo>
                  <a:pt x="1944" y="652"/>
                </a:lnTo>
                <a:lnTo>
                  <a:pt x="1944" y="667"/>
                </a:lnTo>
                <a:lnTo>
                  <a:pt x="1944" y="744"/>
                </a:lnTo>
                <a:lnTo>
                  <a:pt x="1944" y="821"/>
                </a:lnTo>
                <a:lnTo>
                  <a:pt x="1944" y="813"/>
                </a:lnTo>
                <a:lnTo>
                  <a:pt x="1944" y="759"/>
                </a:lnTo>
                <a:lnTo>
                  <a:pt x="1944" y="775"/>
                </a:lnTo>
                <a:lnTo>
                  <a:pt x="1944" y="767"/>
                </a:lnTo>
                <a:lnTo>
                  <a:pt x="1944" y="744"/>
                </a:lnTo>
                <a:lnTo>
                  <a:pt x="1944" y="736"/>
                </a:lnTo>
                <a:lnTo>
                  <a:pt x="1944" y="721"/>
                </a:lnTo>
                <a:lnTo>
                  <a:pt x="1944" y="660"/>
                </a:lnTo>
                <a:lnTo>
                  <a:pt x="1944" y="690"/>
                </a:lnTo>
                <a:lnTo>
                  <a:pt x="1944" y="706"/>
                </a:lnTo>
                <a:lnTo>
                  <a:pt x="1944" y="713"/>
                </a:lnTo>
                <a:lnTo>
                  <a:pt x="1944" y="660"/>
                </a:lnTo>
                <a:lnTo>
                  <a:pt x="1944" y="644"/>
                </a:lnTo>
                <a:lnTo>
                  <a:pt x="1944" y="698"/>
                </a:lnTo>
                <a:lnTo>
                  <a:pt x="1944" y="652"/>
                </a:lnTo>
                <a:lnTo>
                  <a:pt x="1951" y="675"/>
                </a:lnTo>
                <a:lnTo>
                  <a:pt x="1951" y="867"/>
                </a:lnTo>
                <a:lnTo>
                  <a:pt x="1951" y="729"/>
                </a:lnTo>
                <a:lnTo>
                  <a:pt x="1951" y="997"/>
                </a:lnTo>
                <a:lnTo>
                  <a:pt x="1951" y="1181"/>
                </a:lnTo>
                <a:lnTo>
                  <a:pt x="1958" y="851"/>
                </a:lnTo>
                <a:lnTo>
                  <a:pt x="1958" y="1212"/>
                </a:lnTo>
                <a:lnTo>
                  <a:pt x="1958" y="1373"/>
                </a:lnTo>
                <a:lnTo>
                  <a:pt x="1958" y="1411"/>
                </a:lnTo>
                <a:lnTo>
                  <a:pt x="1958" y="1472"/>
                </a:lnTo>
                <a:lnTo>
                  <a:pt x="1958" y="1296"/>
                </a:lnTo>
                <a:lnTo>
                  <a:pt x="1965" y="1526"/>
                </a:lnTo>
                <a:lnTo>
                  <a:pt x="1965" y="1495"/>
                </a:lnTo>
                <a:lnTo>
                  <a:pt x="1965" y="1465"/>
                </a:lnTo>
                <a:lnTo>
                  <a:pt x="1965" y="1350"/>
                </a:lnTo>
                <a:lnTo>
                  <a:pt x="1965" y="1518"/>
                </a:lnTo>
                <a:lnTo>
                  <a:pt x="1965" y="1388"/>
                </a:lnTo>
                <a:lnTo>
                  <a:pt x="1972" y="1311"/>
                </a:lnTo>
                <a:lnTo>
                  <a:pt x="1972" y="1572"/>
                </a:lnTo>
                <a:lnTo>
                  <a:pt x="1972" y="1434"/>
                </a:lnTo>
                <a:lnTo>
                  <a:pt x="1972" y="1472"/>
                </a:lnTo>
                <a:lnTo>
                  <a:pt x="1972" y="1380"/>
                </a:lnTo>
                <a:lnTo>
                  <a:pt x="1979" y="1534"/>
                </a:lnTo>
                <a:lnTo>
                  <a:pt x="1979" y="1334"/>
                </a:lnTo>
                <a:lnTo>
                  <a:pt x="1979" y="1472"/>
                </a:lnTo>
                <a:lnTo>
                  <a:pt x="1979" y="1442"/>
                </a:lnTo>
                <a:lnTo>
                  <a:pt x="1979" y="1549"/>
                </a:lnTo>
                <a:lnTo>
                  <a:pt x="1986" y="1610"/>
                </a:lnTo>
                <a:lnTo>
                  <a:pt x="1986" y="1587"/>
                </a:lnTo>
                <a:lnTo>
                  <a:pt x="1986" y="1572"/>
                </a:lnTo>
                <a:lnTo>
                  <a:pt x="1986" y="1534"/>
                </a:lnTo>
                <a:lnTo>
                  <a:pt x="1986" y="1472"/>
                </a:lnTo>
                <a:lnTo>
                  <a:pt x="1986" y="1480"/>
                </a:lnTo>
                <a:lnTo>
                  <a:pt x="1986" y="1442"/>
                </a:lnTo>
                <a:lnTo>
                  <a:pt x="1986" y="1495"/>
                </a:lnTo>
                <a:lnTo>
                  <a:pt x="1986" y="1457"/>
                </a:lnTo>
                <a:lnTo>
                  <a:pt x="1986" y="1449"/>
                </a:lnTo>
                <a:lnTo>
                  <a:pt x="1986" y="1457"/>
                </a:lnTo>
                <a:lnTo>
                  <a:pt x="1986" y="1526"/>
                </a:lnTo>
                <a:lnTo>
                  <a:pt x="1986" y="1442"/>
                </a:lnTo>
                <a:lnTo>
                  <a:pt x="1986" y="1488"/>
                </a:lnTo>
                <a:lnTo>
                  <a:pt x="1986" y="1495"/>
                </a:lnTo>
                <a:lnTo>
                  <a:pt x="1986" y="1472"/>
                </a:lnTo>
                <a:lnTo>
                  <a:pt x="1986" y="1411"/>
                </a:lnTo>
                <a:lnTo>
                  <a:pt x="1986" y="1419"/>
                </a:lnTo>
                <a:lnTo>
                  <a:pt x="1986" y="1426"/>
                </a:lnTo>
                <a:lnTo>
                  <a:pt x="1986" y="1411"/>
                </a:lnTo>
                <a:lnTo>
                  <a:pt x="1986" y="1426"/>
                </a:lnTo>
                <a:lnTo>
                  <a:pt x="1986" y="1419"/>
                </a:lnTo>
                <a:lnTo>
                  <a:pt x="1986" y="1311"/>
                </a:lnTo>
                <a:lnTo>
                  <a:pt x="1986" y="1541"/>
                </a:lnTo>
                <a:lnTo>
                  <a:pt x="1986" y="1442"/>
                </a:lnTo>
                <a:lnTo>
                  <a:pt x="1986" y="1434"/>
                </a:lnTo>
                <a:lnTo>
                  <a:pt x="1986" y="1396"/>
                </a:lnTo>
                <a:lnTo>
                  <a:pt x="1986" y="1449"/>
                </a:lnTo>
                <a:lnTo>
                  <a:pt x="1986" y="1526"/>
                </a:lnTo>
                <a:lnTo>
                  <a:pt x="1986" y="1649"/>
                </a:lnTo>
                <a:lnTo>
                  <a:pt x="1986" y="1687"/>
                </a:lnTo>
                <a:lnTo>
                  <a:pt x="1986" y="1557"/>
                </a:lnTo>
                <a:lnTo>
                  <a:pt x="1986" y="1587"/>
                </a:lnTo>
                <a:lnTo>
                  <a:pt x="1986" y="1610"/>
                </a:lnTo>
                <a:lnTo>
                  <a:pt x="1986" y="1580"/>
                </a:lnTo>
                <a:lnTo>
                  <a:pt x="1986" y="1564"/>
                </a:lnTo>
                <a:lnTo>
                  <a:pt x="1986" y="1595"/>
                </a:lnTo>
                <a:lnTo>
                  <a:pt x="1986" y="1549"/>
                </a:lnTo>
                <a:lnTo>
                  <a:pt x="1993" y="1549"/>
                </a:lnTo>
                <a:lnTo>
                  <a:pt x="1993" y="1618"/>
                </a:lnTo>
                <a:lnTo>
                  <a:pt x="1993" y="1595"/>
                </a:lnTo>
                <a:lnTo>
                  <a:pt x="1993" y="1633"/>
                </a:lnTo>
                <a:lnTo>
                  <a:pt x="1993" y="1695"/>
                </a:lnTo>
                <a:lnTo>
                  <a:pt x="1993" y="1748"/>
                </a:lnTo>
                <a:lnTo>
                  <a:pt x="1993" y="1725"/>
                </a:lnTo>
                <a:lnTo>
                  <a:pt x="1993" y="1787"/>
                </a:lnTo>
                <a:lnTo>
                  <a:pt x="1993" y="1748"/>
                </a:lnTo>
                <a:lnTo>
                  <a:pt x="1993" y="1710"/>
                </a:lnTo>
                <a:lnTo>
                  <a:pt x="1993" y="1695"/>
                </a:lnTo>
                <a:lnTo>
                  <a:pt x="1993" y="1641"/>
                </a:lnTo>
                <a:lnTo>
                  <a:pt x="1993" y="1595"/>
                </a:lnTo>
                <a:lnTo>
                  <a:pt x="1993" y="1564"/>
                </a:lnTo>
                <a:lnTo>
                  <a:pt x="1993" y="1557"/>
                </a:lnTo>
                <a:lnTo>
                  <a:pt x="1993" y="1511"/>
                </a:lnTo>
                <a:lnTo>
                  <a:pt x="1993" y="1549"/>
                </a:lnTo>
                <a:lnTo>
                  <a:pt x="1993" y="1580"/>
                </a:lnTo>
                <a:lnTo>
                  <a:pt x="1993" y="1557"/>
                </a:lnTo>
                <a:lnTo>
                  <a:pt x="1993" y="1488"/>
                </a:lnTo>
                <a:lnTo>
                  <a:pt x="1993" y="1526"/>
                </a:lnTo>
                <a:lnTo>
                  <a:pt x="1993" y="1434"/>
                </a:lnTo>
                <a:lnTo>
                  <a:pt x="1993" y="1465"/>
                </a:lnTo>
                <a:lnTo>
                  <a:pt x="1993" y="1449"/>
                </a:lnTo>
                <a:lnTo>
                  <a:pt x="1993" y="1426"/>
                </a:lnTo>
                <a:lnTo>
                  <a:pt x="1993" y="1488"/>
                </a:lnTo>
                <a:lnTo>
                  <a:pt x="1993" y="1465"/>
                </a:lnTo>
                <a:lnTo>
                  <a:pt x="1993" y="1304"/>
                </a:lnTo>
                <a:lnTo>
                  <a:pt x="1993" y="1342"/>
                </a:lnTo>
                <a:lnTo>
                  <a:pt x="1993" y="1334"/>
                </a:lnTo>
                <a:lnTo>
                  <a:pt x="1993" y="1296"/>
                </a:lnTo>
                <a:lnTo>
                  <a:pt x="1993" y="1250"/>
                </a:lnTo>
                <a:lnTo>
                  <a:pt x="1993" y="1204"/>
                </a:lnTo>
                <a:lnTo>
                  <a:pt x="1993" y="1127"/>
                </a:lnTo>
                <a:lnTo>
                  <a:pt x="1993" y="1143"/>
                </a:lnTo>
                <a:lnTo>
                  <a:pt x="2000" y="1066"/>
                </a:lnTo>
                <a:lnTo>
                  <a:pt x="2000" y="1127"/>
                </a:lnTo>
                <a:lnTo>
                  <a:pt x="2000" y="1158"/>
                </a:lnTo>
                <a:lnTo>
                  <a:pt x="2000" y="1150"/>
                </a:lnTo>
                <a:lnTo>
                  <a:pt x="2000" y="1242"/>
                </a:lnTo>
                <a:lnTo>
                  <a:pt x="2000" y="1311"/>
                </a:lnTo>
                <a:lnTo>
                  <a:pt x="2000" y="1288"/>
                </a:lnTo>
                <a:lnTo>
                  <a:pt x="2000" y="1434"/>
                </a:lnTo>
                <a:lnTo>
                  <a:pt x="2000" y="1449"/>
                </a:lnTo>
                <a:lnTo>
                  <a:pt x="2000" y="1518"/>
                </a:lnTo>
                <a:lnTo>
                  <a:pt x="2000" y="1495"/>
                </a:lnTo>
                <a:lnTo>
                  <a:pt x="2000" y="1541"/>
                </a:lnTo>
                <a:lnTo>
                  <a:pt x="2000" y="1480"/>
                </a:lnTo>
                <a:lnTo>
                  <a:pt x="2000" y="1541"/>
                </a:lnTo>
                <a:lnTo>
                  <a:pt x="2000" y="1518"/>
                </a:lnTo>
                <a:lnTo>
                  <a:pt x="2000" y="1557"/>
                </a:lnTo>
                <a:lnTo>
                  <a:pt x="2000" y="1495"/>
                </a:lnTo>
                <a:lnTo>
                  <a:pt x="2000" y="1457"/>
                </a:lnTo>
                <a:lnTo>
                  <a:pt x="2000" y="1442"/>
                </a:lnTo>
                <a:lnTo>
                  <a:pt x="2000" y="1534"/>
                </a:lnTo>
                <a:lnTo>
                  <a:pt x="2000" y="1587"/>
                </a:lnTo>
                <a:lnTo>
                  <a:pt x="2000" y="1572"/>
                </a:lnTo>
                <a:lnTo>
                  <a:pt x="2000" y="1564"/>
                </a:lnTo>
                <a:lnTo>
                  <a:pt x="2000" y="1518"/>
                </a:lnTo>
                <a:lnTo>
                  <a:pt x="2000" y="1472"/>
                </a:lnTo>
                <a:lnTo>
                  <a:pt x="2000" y="1511"/>
                </a:lnTo>
                <a:lnTo>
                  <a:pt x="2000" y="1526"/>
                </a:lnTo>
                <a:lnTo>
                  <a:pt x="2000" y="1488"/>
                </a:lnTo>
                <a:lnTo>
                  <a:pt x="2000" y="1518"/>
                </a:lnTo>
                <a:lnTo>
                  <a:pt x="2000" y="1564"/>
                </a:lnTo>
                <a:lnTo>
                  <a:pt x="2000" y="1603"/>
                </a:lnTo>
                <a:lnTo>
                  <a:pt x="2000" y="1564"/>
                </a:lnTo>
                <a:lnTo>
                  <a:pt x="2000" y="1610"/>
                </a:lnTo>
                <a:lnTo>
                  <a:pt x="2000" y="1641"/>
                </a:lnTo>
                <a:lnTo>
                  <a:pt x="2000" y="1580"/>
                </a:lnTo>
                <a:lnTo>
                  <a:pt x="2000" y="1633"/>
                </a:lnTo>
                <a:lnTo>
                  <a:pt x="2000" y="1626"/>
                </a:lnTo>
                <a:lnTo>
                  <a:pt x="2000" y="1534"/>
                </a:lnTo>
                <a:lnTo>
                  <a:pt x="2000" y="1396"/>
                </a:lnTo>
                <a:lnTo>
                  <a:pt x="2000" y="1495"/>
                </a:lnTo>
                <a:lnTo>
                  <a:pt x="2007" y="1472"/>
                </a:lnTo>
                <a:lnTo>
                  <a:pt x="2007" y="1495"/>
                </a:lnTo>
                <a:lnTo>
                  <a:pt x="2007" y="1526"/>
                </a:lnTo>
                <a:lnTo>
                  <a:pt x="2007" y="1403"/>
                </a:lnTo>
                <a:lnTo>
                  <a:pt x="2007" y="1411"/>
                </a:lnTo>
                <a:lnTo>
                  <a:pt x="2007" y="1388"/>
                </a:lnTo>
                <a:lnTo>
                  <a:pt x="2007" y="1403"/>
                </a:lnTo>
                <a:lnTo>
                  <a:pt x="2007" y="1495"/>
                </a:lnTo>
                <a:lnTo>
                  <a:pt x="2007" y="1526"/>
                </a:lnTo>
                <a:lnTo>
                  <a:pt x="2007" y="1541"/>
                </a:lnTo>
                <a:lnTo>
                  <a:pt x="2007" y="1572"/>
                </a:lnTo>
                <a:lnTo>
                  <a:pt x="2007" y="1472"/>
                </a:lnTo>
                <a:lnTo>
                  <a:pt x="2007" y="1603"/>
                </a:lnTo>
                <a:lnTo>
                  <a:pt x="2007" y="1633"/>
                </a:lnTo>
                <a:lnTo>
                  <a:pt x="2007" y="1603"/>
                </a:lnTo>
                <a:lnTo>
                  <a:pt x="2007" y="1541"/>
                </a:lnTo>
                <a:lnTo>
                  <a:pt x="2007" y="1457"/>
                </a:lnTo>
                <a:lnTo>
                  <a:pt x="2007" y="1419"/>
                </a:lnTo>
                <a:lnTo>
                  <a:pt x="2007" y="1725"/>
                </a:lnTo>
                <a:lnTo>
                  <a:pt x="2014" y="1587"/>
                </a:lnTo>
                <a:lnTo>
                  <a:pt x="2014" y="1572"/>
                </a:lnTo>
                <a:lnTo>
                  <a:pt x="2014" y="1480"/>
                </a:lnTo>
                <a:lnTo>
                  <a:pt x="2014" y="1488"/>
                </a:lnTo>
                <a:lnTo>
                  <a:pt x="2014" y="1472"/>
                </a:lnTo>
                <a:lnTo>
                  <a:pt x="2021" y="1572"/>
                </a:lnTo>
                <a:lnTo>
                  <a:pt x="2021" y="1518"/>
                </a:lnTo>
                <a:lnTo>
                  <a:pt x="2021" y="1511"/>
                </a:lnTo>
                <a:lnTo>
                  <a:pt x="2021" y="1373"/>
                </a:lnTo>
                <a:lnTo>
                  <a:pt x="2028" y="1403"/>
                </a:lnTo>
                <a:lnTo>
                  <a:pt x="2028" y="1595"/>
                </a:lnTo>
                <a:lnTo>
                  <a:pt x="2028" y="1572"/>
                </a:lnTo>
                <a:lnTo>
                  <a:pt x="2028" y="1457"/>
                </a:lnTo>
                <a:lnTo>
                  <a:pt x="2028" y="1649"/>
                </a:lnTo>
                <a:lnTo>
                  <a:pt x="2028" y="1664"/>
                </a:lnTo>
                <a:lnTo>
                  <a:pt x="2035" y="1488"/>
                </a:lnTo>
                <a:lnTo>
                  <a:pt x="2035" y="1664"/>
                </a:lnTo>
                <a:lnTo>
                  <a:pt x="2035" y="1534"/>
                </a:lnTo>
                <a:lnTo>
                  <a:pt x="2035" y="1633"/>
                </a:lnTo>
                <a:lnTo>
                  <a:pt x="2035" y="1603"/>
                </a:lnTo>
                <a:lnTo>
                  <a:pt x="2042" y="1633"/>
                </a:lnTo>
                <a:lnTo>
                  <a:pt x="2042" y="1603"/>
                </a:lnTo>
                <a:lnTo>
                  <a:pt x="2042" y="1741"/>
                </a:lnTo>
                <a:lnTo>
                  <a:pt x="2042" y="1764"/>
                </a:lnTo>
                <a:lnTo>
                  <a:pt x="2042" y="1603"/>
                </a:lnTo>
                <a:lnTo>
                  <a:pt x="2049" y="1695"/>
                </a:lnTo>
                <a:lnTo>
                  <a:pt x="2049" y="1618"/>
                </a:lnTo>
                <a:lnTo>
                  <a:pt x="2049" y="1626"/>
                </a:lnTo>
                <a:lnTo>
                  <a:pt x="2049" y="1564"/>
                </a:lnTo>
                <a:lnTo>
                  <a:pt x="2049" y="1718"/>
                </a:lnTo>
                <a:lnTo>
                  <a:pt x="2056" y="1718"/>
                </a:lnTo>
                <a:lnTo>
                  <a:pt x="2056" y="1656"/>
                </a:lnTo>
                <a:lnTo>
                  <a:pt x="2056" y="1534"/>
                </a:lnTo>
                <a:lnTo>
                  <a:pt x="2056" y="1495"/>
                </a:lnTo>
                <a:lnTo>
                  <a:pt x="2056" y="1610"/>
                </a:lnTo>
                <a:lnTo>
                  <a:pt x="2064" y="1641"/>
                </a:lnTo>
                <a:lnTo>
                  <a:pt x="2064" y="1702"/>
                </a:lnTo>
                <a:lnTo>
                  <a:pt x="2064" y="1741"/>
                </a:lnTo>
                <a:lnTo>
                  <a:pt x="2064" y="1718"/>
                </a:lnTo>
                <a:lnTo>
                  <a:pt x="2064" y="1695"/>
                </a:lnTo>
                <a:lnTo>
                  <a:pt x="2071" y="1534"/>
                </a:lnTo>
                <a:lnTo>
                  <a:pt x="2071" y="1603"/>
                </a:lnTo>
                <a:lnTo>
                  <a:pt x="2078" y="1672"/>
                </a:lnTo>
                <a:lnTo>
                  <a:pt x="2078" y="1687"/>
                </a:lnTo>
                <a:lnTo>
                  <a:pt x="2085" y="1656"/>
                </a:lnTo>
                <a:lnTo>
                  <a:pt x="2085" y="1641"/>
                </a:lnTo>
                <a:lnTo>
                  <a:pt x="2085" y="1649"/>
                </a:lnTo>
                <a:lnTo>
                  <a:pt x="2085" y="1641"/>
                </a:lnTo>
                <a:lnTo>
                  <a:pt x="2085" y="1618"/>
                </a:lnTo>
                <a:lnTo>
                  <a:pt x="2085" y="1580"/>
                </a:lnTo>
                <a:lnTo>
                  <a:pt x="2085" y="1603"/>
                </a:lnTo>
                <a:lnTo>
                  <a:pt x="2085" y="1633"/>
                </a:lnTo>
                <a:lnTo>
                  <a:pt x="2085" y="1572"/>
                </a:lnTo>
                <a:lnTo>
                  <a:pt x="2085" y="1603"/>
                </a:lnTo>
                <a:lnTo>
                  <a:pt x="2085" y="1649"/>
                </a:lnTo>
                <a:lnTo>
                  <a:pt x="2085" y="1572"/>
                </a:lnTo>
                <a:lnTo>
                  <a:pt x="2085" y="1618"/>
                </a:lnTo>
                <a:lnTo>
                  <a:pt x="2085" y="1633"/>
                </a:lnTo>
                <a:lnTo>
                  <a:pt x="2085" y="1641"/>
                </a:lnTo>
                <a:lnTo>
                  <a:pt x="2085" y="1656"/>
                </a:lnTo>
                <a:lnTo>
                  <a:pt x="2085" y="1733"/>
                </a:lnTo>
                <a:lnTo>
                  <a:pt x="2085" y="1725"/>
                </a:lnTo>
                <a:lnTo>
                  <a:pt x="2085" y="1687"/>
                </a:lnTo>
                <a:lnTo>
                  <a:pt x="2085" y="1656"/>
                </a:lnTo>
                <a:lnTo>
                  <a:pt x="2085" y="1756"/>
                </a:lnTo>
                <a:lnTo>
                  <a:pt x="2085" y="1748"/>
                </a:lnTo>
                <a:lnTo>
                  <a:pt x="2085" y="1702"/>
                </a:lnTo>
                <a:lnTo>
                  <a:pt x="2092" y="1725"/>
                </a:lnTo>
                <a:lnTo>
                  <a:pt x="2092" y="1687"/>
                </a:lnTo>
                <a:lnTo>
                  <a:pt x="2092" y="1710"/>
                </a:lnTo>
                <a:lnTo>
                  <a:pt x="2092" y="1664"/>
                </a:lnTo>
                <a:lnTo>
                  <a:pt x="2092" y="1672"/>
                </a:lnTo>
                <a:lnTo>
                  <a:pt x="2092" y="1656"/>
                </a:lnTo>
                <a:lnTo>
                  <a:pt x="2092" y="1610"/>
                </a:lnTo>
                <a:lnTo>
                  <a:pt x="2092" y="1603"/>
                </a:lnTo>
                <a:lnTo>
                  <a:pt x="2092" y="1618"/>
                </a:lnTo>
                <a:lnTo>
                  <a:pt x="2092" y="1564"/>
                </a:lnTo>
                <a:lnTo>
                  <a:pt x="2092" y="1580"/>
                </a:lnTo>
                <a:lnTo>
                  <a:pt x="2092" y="1595"/>
                </a:lnTo>
                <a:lnTo>
                  <a:pt x="2092" y="1633"/>
                </a:lnTo>
                <a:lnTo>
                  <a:pt x="2092" y="1679"/>
                </a:lnTo>
                <a:lnTo>
                  <a:pt x="2092" y="1633"/>
                </a:lnTo>
                <a:lnTo>
                  <a:pt x="2092" y="1641"/>
                </a:lnTo>
                <a:lnTo>
                  <a:pt x="2092" y="1603"/>
                </a:lnTo>
                <a:lnTo>
                  <a:pt x="2092" y="1564"/>
                </a:lnTo>
                <a:lnTo>
                  <a:pt x="2092" y="1495"/>
                </a:lnTo>
                <a:lnTo>
                  <a:pt x="2092" y="1434"/>
                </a:lnTo>
                <a:lnTo>
                  <a:pt x="2092" y="1419"/>
                </a:lnTo>
                <a:lnTo>
                  <a:pt x="2092" y="1396"/>
                </a:lnTo>
                <a:lnTo>
                  <a:pt x="2092" y="1373"/>
                </a:lnTo>
                <a:lnTo>
                  <a:pt x="2092" y="1296"/>
                </a:lnTo>
                <a:lnTo>
                  <a:pt x="2092" y="1281"/>
                </a:lnTo>
                <a:lnTo>
                  <a:pt x="2092" y="1258"/>
                </a:lnTo>
                <a:lnTo>
                  <a:pt x="2092" y="1250"/>
                </a:lnTo>
                <a:lnTo>
                  <a:pt x="2092" y="1281"/>
                </a:lnTo>
                <a:lnTo>
                  <a:pt x="2092" y="1319"/>
                </a:lnTo>
                <a:lnTo>
                  <a:pt x="2092" y="1380"/>
                </a:lnTo>
                <a:lnTo>
                  <a:pt x="2092" y="1449"/>
                </a:lnTo>
                <a:lnTo>
                  <a:pt x="2092" y="1541"/>
                </a:lnTo>
                <a:lnTo>
                  <a:pt x="2092" y="1603"/>
                </a:lnTo>
                <a:lnTo>
                  <a:pt x="2092" y="1664"/>
                </a:lnTo>
                <a:lnTo>
                  <a:pt x="2092" y="1718"/>
                </a:lnTo>
                <a:lnTo>
                  <a:pt x="2092" y="1725"/>
                </a:lnTo>
                <a:lnTo>
                  <a:pt x="2092" y="1687"/>
                </a:lnTo>
                <a:lnTo>
                  <a:pt x="2092" y="1764"/>
                </a:lnTo>
                <a:lnTo>
                  <a:pt x="2099" y="1764"/>
                </a:lnTo>
                <a:lnTo>
                  <a:pt x="2099" y="1718"/>
                </a:lnTo>
                <a:lnTo>
                  <a:pt x="2099" y="1710"/>
                </a:lnTo>
                <a:lnTo>
                  <a:pt x="2099" y="1695"/>
                </a:lnTo>
                <a:lnTo>
                  <a:pt x="2099" y="1641"/>
                </a:lnTo>
                <a:lnTo>
                  <a:pt x="2099" y="1710"/>
                </a:lnTo>
                <a:lnTo>
                  <a:pt x="2099" y="1741"/>
                </a:lnTo>
                <a:lnTo>
                  <a:pt x="2099" y="1725"/>
                </a:lnTo>
                <a:lnTo>
                  <a:pt x="2099" y="1649"/>
                </a:lnTo>
                <a:lnTo>
                  <a:pt x="2099" y="1741"/>
                </a:lnTo>
                <a:lnTo>
                  <a:pt x="2099" y="1718"/>
                </a:lnTo>
                <a:lnTo>
                  <a:pt x="2099" y="1725"/>
                </a:lnTo>
                <a:lnTo>
                  <a:pt x="2099" y="1633"/>
                </a:lnTo>
                <a:lnTo>
                  <a:pt x="2099" y="1649"/>
                </a:lnTo>
                <a:lnTo>
                  <a:pt x="2099" y="1618"/>
                </a:lnTo>
                <a:lnTo>
                  <a:pt x="2099" y="1603"/>
                </a:lnTo>
                <a:lnTo>
                  <a:pt x="2099" y="1610"/>
                </a:lnTo>
                <a:lnTo>
                  <a:pt x="2099" y="1595"/>
                </a:lnTo>
                <a:lnTo>
                  <a:pt x="2099" y="1610"/>
                </a:lnTo>
                <a:lnTo>
                  <a:pt x="2099" y="1633"/>
                </a:lnTo>
                <a:lnTo>
                  <a:pt x="2099" y="1672"/>
                </a:lnTo>
                <a:lnTo>
                  <a:pt x="2099" y="1710"/>
                </a:lnTo>
                <a:lnTo>
                  <a:pt x="2099" y="1695"/>
                </a:lnTo>
                <a:lnTo>
                  <a:pt x="2099" y="1656"/>
                </a:lnTo>
                <a:lnTo>
                  <a:pt x="2099" y="1679"/>
                </a:lnTo>
                <a:lnTo>
                  <a:pt x="2099" y="1618"/>
                </a:lnTo>
                <a:lnTo>
                  <a:pt x="2099" y="1541"/>
                </a:lnTo>
                <a:lnTo>
                  <a:pt x="2099" y="1549"/>
                </a:lnTo>
                <a:lnTo>
                  <a:pt x="2099" y="1587"/>
                </a:lnTo>
                <a:lnTo>
                  <a:pt x="2099" y="1641"/>
                </a:lnTo>
                <a:lnTo>
                  <a:pt x="2099" y="1633"/>
                </a:lnTo>
                <a:lnTo>
                  <a:pt x="2099" y="1656"/>
                </a:lnTo>
                <a:lnTo>
                  <a:pt x="2099" y="1687"/>
                </a:lnTo>
                <a:lnTo>
                  <a:pt x="2106" y="1618"/>
                </a:lnTo>
                <a:lnTo>
                  <a:pt x="2106" y="1557"/>
                </a:lnTo>
                <a:lnTo>
                  <a:pt x="2106" y="1457"/>
                </a:lnTo>
                <a:lnTo>
                  <a:pt x="2106" y="1350"/>
                </a:lnTo>
                <a:lnTo>
                  <a:pt x="2106" y="1189"/>
                </a:lnTo>
                <a:lnTo>
                  <a:pt x="2106" y="1081"/>
                </a:lnTo>
                <a:lnTo>
                  <a:pt x="2106" y="1112"/>
                </a:lnTo>
                <a:lnTo>
                  <a:pt x="2106" y="1089"/>
                </a:lnTo>
                <a:lnTo>
                  <a:pt x="2106" y="1051"/>
                </a:lnTo>
                <a:lnTo>
                  <a:pt x="2106" y="1043"/>
                </a:lnTo>
                <a:lnTo>
                  <a:pt x="2106" y="1081"/>
                </a:lnTo>
                <a:lnTo>
                  <a:pt x="2106" y="1097"/>
                </a:lnTo>
                <a:lnTo>
                  <a:pt x="2106" y="1166"/>
                </a:lnTo>
                <a:lnTo>
                  <a:pt x="2106" y="1127"/>
                </a:lnTo>
                <a:lnTo>
                  <a:pt x="2106" y="1258"/>
                </a:lnTo>
                <a:lnTo>
                  <a:pt x="2106" y="1288"/>
                </a:lnTo>
                <a:lnTo>
                  <a:pt x="2106" y="1380"/>
                </a:lnTo>
                <a:lnTo>
                  <a:pt x="2106" y="1426"/>
                </a:lnTo>
                <a:lnTo>
                  <a:pt x="2106" y="1449"/>
                </a:lnTo>
                <a:lnTo>
                  <a:pt x="2106" y="1503"/>
                </a:lnTo>
                <a:lnTo>
                  <a:pt x="2106" y="1557"/>
                </a:lnTo>
                <a:lnTo>
                  <a:pt x="2106" y="1534"/>
                </a:lnTo>
                <a:lnTo>
                  <a:pt x="2106" y="1549"/>
                </a:lnTo>
                <a:lnTo>
                  <a:pt x="2106" y="1580"/>
                </a:lnTo>
                <a:lnTo>
                  <a:pt x="2106" y="1541"/>
                </a:lnTo>
                <a:lnTo>
                  <a:pt x="2106" y="1472"/>
                </a:lnTo>
                <a:lnTo>
                  <a:pt x="2106" y="1426"/>
                </a:lnTo>
                <a:lnTo>
                  <a:pt x="2106" y="1465"/>
                </a:lnTo>
                <a:lnTo>
                  <a:pt x="2106" y="1511"/>
                </a:lnTo>
                <a:lnTo>
                  <a:pt x="2106" y="1572"/>
                </a:lnTo>
                <a:lnTo>
                  <a:pt x="2106" y="1580"/>
                </a:lnTo>
                <a:lnTo>
                  <a:pt x="2106" y="1641"/>
                </a:lnTo>
                <a:lnTo>
                  <a:pt x="2106" y="1603"/>
                </a:lnTo>
                <a:lnTo>
                  <a:pt x="2106" y="1695"/>
                </a:lnTo>
                <a:lnTo>
                  <a:pt x="2106" y="1641"/>
                </a:lnTo>
                <a:lnTo>
                  <a:pt x="2113" y="1649"/>
                </a:lnTo>
                <a:lnTo>
                  <a:pt x="2113" y="1733"/>
                </a:lnTo>
                <a:lnTo>
                  <a:pt x="2113" y="1702"/>
                </a:lnTo>
                <a:lnTo>
                  <a:pt x="2113" y="1649"/>
                </a:lnTo>
                <a:lnTo>
                  <a:pt x="2113" y="1679"/>
                </a:lnTo>
                <a:lnTo>
                  <a:pt x="2113" y="1733"/>
                </a:lnTo>
                <a:lnTo>
                  <a:pt x="2113" y="1787"/>
                </a:lnTo>
                <a:lnTo>
                  <a:pt x="2113" y="1733"/>
                </a:lnTo>
                <a:lnTo>
                  <a:pt x="2113" y="1687"/>
                </a:lnTo>
                <a:lnTo>
                  <a:pt x="2113" y="1610"/>
                </a:lnTo>
                <a:lnTo>
                  <a:pt x="2113" y="1603"/>
                </a:lnTo>
                <a:lnTo>
                  <a:pt x="2113" y="1580"/>
                </a:lnTo>
                <a:lnTo>
                  <a:pt x="2113" y="1695"/>
                </a:lnTo>
                <a:lnTo>
                  <a:pt x="2113" y="1733"/>
                </a:lnTo>
                <a:lnTo>
                  <a:pt x="2113" y="1679"/>
                </a:lnTo>
                <a:lnTo>
                  <a:pt x="2113" y="1710"/>
                </a:lnTo>
                <a:lnTo>
                  <a:pt x="2113" y="1748"/>
                </a:lnTo>
                <a:lnTo>
                  <a:pt x="2113" y="1741"/>
                </a:lnTo>
                <a:lnTo>
                  <a:pt x="2113" y="1664"/>
                </a:lnTo>
                <a:lnTo>
                  <a:pt x="2113" y="1626"/>
                </a:lnTo>
                <a:lnTo>
                  <a:pt x="2113" y="1649"/>
                </a:lnTo>
                <a:lnTo>
                  <a:pt x="2113" y="1741"/>
                </a:lnTo>
                <a:lnTo>
                  <a:pt x="2113" y="1748"/>
                </a:lnTo>
                <a:lnTo>
                  <a:pt x="2113" y="1787"/>
                </a:lnTo>
                <a:lnTo>
                  <a:pt x="2113" y="1817"/>
                </a:lnTo>
                <a:lnTo>
                  <a:pt x="2113" y="1833"/>
                </a:lnTo>
                <a:lnTo>
                  <a:pt x="2113" y="1825"/>
                </a:lnTo>
                <a:lnTo>
                  <a:pt x="2113" y="1756"/>
                </a:lnTo>
                <a:lnTo>
                  <a:pt x="2113" y="1771"/>
                </a:lnTo>
                <a:lnTo>
                  <a:pt x="2113" y="1764"/>
                </a:lnTo>
                <a:lnTo>
                  <a:pt x="2113" y="1802"/>
                </a:lnTo>
                <a:lnTo>
                  <a:pt x="2113" y="1817"/>
                </a:lnTo>
                <a:lnTo>
                  <a:pt x="2120" y="1748"/>
                </a:lnTo>
                <a:lnTo>
                  <a:pt x="2120" y="1595"/>
                </a:lnTo>
                <a:lnTo>
                  <a:pt x="2127" y="1771"/>
                </a:lnTo>
                <a:lnTo>
                  <a:pt x="2127" y="1687"/>
                </a:lnTo>
                <a:lnTo>
                  <a:pt x="2134" y="1725"/>
                </a:lnTo>
                <a:lnTo>
                  <a:pt x="2134" y="1656"/>
                </a:lnTo>
                <a:lnTo>
                  <a:pt x="2141" y="1626"/>
                </a:lnTo>
                <a:lnTo>
                  <a:pt x="2141" y="1610"/>
                </a:lnTo>
                <a:lnTo>
                  <a:pt x="2148" y="1649"/>
                </a:lnTo>
                <a:lnTo>
                  <a:pt x="2155" y="1664"/>
                </a:lnTo>
                <a:lnTo>
                  <a:pt x="2155" y="1649"/>
                </a:lnTo>
                <a:lnTo>
                  <a:pt x="2162" y="1764"/>
                </a:lnTo>
                <a:lnTo>
                  <a:pt x="2162" y="1955"/>
                </a:lnTo>
                <a:lnTo>
                  <a:pt x="2169" y="1733"/>
                </a:lnTo>
                <a:lnTo>
                  <a:pt x="2169" y="1710"/>
                </a:lnTo>
                <a:lnTo>
                  <a:pt x="2176" y="1779"/>
                </a:lnTo>
                <a:lnTo>
                  <a:pt x="2176" y="1825"/>
                </a:lnTo>
                <a:lnTo>
                  <a:pt x="2183" y="1695"/>
                </a:lnTo>
                <a:lnTo>
                  <a:pt x="2190" y="1917"/>
                </a:lnTo>
                <a:lnTo>
                  <a:pt x="2190" y="1764"/>
                </a:lnTo>
                <a:lnTo>
                  <a:pt x="2197" y="1787"/>
                </a:lnTo>
                <a:lnTo>
                  <a:pt x="2197" y="1695"/>
                </a:lnTo>
                <a:lnTo>
                  <a:pt x="2204" y="1748"/>
                </a:lnTo>
                <a:lnTo>
                  <a:pt x="2204" y="1710"/>
                </a:lnTo>
                <a:lnTo>
                  <a:pt x="2211" y="1810"/>
                </a:lnTo>
                <a:lnTo>
                  <a:pt x="2211" y="1871"/>
                </a:lnTo>
                <a:lnTo>
                  <a:pt x="2218" y="1687"/>
                </a:lnTo>
                <a:lnTo>
                  <a:pt x="2225" y="1794"/>
                </a:lnTo>
                <a:lnTo>
                  <a:pt x="2225" y="1748"/>
                </a:lnTo>
                <a:lnTo>
                  <a:pt x="2232" y="1679"/>
                </a:lnTo>
                <a:lnTo>
                  <a:pt x="2232" y="1794"/>
                </a:lnTo>
                <a:lnTo>
                  <a:pt x="2239" y="1833"/>
                </a:lnTo>
                <a:lnTo>
                  <a:pt x="2246" y="1894"/>
                </a:lnTo>
                <a:lnTo>
                  <a:pt x="2253" y="1856"/>
                </a:lnTo>
                <a:lnTo>
                  <a:pt x="2253" y="1817"/>
                </a:lnTo>
                <a:lnTo>
                  <a:pt x="2260" y="1879"/>
                </a:lnTo>
                <a:lnTo>
                  <a:pt x="2260" y="1863"/>
                </a:lnTo>
                <a:lnTo>
                  <a:pt x="2267" y="1902"/>
                </a:lnTo>
                <a:lnTo>
                  <a:pt x="2267" y="1840"/>
                </a:lnTo>
                <a:lnTo>
                  <a:pt x="2274" y="1932"/>
                </a:lnTo>
                <a:lnTo>
                  <a:pt x="2274" y="1802"/>
                </a:lnTo>
                <a:lnTo>
                  <a:pt x="2281" y="1886"/>
                </a:lnTo>
                <a:lnTo>
                  <a:pt x="2288" y="1909"/>
                </a:lnTo>
                <a:lnTo>
                  <a:pt x="2288" y="2017"/>
                </a:lnTo>
                <a:lnTo>
                  <a:pt x="2295" y="1948"/>
                </a:lnTo>
                <a:lnTo>
                  <a:pt x="2302" y="1971"/>
                </a:lnTo>
                <a:lnTo>
                  <a:pt x="2302" y="1863"/>
                </a:lnTo>
                <a:lnTo>
                  <a:pt x="2309" y="1810"/>
                </a:lnTo>
                <a:lnTo>
                  <a:pt x="2309" y="1879"/>
                </a:lnTo>
                <a:lnTo>
                  <a:pt x="2316" y="1879"/>
                </a:lnTo>
                <a:lnTo>
                  <a:pt x="2316" y="1863"/>
                </a:lnTo>
                <a:lnTo>
                  <a:pt x="2316" y="1856"/>
                </a:lnTo>
                <a:lnTo>
                  <a:pt x="2316" y="1833"/>
                </a:lnTo>
                <a:lnTo>
                  <a:pt x="2316" y="1871"/>
                </a:lnTo>
                <a:lnTo>
                  <a:pt x="2316" y="1886"/>
                </a:lnTo>
                <a:lnTo>
                  <a:pt x="2316" y="1909"/>
                </a:lnTo>
                <a:lnTo>
                  <a:pt x="2316" y="1894"/>
                </a:lnTo>
                <a:lnTo>
                  <a:pt x="2316" y="1863"/>
                </a:lnTo>
                <a:lnTo>
                  <a:pt x="2316" y="1925"/>
                </a:lnTo>
                <a:lnTo>
                  <a:pt x="2316" y="1909"/>
                </a:lnTo>
                <a:lnTo>
                  <a:pt x="2316" y="1917"/>
                </a:lnTo>
                <a:lnTo>
                  <a:pt x="2316" y="1879"/>
                </a:lnTo>
                <a:lnTo>
                  <a:pt x="2316" y="1940"/>
                </a:lnTo>
                <a:lnTo>
                  <a:pt x="2316" y="1902"/>
                </a:lnTo>
                <a:lnTo>
                  <a:pt x="2316" y="1825"/>
                </a:lnTo>
                <a:lnTo>
                  <a:pt x="2316" y="1871"/>
                </a:lnTo>
                <a:lnTo>
                  <a:pt x="2316" y="1909"/>
                </a:lnTo>
                <a:lnTo>
                  <a:pt x="2316" y="1886"/>
                </a:lnTo>
                <a:lnTo>
                  <a:pt x="2316" y="1909"/>
                </a:lnTo>
                <a:lnTo>
                  <a:pt x="2316" y="1863"/>
                </a:lnTo>
                <a:lnTo>
                  <a:pt x="2316" y="1902"/>
                </a:lnTo>
                <a:lnTo>
                  <a:pt x="2316" y="1879"/>
                </a:lnTo>
                <a:lnTo>
                  <a:pt x="2316" y="1917"/>
                </a:lnTo>
                <a:lnTo>
                  <a:pt x="2316" y="1932"/>
                </a:lnTo>
                <a:lnTo>
                  <a:pt x="2316" y="1917"/>
                </a:lnTo>
                <a:lnTo>
                  <a:pt x="2316" y="1863"/>
                </a:lnTo>
                <a:lnTo>
                  <a:pt x="2316" y="1840"/>
                </a:lnTo>
                <a:lnTo>
                  <a:pt x="2316" y="1825"/>
                </a:lnTo>
                <a:lnTo>
                  <a:pt x="2323" y="1679"/>
                </a:lnTo>
                <a:lnTo>
                  <a:pt x="2323" y="1557"/>
                </a:lnTo>
                <a:lnTo>
                  <a:pt x="2323" y="1511"/>
                </a:lnTo>
                <a:lnTo>
                  <a:pt x="2323" y="1465"/>
                </a:lnTo>
                <a:lnTo>
                  <a:pt x="2323" y="1342"/>
                </a:lnTo>
                <a:lnTo>
                  <a:pt x="2323" y="1288"/>
                </a:lnTo>
                <a:lnTo>
                  <a:pt x="2323" y="1265"/>
                </a:lnTo>
                <a:lnTo>
                  <a:pt x="2323" y="1227"/>
                </a:lnTo>
                <a:lnTo>
                  <a:pt x="2323" y="1250"/>
                </a:lnTo>
                <a:lnTo>
                  <a:pt x="2323" y="1281"/>
                </a:lnTo>
                <a:lnTo>
                  <a:pt x="2323" y="1242"/>
                </a:lnTo>
                <a:lnTo>
                  <a:pt x="2323" y="1319"/>
                </a:lnTo>
                <a:lnTo>
                  <a:pt x="2323" y="1311"/>
                </a:lnTo>
                <a:lnTo>
                  <a:pt x="2323" y="1388"/>
                </a:lnTo>
                <a:lnTo>
                  <a:pt x="2323" y="1472"/>
                </a:lnTo>
                <a:lnTo>
                  <a:pt x="2323" y="1549"/>
                </a:lnTo>
                <a:lnTo>
                  <a:pt x="2323" y="1626"/>
                </a:lnTo>
                <a:lnTo>
                  <a:pt x="2323" y="1695"/>
                </a:lnTo>
                <a:lnTo>
                  <a:pt x="2323" y="1710"/>
                </a:lnTo>
                <a:lnTo>
                  <a:pt x="2323" y="1748"/>
                </a:lnTo>
                <a:lnTo>
                  <a:pt x="2323" y="1825"/>
                </a:lnTo>
                <a:lnTo>
                  <a:pt x="2323" y="1833"/>
                </a:lnTo>
                <a:lnTo>
                  <a:pt x="2323" y="1902"/>
                </a:lnTo>
                <a:lnTo>
                  <a:pt x="2323" y="1879"/>
                </a:lnTo>
                <a:lnTo>
                  <a:pt x="2323" y="1894"/>
                </a:lnTo>
                <a:lnTo>
                  <a:pt x="2323" y="1909"/>
                </a:lnTo>
                <a:lnTo>
                  <a:pt x="2323" y="1902"/>
                </a:lnTo>
                <a:lnTo>
                  <a:pt x="2323" y="1802"/>
                </a:lnTo>
                <a:lnTo>
                  <a:pt x="2323" y="1894"/>
                </a:lnTo>
                <a:lnTo>
                  <a:pt x="2323" y="1863"/>
                </a:lnTo>
                <a:lnTo>
                  <a:pt x="2323" y="1871"/>
                </a:lnTo>
                <a:lnTo>
                  <a:pt x="2323" y="1848"/>
                </a:lnTo>
                <a:lnTo>
                  <a:pt x="2323" y="1879"/>
                </a:lnTo>
                <a:lnTo>
                  <a:pt x="2323" y="1825"/>
                </a:lnTo>
                <a:lnTo>
                  <a:pt x="2323" y="1802"/>
                </a:lnTo>
                <a:lnTo>
                  <a:pt x="2323" y="1810"/>
                </a:lnTo>
                <a:lnTo>
                  <a:pt x="2330" y="1833"/>
                </a:lnTo>
                <a:lnTo>
                  <a:pt x="2330" y="1825"/>
                </a:lnTo>
                <a:lnTo>
                  <a:pt x="2330" y="1779"/>
                </a:lnTo>
                <a:lnTo>
                  <a:pt x="2330" y="1702"/>
                </a:lnTo>
                <a:lnTo>
                  <a:pt x="2330" y="1664"/>
                </a:lnTo>
                <a:lnTo>
                  <a:pt x="2330" y="1549"/>
                </a:lnTo>
                <a:lnTo>
                  <a:pt x="2330" y="1580"/>
                </a:lnTo>
                <a:lnTo>
                  <a:pt x="2330" y="1465"/>
                </a:lnTo>
                <a:lnTo>
                  <a:pt x="2330" y="1311"/>
                </a:lnTo>
                <a:lnTo>
                  <a:pt x="2330" y="1235"/>
                </a:lnTo>
                <a:lnTo>
                  <a:pt x="2330" y="1173"/>
                </a:lnTo>
                <a:lnTo>
                  <a:pt x="2330" y="1120"/>
                </a:lnTo>
                <a:lnTo>
                  <a:pt x="2330" y="1097"/>
                </a:lnTo>
                <a:lnTo>
                  <a:pt x="2330" y="1120"/>
                </a:lnTo>
                <a:lnTo>
                  <a:pt x="2330" y="1158"/>
                </a:lnTo>
                <a:lnTo>
                  <a:pt x="2330" y="1189"/>
                </a:lnTo>
                <a:lnTo>
                  <a:pt x="2330" y="1235"/>
                </a:lnTo>
                <a:lnTo>
                  <a:pt x="2330" y="1304"/>
                </a:lnTo>
                <a:lnTo>
                  <a:pt x="2330" y="1327"/>
                </a:lnTo>
                <a:lnTo>
                  <a:pt x="2330" y="1357"/>
                </a:lnTo>
                <a:lnTo>
                  <a:pt x="2330" y="1311"/>
                </a:lnTo>
                <a:lnTo>
                  <a:pt x="2330" y="1219"/>
                </a:lnTo>
                <a:lnTo>
                  <a:pt x="2330" y="1242"/>
                </a:lnTo>
                <a:lnTo>
                  <a:pt x="2330" y="1258"/>
                </a:lnTo>
                <a:lnTo>
                  <a:pt x="2330" y="1204"/>
                </a:lnTo>
                <a:lnTo>
                  <a:pt x="2330" y="1212"/>
                </a:lnTo>
                <a:lnTo>
                  <a:pt x="2330" y="1296"/>
                </a:lnTo>
                <a:lnTo>
                  <a:pt x="2330" y="1227"/>
                </a:lnTo>
                <a:lnTo>
                  <a:pt x="2330" y="1258"/>
                </a:lnTo>
                <a:lnTo>
                  <a:pt x="2330" y="1189"/>
                </a:lnTo>
                <a:lnTo>
                  <a:pt x="2330" y="1204"/>
                </a:lnTo>
                <a:lnTo>
                  <a:pt x="2330" y="1189"/>
                </a:lnTo>
                <a:lnTo>
                  <a:pt x="2330" y="1196"/>
                </a:lnTo>
                <a:lnTo>
                  <a:pt x="2330" y="1212"/>
                </a:lnTo>
                <a:lnTo>
                  <a:pt x="2330" y="1258"/>
                </a:lnTo>
                <a:lnTo>
                  <a:pt x="2330" y="1319"/>
                </a:lnTo>
                <a:lnTo>
                  <a:pt x="2330" y="1380"/>
                </a:lnTo>
                <a:lnTo>
                  <a:pt x="2337" y="1380"/>
                </a:lnTo>
                <a:lnTo>
                  <a:pt x="2337" y="1472"/>
                </a:lnTo>
                <a:lnTo>
                  <a:pt x="2337" y="1610"/>
                </a:lnTo>
                <a:lnTo>
                  <a:pt x="2337" y="1649"/>
                </a:lnTo>
                <a:lnTo>
                  <a:pt x="2337" y="1702"/>
                </a:lnTo>
                <a:lnTo>
                  <a:pt x="2337" y="1725"/>
                </a:lnTo>
                <a:lnTo>
                  <a:pt x="2337" y="1771"/>
                </a:lnTo>
                <a:lnTo>
                  <a:pt x="2337" y="1817"/>
                </a:lnTo>
                <a:lnTo>
                  <a:pt x="2337" y="1764"/>
                </a:lnTo>
                <a:lnTo>
                  <a:pt x="2337" y="1817"/>
                </a:lnTo>
                <a:lnTo>
                  <a:pt x="2337" y="1825"/>
                </a:lnTo>
                <a:lnTo>
                  <a:pt x="2337" y="1771"/>
                </a:lnTo>
                <a:lnTo>
                  <a:pt x="2337" y="1794"/>
                </a:lnTo>
                <a:lnTo>
                  <a:pt x="2337" y="1741"/>
                </a:lnTo>
                <a:lnTo>
                  <a:pt x="2337" y="1733"/>
                </a:lnTo>
                <a:lnTo>
                  <a:pt x="2337" y="1794"/>
                </a:lnTo>
                <a:lnTo>
                  <a:pt x="2337" y="1779"/>
                </a:lnTo>
                <a:lnTo>
                  <a:pt x="2337" y="1863"/>
                </a:lnTo>
                <a:lnTo>
                  <a:pt x="2337" y="1871"/>
                </a:lnTo>
                <a:lnTo>
                  <a:pt x="2337" y="1948"/>
                </a:lnTo>
                <a:lnTo>
                  <a:pt x="2337" y="1978"/>
                </a:lnTo>
                <a:lnTo>
                  <a:pt x="2337" y="1963"/>
                </a:lnTo>
                <a:lnTo>
                  <a:pt x="2337" y="1986"/>
                </a:lnTo>
                <a:lnTo>
                  <a:pt x="2337" y="1963"/>
                </a:lnTo>
                <a:lnTo>
                  <a:pt x="2337" y="1986"/>
                </a:lnTo>
                <a:lnTo>
                  <a:pt x="2337" y="2002"/>
                </a:lnTo>
                <a:lnTo>
                  <a:pt x="2337" y="1978"/>
                </a:lnTo>
                <a:lnTo>
                  <a:pt x="2337" y="1986"/>
                </a:lnTo>
                <a:lnTo>
                  <a:pt x="2337" y="1955"/>
                </a:lnTo>
                <a:lnTo>
                  <a:pt x="2337" y="1932"/>
                </a:lnTo>
                <a:lnTo>
                  <a:pt x="2337" y="1902"/>
                </a:lnTo>
                <a:lnTo>
                  <a:pt x="2337" y="1971"/>
                </a:lnTo>
                <a:lnTo>
                  <a:pt x="2337" y="1894"/>
                </a:lnTo>
                <a:lnTo>
                  <a:pt x="2337" y="1902"/>
                </a:lnTo>
                <a:lnTo>
                  <a:pt x="2337" y="1863"/>
                </a:lnTo>
                <a:lnTo>
                  <a:pt x="2337" y="1902"/>
                </a:lnTo>
                <a:lnTo>
                  <a:pt x="2337" y="1871"/>
                </a:lnTo>
                <a:lnTo>
                  <a:pt x="2337" y="1863"/>
                </a:lnTo>
                <a:lnTo>
                  <a:pt x="2337" y="1909"/>
                </a:lnTo>
                <a:lnTo>
                  <a:pt x="2337" y="1848"/>
                </a:lnTo>
                <a:lnTo>
                  <a:pt x="2337" y="1817"/>
                </a:lnTo>
                <a:lnTo>
                  <a:pt x="2337" y="1848"/>
                </a:lnTo>
                <a:lnTo>
                  <a:pt x="2344" y="1787"/>
                </a:lnTo>
                <a:lnTo>
                  <a:pt x="2344" y="1725"/>
                </a:lnTo>
                <a:lnTo>
                  <a:pt x="2344" y="1840"/>
                </a:lnTo>
                <a:lnTo>
                  <a:pt x="2344" y="1817"/>
                </a:lnTo>
                <a:lnTo>
                  <a:pt x="2344" y="1756"/>
                </a:lnTo>
                <a:lnTo>
                  <a:pt x="2344" y="1833"/>
                </a:lnTo>
                <a:lnTo>
                  <a:pt x="2344" y="1840"/>
                </a:lnTo>
                <a:lnTo>
                  <a:pt x="2344" y="1771"/>
                </a:lnTo>
                <a:lnTo>
                  <a:pt x="2344" y="1725"/>
                </a:lnTo>
                <a:lnTo>
                  <a:pt x="2344" y="1817"/>
                </a:lnTo>
                <a:lnTo>
                  <a:pt x="2344" y="1810"/>
                </a:lnTo>
                <a:lnTo>
                  <a:pt x="2344" y="1825"/>
                </a:lnTo>
                <a:lnTo>
                  <a:pt x="2344" y="1810"/>
                </a:lnTo>
                <a:lnTo>
                  <a:pt x="2344" y="1863"/>
                </a:lnTo>
                <a:lnTo>
                  <a:pt x="2344" y="1886"/>
                </a:lnTo>
                <a:lnTo>
                  <a:pt x="2344" y="1917"/>
                </a:lnTo>
                <a:lnTo>
                  <a:pt x="2344" y="1825"/>
                </a:lnTo>
                <a:lnTo>
                  <a:pt x="2351" y="1917"/>
                </a:lnTo>
                <a:lnTo>
                  <a:pt x="2358" y="1971"/>
                </a:lnTo>
                <a:lnTo>
                  <a:pt x="2358" y="1863"/>
                </a:lnTo>
                <a:lnTo>
                  <a:pt x="2365" y="2040"/>
                </a:lnTo>
                <a:lnTo>
                  <a:pt x="2365" y="2048"/>
                </a:lnTo>
                <a:lnTo>
                  <a:pt x="2372" y="1856"/>
                </a:lnTo>
                <a:lnTo>
                  <a:pt x="2372" y="2025"/>
                </a:lnTo>
                <a:lnTo>
                  <a:pt x="2379" y="1932"/>
                </a:lnTo>
                <a:lnTo>
                  <a:pt x="2379" y="1871"/>
                </a:lnTo>
                <a:lnTo>
                  <a:pt x="2386" y="1963"/>
                </a:lnTo>
                <a:lnTo>
                  <a:pt x="2393" y="2017"/>
                </a:lnTo>
                <a:lnTo>
                  <a:pt x="2393" y="1886"/>
                </a:lnTo>
                <a:lnTo>
                  <a:pt x="2400" y="1963"/>
                </a:lnTo>
                <a:lnTo>
                  <a:pt x="2400" y="1886"/>
                </a:lnTo>
                <a:lnTo>
                  <a:pt x="2407" y="2048"/>
                </a:lnTo>
                <a:lnTo>
                  <a:pt x="2407" y="2040"/>
                </a:lnTo>
                <a:lnTo>
                  <a:pt x="2414" y="1986"/>
                </a:lnTo>
                <a:lnTo>
                  <a:pt x="2414" y="1978"/>
                </a:lnTo>
                <a:lnTo>
                  <a:pt x="2421" y="2140"/>
                </a:lnTo>
                <a:lnTo>
                  <a:pt x="2428" y="2032"/>
                </a:lnTo>
                <a:lnTo>
                  <a:pt x="2428" y="1940"/>
                </a:lnTo>
                <a:lnTo>
                  <a:pt x="2435" y="2117"/>
                </a:lnTo>
                <a:lnTo>
                  <a:pt x="2435" y="2109"/>
                </a:lnTo>
                <a:lnTo>
                  <a:pt x="2442" y="2101"/>
                </a:lnTo>
                <a:lnTo>
                  <a:pt x="2442" y="2032"/>
                </a:lnTo>
                <a:lnTo>
                  <a:pt x="2449" y="1955"/>
                </a:lnTo>
                <a:lnTo>
                  <a:pt x="2449" y="2071"/>
                </a:lnTo>
                <a:lnTo>
                  <a:pt x="2456" y="2025"/>
                </a:lnTo>
                <a:lnTo>
                  <a:pt x="2463" y="2132"/>
                </a:lnTo>
                <a:lnTo>
                  <a:pt x="2463" y="2025"/>
                </a:lnTo>
                <a:lnTo>
                  <a:pt x="2471" y="1948"/>
                </a:lnTo>
                <a:lnTo>
                  <a:pt x="2471" y="2170"/>
                </a:lnTo>
                <a:lnTo>
                  <a:pt x="2478" y="1986"/>
                </a:lnTo>
                <a:lnTo>
                  <a:pt x="2478" y="2025"/>
                </a:lnTo>
                <a:lnTo>
                  <a:pt x="2478" y="2032"/>
                </a:lnTo>
                <a:lnTo>
                  <a:pt x="2478" y="2017"/>
                </a:lnTo>
                <a:lnTo>
                  <a:pt x="2478" y="2055"/>
                </a:lnTo>
                <a:lnTo>
                  <a:pt x="2478" y="2025"/>
                </a:lnTo>
                <a:lnTo>
                  <a:pt x="2478" y="2071"/>
                </a:lnTo>
                <a:lnTo>
                  <a:pt x="2478" y="2078"/>
                </a:lnTo>
                <a:lnTo>
                  <a:pt x="2485" y="2094"/>
                </a:lnTo>
                <a:lnTo>
                  <a:pt x="2485" y="2101"/>
                </a:lnTo>
                <a:lnTo>
                  <a:pt x="2485" y="2063"/>
                </a:lnTo>
                <a:lnTo>
                  <a:pt x="2485" y="2071"/>
                </a:lnTo>
                <a:lnTo>
                  <a:pt x="2485" y="2078"/>
                </a:lnTo>
                <a:lnTo>
                  <a:pt x="2485" y="2017"/>
                </a:lnTo>
                <a:lnTo>
                  <a:pt x="2485" y="2032"/>
                </a:lnTo>
                <a:lnTo>
                  <a:pt x="2485" y="1963"/>
                </a:lnTo>
                <a:lnTo>
                  <a:pt x="2485" y="1925"/>
                </a:lnTo>
                <a:lnTo>
                  <a:pt x="2485" y="1909"/>
                </a:lnTo>
                <a:lnTo>
                  <a:pt x="2485" y="1948"/>
                </a:lnTo>
                <a:lnTo>
                  <a:pt x="2485" y="1909"/>
                </a:lnTo>
                <a:lnTo>
                  <a:pt x="2485" y="1955"/>
                </a:lnTo>
                <a:lnTo>
                  <a:pt x="2485" y="2040"/>
                </a:lnTo>
                <a:lnTo>
                  <a:pt x="2485" y="2055"/>
                </a:lnTo>
                <a:lnTo>
                  <a:pt x="2485" y="2094"/>
                </a:lnTo>
                <a:lnTo>
                  <a:pt x="2485" y="1986"/>
                </a:lnTo>
                <a:lnTo>
                  <a:pt x="2485" y="2140"/>
                </a:lnTo>
                <a:lnTo>
                  <a:pt x="2485" y="2109"/>
                </a:lnTo>
                <a:lnTo>
                  <a:pt x="2485" y="2086"/>
                </a:lnTo>
                <a:lnTo>
                  <a:pt x="2485" y="2132"/>
                </a:lnTo>
                <a:lnTo>
                  <a:pt x="2485" y="2140"/>
                </a:lnTo>
                <a:lnTo>
                  <a:pt x="2485" y="2163"/>
                </a:lnTo>
                <a:lnTo>
                  <a:pt x="2485" y="2132"/>
                </a:lnTo>
                <a:lnTo>
                  <a:pt x="2485" y="2163"/>
                </a:lnTo>
                <a:lnTo>
                  <a:pt x="2485" y="2124"/>
                </a:lnTo>
                <a:lnTo>
                  <a:pt x="2485" y="2109"/>
                </a:lnTo>
                <a:lnTo>
                  <a:pt x="2485" y="2086"/>
                </a:lnTo>
                <a:lnTo>
                  <a:pt x="2485" y="2048"/>
                </a:lnTo>
                <a:lnTo>
                  <a:pt x="2485" y="2009"/>
                </a:lnTo>
                <a:lnTo>
                  <a:pt x="2485" y="1948"/>
                </a:lnTo>
                <a:lnTo>
                  <a:pt x="2485" y="1925"/>
                </a:lnTo>
                <a:lnTo>
                  <a:pt x="2485" y="1963"/>
                </a:lnTo>
                <a:lnTo>
                  <a:pt x="2485" y="1948"/>
                </a:lnTo>
                <a:lnTo>
                  <a:pt x="2485" y="1955"/>
                </a:lnTo>
                <a:lnTo>
                  <a:pt x="2485" y="1963"/>
                </a:lnTo>
                <a:lnTo>
                  <a:pt x="2492" y="1932"/>
                </a:lnTo>
                <a:lnTo>
                  <a:pt x="2492" y="2025"/>
                </a:lnTo>
                <a:lnTo>
                  <a:pt x="2492" y="2017"/>
                </a:lnTo>
                <a:lnTo>
                  <a:pt x="2492" y="1909"/>
                </a:lnTo>
                <a:lnTo>
                  <a:pt x="2492" y="1902"/>
                </a:lnTo>
                <a:lnTo>
                  <a:pt x="2492" y="1863"/>
                </a:lnTo>
                <a:lnTo>
                  <a:pt x="2492" y="1833"/>
                </a:lnTo>
                <a:lnTo>
                  <a:pt x="2492" y="1810"/>
                </a:lnTo>
                <a:lnTo>
                  <a:pt x="2492" y="1787"/>
                </a:lnTo>
                <a:lnTo>
                  <a:pt x="2492" y="1718"/>
                </a:lnTo>
                <a:lnTo>
                  <a:pt x="2492" y="1695"/>
                </a:lnTo>
                <a:lnTo>
                  <a:pt x="2492" y="1664"/>
                </a:lnTo>
                <a:lnTo>
                  <a:pt x="2492" y="1672"/>
                </a:lnTo>
                <a:lnTo>
                  <a:pt x="2492" y="1687"/>
                </a:lnTo>
                <a:lnTo>
                  <a:pt x="2492" y="1641"/>
                </a:lnTo>
                <a:lnTo>
                  <a:pt x="2492" y="1748"/>
                </a:lnTo>
                <a:lnTo>
                  <a:pt x="2492" y="1833"/>
                </a:lnTo>
                <a:lnTo>
                  <a:pt x="2492" y="1863"/>
                </a:lnTo>
                <a:lnTo>
                  <a:pt x="2492" y="1932"/>
                </a:lnTo>
                <a:lnTo>
                  <a:pt x="2499" y="1994"/>
                </a:lnTo>
                <a:lnTo>
                  <a:pt x="2499" y="1909"/>
                </a:lnTo>
                <a:lnTo>
                  <a:pt x="2499" y="2071"/>
                </a:lnTo>
                <a:lnTo>
                  <a:pt x="2499" y="2048"/>
                </a:lnTo>
                <a:lnTo>
                  <a:pt x="2499" y="2109"/>
                </a:lnTo>
                <a:lnTo>
                  <a:pt x="2499" y="2094"/>
                </a:lnTo>
                <a:lnTo>
                  <a:pt x="2499" y="2078"/>
                </a:lnTo>
                <a:lnTo>
                  <a:pt x="2499" y="2132"/>
                </a:lnTo>
                <a:lnTo>
                  <a:pt x="2499" y="2101"/>
                </a:lnTo>
                <a:lnTo>
                  <a:pt x="2499" y="2071"/>
                </a:lnTo>
                <a:lnTo>
                  <a:pt x="2499" y="2048"/>
                </a:lnTo>
                <a:lnTo>
                  <a:pt x="2499" y="2109"/>
                </a:lnTo>
                <a:lnTo>
                  <a:pt x="2499" y="2086"/>
                </a:lnTo>
                <a:lnTo>
                  <a:pt x="2499" y="2101"/>
                </a:lnTo>
                <a:lnTo>
                  <a:pt x="2499" y="2140"/>
                </a:lnTo>
                <a:lnTo>
                  <a:pt x="2499" y="2132"/>
                </a:lnTo>
                <a:lnTo>
                  <a:pt x="2499" y="2178"/>
                </a:lnTo>
                <a:lnTo>
                  <a:pt x="2499" y="2155"/>
                </a:lnTo>
                <a:lnTo>
                  <a:pt x="2499" y="2132"/>
                </a:lnTo>
                <a:lnTo>
                  <a:pt x="2499" y="2147"/>
                </a:lnTo>
                <a:lnTo>
                  <a:pt x="2499" y="2109"/>
                </a:lnTo>
                <a:lnTo>
                  <a:pt x="2499" y="2124"/>
                </a:lnTo>
                <a:lnTo>
                  <a:pt x="2499" y="2132"/>
                </a:lnTo>
                <a:lnTo>
                  <a:pt x="2499" y="2117"/>
                </a:lnTo>
                <a:lnTo>
                  <a:pt x="2499" y="2101"/>
                </a:lnTo>
                <a:lnTo>
                  <a:pt x="2499" y="2078"/>
                </a:lnTo>
                <a:lnTo>
                  <a:pt x="2499" y="2086"/>
                </a:lnTo>
                <a:lnTo>
                  <a:pt x="2499" y="2078"/>
                </a:lnTo>
                <a:lnTo>
                  <a:pt x="2499" y="1994"/>
                </a:lnTo>
                <a:lnTo>
                  <a:pt x="2499" y="2055"/>
                </a:lnTo>
                <a:lnTo>
                  <a:pt x="2499" y="2078"/>
                </a:lnTo>
                <a:lnTo>
                  <a:pt x="2499" y="2124"/>
                </a:lnTo>
                <a:lnTo>
                  <a:pt x="2499" y="2094"/>
                </a:lnTo>
                <a:lnTo>
                  <a:pt x="2499" y="2017"/>
                </a:lnTo>
                <a:lnTo>
                  <a:pt x="2499" y="2002"/>
                </a:lnTo>
                <a:lnTo>
                  <a:pt x="2499" y="2017"/>
                </a:lnTo>
                <a:lnTo>
                  <a:pt x="2499" y="1978"/>
                </a:lnTo>
                <a:lnTo>
                  <a:pt x="2499" y="1925"/>
                </a:lnTo>
                <a:lnTo>
                  <a:pt x="2499" y="2055"/>
                </a:lnTo>
                <a:lnTo>
                  <a:pt x="2506" y="2094"/>
                </a:lnTo>
                <a:lnTo>
                  <a:pt x="2506" y="2086"/>
                </a:lnTo>
                <a:lnTo>
                  <a:pt x="2506" y="2063"/>
                </a:lnTo>
                <a:lnTo>
                  <a:pt x="2506" y="2040"/>
                </a:lnTo>
                <a:lnTo>
                  <a:pt x="2506" y="1971"/>
                </a:lnTo>
                <a:lnTo>
                  <a:pt x="2506" y="2071"/>
                </a:lnTo>
                <a:lnTo>
                  <a:pt x="2513" y="2078"/>
                </a:lnTo>
                <a:lnTo>
                  <a:pt x="2513" y="1986"/>
                </a:lnTo>
                <a:lnTo>
                  <a:pt x="2520" y="2040"/>
                </a:lnTo>
                <a:lnTo>
                  <a:pt x="2520" y="2032"/>
                </a:lnTo>
                <a:lnTo>
                  <a:pt x="2527" y="1955"/>
                </a:lnTo>
              </a:path>
            </a:pathLst>
          </a:custGeom>
          <a:noFill/>
          <a:ln w="11113">
            <a:solidFill>
              <a:srgbClr val="DD080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7" name="Rectangle 23"/>
          <p:cNvSpPr>
            <a:spLocks noChangeArrowheads="1"/>
          </p:cNvSpPr>
          <p:nvPr/>
        </p:nvSpPr>
        <p:spPr bwMode="auto">
          <a:xfrm>
            <a:off x="2819400" y="4876800"/>
            <a:ext cx="2032427" cy="338554"/>
          </a:xfrm>
          <a:prstGeom prst="rect">
            <a:avLst/>
          </a:prstGeom>
          <a:gradFill rotWithShape="0">
            <a:gsLst>
              <a:gs pos="0">
                <a:srgbClr val="760000"/>
              </a:gs>
              <a:gs pos="100000">
                <a:srgbClr val="FF0000"/>
              </a:gs>
            </a:gsLst>
            <a:lin ang="18900000" scaled="1"/>
          </a:gra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ea typeface="ＭＳ ゴシック" charset="-128"/>
                <a:cs typeface="ＭＳ ゴシック" charset="-128"/>
              </a:rPr>
              <a:t>OPCPA </a:t>
            </a:r>
            <a:r>
              <a:rPr lang="en-US" altLang="ja-JP" sz="1600" dirty="0" smtClean="0">
                <a:ea typeface="ＭＳ ゴシック" charset="-128"/>
                <a:cs typeface="ＭＳ ゴシック" charset="-128"/>
              </a:rPr>
              <a:t>(30µJ</a:t>
            </a:r>
            <a:r>
              <a:rPr lang="en-US" altLang="ja-JP" sz="1600" dirty="0">
                <a:ea typeface="ＭＳ ゴシック" charset="-128"/>
                <a:cs typeface="ＭＳ ゴシック" charset="-128"/>
              </a:rPr>
              <a:t>-seed)</a:t>
            </a:r>
          </a:p>
        </p:txBody>
      </p:sp>
      <p:grpSp>
        <p:nvGrpSpPr>
          <p:cNvPr id="9" name="図形グループ 369"/>
          <p:cNvGrpSpPr>
            <a:grpSpLocks/>
          </p:cNvGrpSpPr>
          <p:nvPr/>
        </p:nvGrpSpPr>
        <p:grpSpPr bwMode="auto">
          <a:xfrm>
            <a:off x="7161417" y="4995498"/>
            <a:ext cx="1830183" cy="982947"/>
            <a:chOff x="7312957" y="5163230"/>
            <a:chExt cx="1603108" cy="601343"/>
          </a:xfrm>
        </p:grpSpPr>
        <p:sp>
          <p:nvSpPr>
            <p:cNvPr id="43043" name="円/楕円 368"/>
            <p:cNvSpPr>
              <a:spLocks noChangeArrowheads="1"/>
            </p:cNvSpPr>
            <p:nvPr/>
          </p:nvSpPr>
          <p:spPr bwMode="auto">
            <a:xfrm>
              <a:off x="7404912" y="5163230"/>
              <a:ext cx="1431698" cy="533400"/>
            </a:xfrm>
            <a:prstGeom prst="ellipse">
              <a:avLst/>
            </a:prstGeom>
            <a:gradFill rotWithShape="1">
              <a:gsLst>
                <a:gs pos="0">
                  <a:srgbClr val="770000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3044" name="テキスト ボックス 367"/>
            <p:cNvSpPr txBox="1">
              <a:spLocks noChangeArrowheads="1"/>
            </p:cNvSpPr>
            <p:nvPr/>
          </p:nvSpPr>
          <p:spPr bwMode="auto">
            <a:xfrm>
              <a:off x="7312957" y="5199702"/>
              <a:ext cx="1603108" cy="5648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2000" dirty="0">
                  <a:ea typeface="Arial" charset="0"/>
                  <a:cs typeface="Arial" charset="0"/>
                </a:rPr>
                <a:t>&lt;1 </a:t>
              </a:r>
              <a:r>
                <a:rPr lang="en-US" altLang="ja-JP" sz="2000" dirty="0" err="1">
                  <a:ea typeface="Arial" charset="0"/>
                  <a:cs typeface="Arial" charset="0"/>
                </a:rPr>
                <a:t>x</a:t>
              </a:r>
              <a:r>
                <a:rPr lang="en-US" altLang="ja-JP" sz="2000" dirty="0">
                  <a:ea typeface="Arial" charset="0"/>
                  <a:cs typeface="Arial" charset="0"/>
                </a:rPr>
                <a:t> 10</a:t>
              </a:r>
              <a:r>
                <a:rPr lang="en-US" altLang="ja-JP" sz="2000" baseline="30000" dirty="0">
                  <a:ea typeface="Arial" charset="0"/>
                  <a:cs typeface="Arial" charset="0"/>
                </a:rPr>
                <a:t>-</a:t>
              </a:r>
              <a:r>
                <a:rPr lang="en-US" altLang="ja-JP" sz="2000" baseline="30000" dirty="0" smtClean="0">
                  <a:ea typeface="Arial" charset="0"/>
                  <a:cs typeface="Arial" charset="0"/>
                </a:rPr>
                <a:t>11</a:t>
              </a:r>
            </a:p>
            <a:p>
              <a:pPr algn="ctr"/>
              <a:r>
                <a:rPr lang="en-US" altLang="ja-JP" sz="1400" dirty="0" smtClean="0">
                  <a:ea typeface="Arial" charset="0"/>
                  <a:cs typeface="Arial" charset="0"/>
                </a:rPr>
                <a:t>(detection limited)</a:t>
              </a:r>
            </a:p>
            <a:p>
              <a:pPr algn="ctr"/>
              <a:endParaRPr lang="ja-JP" altLang="en-US" sz="2000" dirty="0">
                <a:ea typeface="Arial" charset="0"/>
                <a:cs typeface="Arial" charset="0"/>
              </a:endParaRPr>
            </a:p>
          </p:txBody>
        </p:sp>
      </p:grpSp>
      <p:sp>
        <p:nvSpPr>
          <p:cNvPr id="329" name="Oval 77"/>
          <p:cNvSpPr>
            <a:spLocks noChangeArrowheads="1"/>
          </p:cNvSpPr>
          <p:nvPr/>
        </p:nvSpPr>
        <p:spPr bwMode="auto">
          <a:xfrm>
            <a:off x="6383338" y="1371600"/>
            <a:ext cx="2303462" cy="8255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altLang="ja-JP" sz="1800" b="1" dirty="0" smtClean="0">
                <a:solidFill>
                  <a:schemeClr val="bg1"/>
                </a:solidFill>
              </a:rPr>
              <a:t>The peak will increase</a:t>
            </a:r>
            <a:endParaRPr lang="en-US" altLang="ja-JP" sz="1800" b="1" dirty="0">
              <a:solidFill>
                <a:schemeClr val="bg1"/>
              </a:solidFill>
            </a:endParaRPr>
          </a:p>
        </p:txBody>
      </p:sp>
      <p:sp>
        <p:nvSpPr>
          <p:cNvPr id="330" name="Oval 79"/>
          <p:cNvSpPr>
            <a:spLocks noChangeArrowheads="1"/>
          </p:cNvSpPr>
          <p:nvPr/>
        </p:nvSpPr>
        <p:spPr bwMode="auto">
          <a:xfrm>
            <a:off x="260350" y="6035675"/>
            <a:ext cx="2514600" cy="685800"/>
          </a:xfrm>
          <a:prstGeom prst="ellipse">
            <a:avLst/>
          </a:prstGeom>
          <a:solidFill>
            <a:schemeClr val="tx1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altLang="ja-JP" sz="1800" b="1" dirty="0" smtClean="0">
                <a:solidFill>
                  <a:srgbClr val="000000"/>
                </a:solidFill>
              </a:rPr>
              <a:t>The background</a:t>
            </a:r>
          </a:p>
          <a:p>
            <a:pPr algn="ctr"/>
            <a:r>
              <a:rPr lang="en-GB" altLang="ja-JP" sz="1800" b="1" dirty="0" smtClean="0">
                <a:solidFill>
                  <a:srgbClr val="000000"/>
                </a:solidFill>
              </a:rPr>
              <a:t>will decrease</a:t>
            </a:r>
          </a:p>
        </p:txBody>
      </p:sp>
      <p:grpSp>
        <p:nvGrpSpPr>
          <p:cNvPr id="13" name="図形グループ 345"/>
          <p:cNvGrpSpPr>
            <a:grpSpLocks/>
          </p:cNvGrpSpPr>
          <p:nvPr/>
        </p:nvGrpSpPr>
        <p:grpSpPr bwMode="auto">
          <a:xfrm>
            <a:off x="1524000" y="1600200"/>
            <a:ext cx="4573588" cy="4343401"/>
            <a:chOff x="1925087" y="1375893"/>
            <a:chExt cx="4171707" cy="4344377"/>
          </a:xfrm>
        </p:grpSpPr>
        <p:cxnSp>
          <p:nvCxnSpPr>
            <p:cNvPr id="43032" name="直線コネクタ 342"/>
            <p:cNvCxnSpPr>
              <a:cxnSpLocks noChangeShapeType="1"/>
            </p:cNvCxnSpPr>
            <p:nvPr/>
          </p:nvCxnSpPr>
          <p:spPr bwMode="auto">
            <a:xfrm rot="5400000" flipH="1" flipV="1">
              <a:off x="5791994" y="1679899"/>
              <a:ext cx="608806" cy="794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lg" len="lg"/>
            </a:ln>
          </p:spPr>
        </p:cxnSp>
        <p:cxnSp>
          <p:nvCxnSpPr>
            <p:cNvPr id="43033" name="直線コネクタ 344"/>
            <p:cNvCxnSpPr>
              <a:cxnSpLocks noChangeShapeType="1"/>
            </p:cNvCxnSpPr>
            <p:nvPr/>
          </p:nvCxnSpPr>
          <p:spPr bwMode="auto">
            <a:xfrm rot="16200000" flipH="1">
              <a:off x="1697299" y="5491688"/>
              <a:ext cx="456370" cy="793"/>
            </a:xfrm>
            <a:prstGeom prst="line">
              <a:avLst/>
            </a:prstGeom>
            <a:noFill/>
            <a:ln w="69850">
              <a:solidFill>
                <a:schemeClr val="tx1"/>
              </a:solidFill>
              <a:round/>
              <a:headEnd/>
              <a:tailEnd type="triangle" w="lg" len="lg"/>
            </a:ln>
          </p:spPr>
        </p:cxnSp>
      </p:grpSp>
      <p:grpSp>
        <p:nvGrpSpPr>
          <p:cNvPr id="353" name="図形グループ 352"/>
          <p:cNvGrpSpPr/>
          <p:nvPr/>
        </p:nvGrpSpPr>
        <p:grpSpPr>
          <a:xfrm>
            <a:off x="2154798" y="1784350"/>
            <a:ext cx="4611688" cy="3468688"/>
            <a:chOff x="2154798" y="1784350"/>
            <a:chExt cx="4611688" cy="3468688"/>
          </a:xfrm>
        </p:grpSpPr>
        <p:grpSp>
          <p:nvGrpSpPr>
            <p:cNvPr id="10" name="図形グループ 340"/>
            <p:cNvGrpSpPr>
              <a:grpSpLocks/>
            </p:cNvGrpSpPr>
            <p:nvPr/>
          </p:nvGrpSpPr>
          <p:grpSpPr bwMode="auto">
            <a:xfrm>
              <a:off x="2644775" y="1784350"/>
              <a:ext cx="3236913" cy="3468688"/>
              <a:chOff x="2644000" y="1784253"/>
              <a:chExt cx="3236912" cy="3468687"/>
            </a:xfrm>
          </p:grpSpPr>
          <p:grpSp>
            <p:nvGrpSpPr>
              <p:cNvPr id="11" name="図形グループ 335"/>
              <p:cNvGrpSpPr>
                <a:grpSpLocks/>
              </p:cNvGrpSpPr>
              <p:nvPr/>
            </p:nvGrpSpPr>
            <p:grpSpPr bwMode="auto">
              <a:xfrm>
                <a:off x="2644000" y="1784253"/>
                <a:ext cx="3236912" cy="3468687"/>
                <a:chOff x="2630488" y="1770743"/>
                <a:chExt cx="3236912" cy="3468687"/>
              </a:xfrm>
            </p:grpSpPr>
            <p:sp>
              <p:nvSpPr>
                <p:cNvPr id="43039" name="Oval 336"/>
                <p:cNvSpPr>
                  <a:spLocks noChangeArrowheads="1"/>
                </p:cNvSpPr>
                <p:nvPr/>
              </p:nvSpPr>
              <p:spPr bwMode="auto">
                <a:xfrm>
                  <a:off x="2630488" y="5106080"/>
                  <a:ext cx="123825" cy="133350"/>
                </a:xfrm>
                <a:prstGeom prst="ellipse">
                  <a:avLst/>
                </a:prstGeom>
                <a:solidFill>
                  <a:schemeClr val="tx1"/>
                </a:solidFill>
                <a:ln w="11113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40" name="Oval 337"/>
                <p:cNvSpPr>
                  <a:spLocks noChangeArrowheads="1"/>
                </p:cNvSpPr>
                <p:nvPr/>
              </p:nvSpPr>
              <p:spPr bwMode="auto">
                <a:xfrm>
                  <a:off x="3248025" y="5106080"/>
                  <a:ext cx="123825" cy="133350"/>
                </a:xfrm>
                <a:prstGeom prst="ellipse">
                  <a:avLst/>
                </a:prstGeom>
                <a:solidFill>
                  <a:schemeClr val="tx1"/>
                </a:solidFill>
                <a:ln w="11113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41" name="Oval 338"/>
                <p:cNvSpPr>
                  <a:spLocks noChangeArrowheads="1"/>
                </p:cNvSpPr>
                <p:nvPr/>
              </p:nvSpPr>
              <p:spPr bwMode="auto">
                <a:xfrm>
                  <a:off x="5743575" y="2024743"/>
                  <a:ext cx="123825" cy="133350"/>
                </a:xfrm>
                <a:prstGeom prst="ellipse">
                  <a:avLst/>
                </a:prstGeom>
                <a:solidFill>
                  <a:schemeClr val="tx1"/>
                </a:solidFill>
                <a:ln w="11113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42" name="Oval 339"/>
                <p:cNvSpPr>
                  <a:spLocks noChangeArrowheads="1"/>
                </p:cNvSpPr>
                <p:nvPr/>
              </p:nvSpPr>
              <p:spPr bwMode="auto">
                <a:xfrm>
                  <a:off x="5743575" y="1770743"/>
                  <a:ext cx="123825" cy="133350"/>
                </a:xfrm>
                <a:prstGeom prst="ellipse">
                  <a:avLst/>
                </a:prstGeom>
                <a:solidFill>
                  <a:schemeClr val="tx1"/>
                </a:solidFill>
                <a:ln w="11113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2" name="図形グループ 339"/>
              <p:cNvGrpSpPr>
                <a:grpSpLocks/>
              </p:cNvGrpSpPr>
              <p:nvPr/>
            </p:nvGrpSpPr>
            <p:grpSpPr bwMode="auto">
              <a:xfrm>
                <a:off x="2797248" y="1927160"/>
                <a:ext cx="2904751" cy="549243"/>
                <a:chOff x="2797248" y="1927160"/>
                <a:chExt cx="2904751" cy="549243"/>
              </a:xfrm>
            </p:grpSpPr>
            <p:sp>
              <p:nvSpPr>
                <p:cNvPr id="43036" name="Oval 338"/>
                <p:cNvSpPr>
                  <a:spLocks noChangeArrowheads="1"/>
                </p:cNvSpPr>
                <p:nvPr/>
              </p:nvSpPr>
              <p:spPr bwMode="auto">
                <a:xfrm>
                  <a:off x="2873448" y="2016574"/>
                  <a:ext cx="123825" cy="133350"/>
                </a:xfrm>
                <a:prstGeom prst="ellipse">
                  <a:avLst/>
                </a:prstGeom>
                <a:solidFill>
                  <a:schemeClr val="tx1"/>
                </a:solidFill>
                <a:ln w="11113">
                  <a:noFill/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43037" name="テキスト ボックス 337"/>
                <p:cNvSpPr txBox="1">
                  <a:spLocks noChangeArrowheads="1"/>
                </p:cNvSpPr>
                <p:nvPr/>
              </p:nvSpPr>
              <p:spPr bwMode="auto">
                <a:xfrm>
                  <a:off x="3042298" y="1931857"/>
                  <a:ext cx="2659701" cy="5232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altLang="ja-JP" sz="1400" dirty="0"/>
                    <a:t>with pumping the final </a:t>
                  </a:r>
                  <a:r>
                    <a:rPr lang="en-US" altLang="ja-JP" sz="1400" dirty="0" smtClean="0"/>
                    <a:t>amplifier</a:t>
                  </a:r>
                </a:p>
                <a:p>
                  <a:r>
                    <a:rPr lang="en-US" altLang="ja-JP" sz="1400" dirty="0" smtClean="0"/>
                    <a:t>(~10J level)</a:t>
                  </a:r>
                  <a:endParaRPr lang="ja-JP" altLang="en-US" sz="1400" dirty="0"/>
                </a:p>
              </p:txBody>
            </p:sp>
            <p:sp>
              <p:nvSpPr>
                <p:cNvPr id="43038" name="正方形/長方形 338"/>
                <p:cNvSpPr>
                  <a:spLocks noChangeArrowheads="1"/>
                </p:cNvSpPr>
                <p:nvPr/>
              </p:nvSpPr>
              <p:spPr bwMode="auto">
                <a:xfrm>
                  <a:off x="2797248" y="1927160"/>
                  <a:ext cx="2900894" cy="549243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</p:grpSp>
        </p:grpSp>
        <p:cxnSp>
          <p:nvCxnSpPr>
            <p:cNvPr id="349" name="直線コネクタ 348"/>
            <p:cNvCxnSpPr/>
            <p:nvPr/>
          </p:nvCxnSpPr>
          <p:spPr bwMode="auto">
            <a:xfrm flipV="1">
              <a:off x="2154798" y="5181600"/>
              <a:ext cx="4611688" cy="2391"/>
            </a:xfrm>
            <a:prstGeom prst="line">
              <a:avLst/>
            </a:prstGeom>
            <a:ln>
              <a:solidFill>
                <a:schemeClr val="tx1"/>
              </a:solidFill>
            </a:ln>
            <a:effectLst>
              <a:glow rad="63500">
                <a:schemeClr val="tx1">
                  <a:alpha val="45000"/>
                </a:schemeClr>
              </a:glo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テキスト ボックス 349"/>
          <p:cNvSpPr txBox="1">
            <a:spLocks noChangeArrowheads="1"/>
          </p:cNvSpPr>
          <p:nvPr/>
        </p:nvSpPr>
        <p:spPr bwMode="auto">
          <a:xfrm>
            <a:off x="720135" y="4853677"/>
            <a:ext cx="1601583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 smtClean="0">
                <a:ea typeface="Arial" charset="0"/>
                <a:cs typeface="Arial" charset="0"/>
              </a:rPr>
              <a:t>&lt;5 </a:t>
            </a:r>
            <a:r>
              <a:rPr lang="en-US" altLang="ja-JP" sz="2000" dirty="0" err="1">
                <a:ea typeface="Arial" charset="0"/>
                <a:cs typeface="Arial" charset="0"/>
              </a:rPr>
              <a:t>x</a:t>
            </a:r>
            <a:r>
              <a:rPr lang="en-US" altLang="ja-JP" sz="2000" dirty="0">
                <a:ea typeface="Arial" charset="0"/>
                <a:cs typeface="Arial" charset="0"/>
              </a:rPr>
              <a:t> 10</a:t>
            </a:r>
            <a:r>
              <a:rPr lang="en-US" altLang="ja-JP" sz="2000" baseline="30000" dirty="0" smtClean="0">
                <a:ea typeface="Arial" charset="0"/>
                <a:cs typeface="Arial" charset="0"/>
              </a:rPr>
              <a:t>-11</a:t>
            </a:r>
          </a:p>
          <a:p>
            <a:pPr algn="ctr"/>
            <a:r>
              <a:rPr lang="en-US" altLang="ja-JP" sz="1400" dirty="0" smtClean="0">
                <a:ea typeface="Arial" charset="0"/>
                <a:cs typeface="Arial" charset="0"/>
              </a:rPr>
              <a:t>(detection limited)</a:t>
            </a:r>
            <a:endParaRPr lang="ja-JP" altLang="en-US" sz="1400" dirty="0">
              <a:ea typeface="Arial" charset="0"/>
              <a:cs typeface="Arial" charset="0"/>
            </a:endParaRPr>
          </a:p>
        </p:txBody>
      </p:sp>
      <p:sp>
        <p:nvSpPr>
          <p:cNvPr id="331" name="Oval 81"/>
          <p:cNvSpPr>
            <a:spLocks noChangeArrowheads="1"/>
          </p:cNvSpPr>
          <p:nvPr/>
        </p:nvSpPr>
        <p:spPr bwMode="auto">
          <a:xfrm>
            <a:off x="4648200" y="3886200"/>
            <a:ext cx="4038600" cy="1143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GB" altLang="ja-JP" sz="1800" b="1" dirty="0" smtClean="0"/>
              <a:t>Contrast with pumping the final</a:t>
            </a:r>
          </a:p>
          <a:p>
            <a:pPr algn="ctr"/>
            <a:r>
              <a:rPr lang="en-GB" altLang="ja-JP" sz="1800" b="1" dirty="0" smtClean="0"/>
              <a:t>amplifier should </a:t>
            </a:r>
            <a:r>
              <a:rPr lang="en-GB" altLang="ja-JP" sz="1800" b="1" dirty="0"/>
              <a:t>be</a:t>
            </a:r>
            <a:r>
              <a:rPr lang="en-GB" altLang="ja-JP" sz="1800" b="1" dirty="0" smtClean="0"/>
              <a:t> &lt; 2.8 </a:t>
            </a:r>
            <a:r>
              <a:rPr lang="en-GB" altLang="ja-JP" sz="1800" b="1" dirty="0" err="1" smtClean="0"/>
              <a:t>x</a:t>
            </a:r>
            <a:r>
              <a:rPr lang="en-GB" altLang="ja-JP" sz="1800" b="1" dirty="0" smtClean="0"/>
              <a:t> 10</a:t>
            </a:r>
            <a:r>
              <a:rPr lang="en-GB" altLang="ja-JP" sz="1800" b="1" baseline="30000" dirty="0" smtClean="0"/>
              <a:t>-11 </a:t>
            </a:r>
            <a:r>
              <a:rPr lang="en-GB" altLang="ja-JP" sz="1800" b="1" dirty="0" smtClean="0"/>
              <a:t>! </a:t>
            </a:r>
            <a:endParaRPr lang="en-US" altLang="ja-JP" sz="1800" b="1" dirty="0"/>
          </a:p>
        </p:txBody>
      </p:sp>
      <p:sp>
        <p:nvSpPr>
          <p:cNvPr id="348" name="Rectangle 49"/>
          <p:cNvSpPr>
            <a:spLocks noChangeArrowheads="1"/>
          </p:cNvSpPr>
          <p:nvPr/>
        </p:nvSpPr>
        <p:spPr bwMode="auto">
          <a:xfrm>
            <a:off x="5334000" y="6397823"/>
            <a:ext cx="37338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dirty="0" smtClean="0">
                <a:solidFill>
                  <a:srgbClr val="00FFFF"/>
                </a:solidFill>
              </a:rPr>
              <a:t>H. </a:t>
            </a:r>
            <a:r>
              <a:rPr lang="en-US" altLang="ja-JP" sz="1400" dirty="0" err="1" smtClean="0">
                <a:solidFill>
                  <a:srgbClr val="00FFFF"/>
                </a:solidFill>
              </a:rPr>
              <a:t>Kiriyama</a:t>
            </a:r>
            <a:r>
              <a:rPr lang="en-US" altLang="ja-JP" sz="1400" dirty="0" smtClean="0">
                <a:solidFill>
                  <a:srgbClr val="00FFFF"/>
                </a:solidFill>
              </a:rPr>
              <a:t> </a:t>
            </a:r>
            <a:r>
              <a:rPr lang="en-US" altLang="ja-JP" sz="1400" i="1" dirty="0" smtClean="0">
                <a:solidFill>
                  <a:srgbClr val="00FFFF"/>
                </a:solidFill>
              </a:rPr>
              <a:t>et al</a:t>
            </a:r>
            <a:r>
              <a:rPr lang="en-US" altLang="ja-JP" sz="1400" dirty="0" smtClean="0">
                <a:solidFill>
                  <a:srgbClr val="00FFFF"/>
                </a:solidFill>
              </a:rPr>
              <a:t>., Opt. </a:t>
            </a:r>
            <a:r>
              <a:rPr lang="en-US" altLang="ja-JP" sz="1400" dirty="0" err="1" smtClean="0">
                <a:solidFill>
                  <a:srgbClr val="00FFFF"/>
                </a:solidFill>
              </a:rPr>
              <a:t>Lett</a:t>
            </a:r>
            <a:r>
              <a:rPr lang="en-US" altLang="ja-JP" sz="1400" dirty="0" smtClean="0">
                <a:solidFill>
                  <a:srgbClr val="00FFFF"/>
                </a:solidFill>
              </a:rPr>
              <a:t>, 35 (2010) 1497.  </a:t>
            </a:r>
            <a:endParaRPr lang="en-US" altLang="ja-JP" sz="14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412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412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2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4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4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1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70" decel="100000"/>
                                        <p:tgtEl>
                                          <p:spTgt spid="7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770" decel="100000"/>
                                        <p:tgtEl>
                                          <p:spTgt spid="77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7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9" dur="77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81" dur="77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8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3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8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88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8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9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9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6" grpId="0"/>
      <p:bldP spid="451" grpId="0"/>
      <p:bldP spid="761" grpId="0" animBg="1"/>
      <p:bldP spid="765" grpId="0" animBg="1"/>
      <p:bldP spid="768" grpId="0"/>
      <p:bldP spid="41291" grpId="0" animBg="1"/>
      <p:bldP spid="367" grpId="0" animBg="1"/>
      <p:bldP spid="329" grpId="0" animBg="1"/>
      <p:bldP spid="330" grpId="0" animBg="1"/>
      <p:bldP spid="350" grpId="0"/>
      <p:bldP spid="3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lum bright="-10000"/>
            <a:alphaModFix amt="68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96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ja-JP" sz="2500" dirty="0">
                <a:solidFill>
                  <a:srgbClr val="E0B80D"/>
                </a:solidFill>
              </a:rPr>
              <a:t>Conclusions</a:t>
            </a:r>
          </a:p>
        </p:txBody>
      </p:sp>
      <p:pic>
        <p:nvPicPr>
          <p:cNvPr id="49156" name="Picture 5" descr="虹棒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1019175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457200"/>
            <a:ext cx="1066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図形グループ 10"/>
          <p:cNvGrpSpPr/>
          <p:nvPr/>
        </p:nvGrpSpPr>
        <p:grpSpPr>
          <a:xfrm>
            <a:off x="381000" y="1447800"/>
            <a:ext cx="8001000" cy="3044885"/>
            <a:chOff x="381000" y="1447800"/>
            <a:chExt cx="8001000" cy="3044885"/>
          </a:xfrm>
        </p:grpSpPr>
        <p:sp>
          <p:nvSpPr>
            <p:cNvPr id="57350" name="Rectangle 6"/>
            <p:cNvSpPr>
              <a:spLocks noChangeArrowheads="1"/>
            </p:cNvSpPr>
            <p:nvPr/>
          </p:nvSpPr>
          <p:spPr bwMode="auto">
            <a:xfrm>
              <a:off x="381000" y="1447800"/>
              <a:ext cx="7924800" cy="12192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100787" tIns="49509" rIns="100787" bIns="49509">
              <a:prstTxWarp prst="textNoShape">
                <a:avLst/>
              </a:prstTxWarp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ja-JP" sz="2000" dirty="0"/>
                <a:t>✓</a:t>
              </a:r>
              <a:r>
                <a:rPr lang="en-US" altLang="ja-JP" sz="2000" dirty="0" smtClean="0"/>
                <a:t> Obtained ~10</a:t>
              </a:r>
              <a:r>
                <a:rPr lang="en-US" altLang="ja-JP" sz="2000" baseline="30000" dirty="0" smtClean="0"/>
                <a:t>11</a:t>
              </a:r>
              <a:r>
                <a:rPr lang="en-US" altLang="ja-JP" sz="2000" dirty="0" smtClean="0"/>
                <a:t> </a:t>
              </a:r>
              <a:r>
                <a:rPr lang="en-US" altLang="ja-JP" sz="2000" dirty="0"/>
                <a:t>temporal contrast with near-perfect top-hat-like   </a:t>
              </a:r>
            </a:p>
            <a:p>
              <a:pPr algn="just">
                <a:lnSpc>
                  <a:spcPct val="120000"/>
                </a:lnSpc>
              </a:pPr>
              <a:r>
                <a:rPr lang="en-US" altLang="ja-JP" sz="2000" dirty="0"/>
                <a:t>     intensity distribution </a:t>
              </a:r>
            </a:p>
          </p:txBody>
        </p:sp>
        <p:sp>
          <p:nvSpPr>
            <p:cNvPr id="57355" name="Rectangle 11"/>
            <p:cNvSpPr>
              <a:spLocks noChangeArrowheads="1"/>
            </p:cNvSpPr>
            <p:nvPr/>
          </p:nvSpPr>
          <p:spPr bwMode="auto">
            <a:xfrm>
              <a:off x="395288" y="4092575"/>
              <a:ext cx="734057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 dirty="0">
                  <a:solidFill>
                    <a:srgbClr val="FFFFFF"/>
                  </a:solidFill>
                </a:rPr>
                <a:t>✓ Currently supplying to laser-plasma accelerator 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experiments</a:t>
              </a:r>
              <a:endParaRPr lang="en-US" altLang="ja-JP" sz="2000" dirty="0">
                <a:solidFill>
                  <a:srgbClr val="FFFFFF"/>
                </a:solidFill>
              </a:endParaRPr>
            </a:p>
          </p:txBody>
        </p:sp>
        <p:sp>
          <p:nvSpPr>
            <p:cNvPr id="57357" name="Rectangle 13"/>
            <p:cNvSpPr>
              <a:spLocks noChangeArrowheads="1"/>
            </p:cNvSpPr>
            <p:nvPr/>
          </p:nvSpPr>
          <p:spPr bwMode="auto">
            <a:xfrm>
              <a:off x="396875" y="3359150"/>
              <a:ext cx="7169150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ja-JP" sz="2000" dirty="0">
                  <a:solidFill>
                    <a:srgbClr val="FFFFFF"/>
                  </a:solidFill>
                </a:rPr>
                <a:t>✓ Very encouraged by the positive results</a:t>
              </a:r>
              <a:endParaRPr lang="en-US" altLang="ja-JP" sz="2000" dirty="0">
                <a:solidFill>
                  <a:srgbClr val="FF0202"/>
                </a:solidFill>
              </a:endParaRPr>
            </a:p>
          </p:txBody>
        </p:sp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>
              <a:off x="403225" y="2590800"/>
              <a:ext cx="7978775" cy="450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altLang="ja-JP" sz="2000" dirty="0">
                  <a:solidFill>
                    <a:srgbClr val="FFFFFF"/>
                  </a:solidFill>
                </a:rPr>
                <a:t>✓</a:t>
              </a:r>
              <a:r>
                <a:rPr lang="en-US" altLang="ja-JP" sz="2000" dirty="0" smtClean="0">
                  <a:solidFill>
                    <a:srgbClr val="FFFFFF"/>
                  </a:solidFill>
                </a:rPr>
                <a:t> Indicated </a:t>
              </a:r>
              <a:r>
                <a:rPr lang="en-US" altLang="ja-JP" sz="2000" dirty="0">
                  <a:solidFill>
                    <a:srgbClr val="FFFFFF"/>
                  </a:solidFill>
                </a:rPr>
                <a:t>potential for achieving peak powers in excess of 500 TW</a:t>
              </a:r>
              <a:endParaRPr lang="en-US" altLang="ja-JP" sz="2000" dirty="0">
                <a:solidFill>
                  <a:srgbClr val="FF0202"/>
                </a:solidFill>
              </a:endParaRPr>
            </a:p>
          </p:txBody>
        </p:sp>
      </p:grp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371042" y="5083314"/>
            <a:ext cx="6597512" cy="707886"/>
          </a:xfrm>
          <a:prstGeom prst="rect">
            <a:avLst/>
          </a:prstGeom>
          <a:solidFill>
            <a:srgbClr val="FF0000"/>
          </a:solidFill>
          <a:ln w="158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sz="2000" dirty="0" smtClean="0"/>
              <a:t>J-KAREN Laser of TODAY</a:t>
            </a:r>
          </a:p>
          <a:p>
            <a:pPr algn="ctr"/>
            <a:r>
              <a:rPr lang="en-US" altLang="ja-JP" sz="2000" dirty="0" err="1" smtClean="0"/>
              <a:t>Petawatt</a:t>
            </a:r>
            <a:r>
              <a:rPr lang="en-US" altLang="ja-JP" sz="2000" dirty="0" smtClean="0"/>
              <a:t>-class peak power with ~10</a:t>
            </a:r>
            <a:r>
              <a:rPr lang="en-US" altLang="ja-JP" sz="2000" baseline="30000" dirty="0" smtClean="0"/>
              <a:t>11</a:t>
            </a:r>
            <a:r>
              <a:rPr lang="en-US" altLang="ja-JP" sz="2000" dirty="0" smtClean="0"/>
              <a:t> temporal contrast</a:t>
            </a:r>
            <a:endParaRPr lang="en-US" altLang="ja-JP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 altLang="ja-JP" dirty="0" smtClean="0">
                <a:solidFill>
                  <a:srgbClr val="E0B80D"/>
                </a:solidFill>
              </a:rPr>
              <a:t>Tomorrow?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4445248" y="1722438"/>
            <a:ext cx="4319362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dirty="0" smtClean="0"/>
              <a:t>✓ To generate a shorter pulse</a:t>
            </a:r>
          </a:p>
          <a:p>
            <a:pPr algn="ctr"/>
            <a:endParaRPr lang="en-US" altLang="ja-JP" dirty="0" smtClean="0"/>
          </a:p>
          <a:p>
            <a:pPr algn="ctr"/>
            <a:r>
              <a:rPr lang="en-US" altLang="ja-JP" dirty="0" smtClean="0"/>
              <a:t> ( October, 2010) </a:t>
            </a:r>
            <a:endParaRPr lang="ja-JP" altLang="en-US" dirty="0"/>
          </a:p>
        </p:txBody>
      </p:sp>
      <p:grpSp>
        <p:nvGrpSpPr>
          <p:cNvPr id="14" name="図形グループ 13"/>
          <p:cNvGrpSpPr/>
          <p:nvPr/>
        </p:nvGrpSpPr>
        <p:grpSpPr>
          <a:xfrm>
            <a:off x="198600" y="1219200"/>
            <a:ext cx="4144800" cy="3108600"/>
            <a:chOff x="198600" y="1219200"/>
            <a:chExt cx="4144800" cy="3108600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600" y="1219200"/>
              <a:ext cx="4144800" cy="31086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正方形/長方形 10"/>
            <p:cNvSpPr/>
            <p:nvPr/>
          </p:nvSpPr>
          <p:spPr>
            <a:xfrm>
              <a:off x="321196" y="3450922"/>
              <a:ext cx="3925058" cy="677108"/>
            </a:xfrm>
            <a:prstGeom prst="rect">
              <a:avLst/>
            </a:prstGeom>
            <a:gradFill flip="none" rotWithShape="1">
              <a:gsLst>
                <a:gs pos="100000">
                  <a:schemeClr val="bg2">
                    <a:lumMod val="75000"/>
                  </a:schemeClr>
                </a:gs>
                <a:gs pos="0">
                  <a:schemeClr val="tx2">
                    <a:lumMod val="1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/>
                <a:t>AOPDF</a:t>
              </a:r>
            </a:p>
            <a:p>
              <a:pPr algn="ctr"/>
              <a:r>
                <a:rPr lang="en-US" altLang="ja-JP" sz="1400" dirty="0" err="1" smtClean="0"/>
                <a:t>Acousto</a:t>
              </a:r>
              <a:r>
                <a:rPr lang="en-US" altLang="ja-JP" sz="1400" dirty="0" smtClean="0"/>
                <a:t>-Optic Programmable Dispersive Filter </a:t>
              </a:r>
              <a:endParaRPr lang="ja-JP" altLang="en-US" sz="1400" dirty="0"/>
            </a:p>
          </p:txBody>
        </p:sp>
      </p:grpSp>
      <p:sp>
        <p:nvSpPr>
          <p:cNvPr id="12" name="正方形/長方形 11"/>
          <p:cNvSpPr/>
          <p:nvPr/>
        </p:nvSpPr>
        <p:spPr>
          <a:xfrm>
            <a:off x="76200" y="4724400"/>
            <a:ext cx="4724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✓ To generate a higher contrast,  </a:t>
            </a:r>
          </a:p>
          <a:p>
            <a:r>
              <a:rPr lang="en-US" altLang="ja-JP" dirty="0" smtClean="0"/>
              <a:t>     shorter pulse</a:t>
            </a:r>
          </a:p>
          <a:p>
            <a:r>
              <a:rPr lang="en-US" altLang="ja-JP" dirty="0" smtClean="0"/>
              <a:t> </a:t>
            </a:r>
          </a:p>
          <a:p>
            <a:pPr algn="ctr"/>
            <a:r>
              <a:rPr lang="en-US" altLang="ja-JP" dirty="0" smtClean="0"/>
              <a:t>(Spring, 2011)</a:t>
            </a:r>
            <a:endParaRPr lang="ja-JP" altLang="en-US" dirty="0"/>
          </a:p>
        </p:txBody>
      </p:sp>
      <p:grpSp>
        <p:nvGrpSpPr>
          <p:cNvPr id="17" name="図形グループ 16"/>
          <p:cNvGrpSpPr/>
          <p:nvPr/>
        </p:nvGrpSpPr>
        <p:grpSpPr>
          <a:xfrm>
            <a:off x="4735017" y="3505200"/>
            <a:ext cx="4246400" cy="3184800"/>
            <a:chOff x="4735017" y="3505200"/>
            <a:chExt cx="4246400" cy="3184800"/>
          </a:xfrm>
        </p:grpSpPr>
        <p:pic>
          <p:nvPicPr>
            <p:cNvPr id="7" name="図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5017" y="3505200"/>
              <a:ext cx="4246400" cy="31848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正方形/長方形 15"/>
            <p:cNvSpPr/>
            <p:nvPr/>
          </p:nvSpPr>
          <p:spPr>
            <a:xfrm>
              <a:off x="5075776" y="3627960"/>
              <a:ext cx="3581400" cy="830997"/>
            </a:xfrm>
            <a:prstGeom prst="rect">
              <a:avLst/>
            </a:prstGeom>
            <a:gradFill flip="none" rotWithShape="1">
              <a:gsLst>
                <a:gs pos="100000">
                  <a:schemeClr val="bg2">
                    <a:lumMod val="75000"/>
                  </a:schemeClr>
                </a:gs>
                <a:gs pos="0">
                  <a:schemeClr val="tx2">
                    <a:lumMod val="10000"/>
                  </a:scheme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dirty="0" smtClean="0"/>
                <a:t>OPCPA with short pump pulse as FIRST-CPA</a:t>
              </a:r>
              <a:endParaRPr lang="ja-JP" altLang="en-US" dirty="0"/>
            </a:p>
          </p:txBody>
        </p:sp>
      </p:grpSp>
      <p:grpSp>
        <p:nvGrpSpPr>
          <p:cNvPr id="20" name="図形グループ 19"/>
          <p:cNvGrpSpPr/>
          <p:nvPr/>
        </p:nvGrpSpPr>
        <p:grpSpPr>
          <a:xfrm>
            <a:off x="4800600" y="4876800"/>
            <a:ext cx="4191000" cy="1600200"/>
            <a:chOff x="4800600" y="4876800"/>
            <a:chExt cx="4191000" cy="1600200"/>
          </a:xfrm>
        </p:grpSpPr>
        <p:sp>
          <p:nvSpPr>
            <p:cNvPr id="19" name="角丸四角形 18"/>
            <p:cNvSpPr/>
            <p:nvPr/>
          </p:nvSpPr>
          <p:spPr bwMode="auto">
            <a:xfrm>
              <a:off x="4800600" y="4876800"/>
              <a:ext cx="2133600" cy="1600200"/>
            </a:xfrm>
            <a:prstGeom prst="roundRect">
              <a:avLst/>
            </a:prstGeom>
            <a:solidFill>
              <a:srgbClr val="00E700">
                <a:alpha val="1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4829970" y="5638800"/>
              <a:ext cx="207084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800" dirty="0" smtClean="0"/>
                <a:t>High energy, short pulse pump laser</a:t>
              </a:r>
              <a:endParaRPr lang="ja-JP" altLang="en-US" sz="1800" dirty="0"/>
            </a:p>
          </p:txBody>
        </p:sp>
        <p:sp>
          <p:nvSpPr>
            <p:cNvPr id="23" name="角丸四角形 22"/>
            <p:cNvSpPr/>
            <p:nvPr/>
          </p:nvSpPr>
          <p:spPr bwMode="auto">
            <a:xfrm>
              <a:off x="7086600" y="4876800"/>
              <a:ext cx="1828800" cy="1600200"/>
            </a:xfrm>
            <a:prstGeom prst="roundRect">
              <a:avLst/>
            </a:prstGeom>
            <a:solidFill>
              <a:srgbClr val="FF0000">
                <a:alpha val="12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010400" y="5664759"/>
              <a:ext cx="19812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800" dirty="0" smtClean="0"/>
                <a:t>Ultra-short pulse OPCPA laser</a:t>
              </a:r>
              <a:endParaRPr lang="ja-JP" altLang="en-U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 altLang="ja-JP" sz="2500" dirty="0" smtClean="0">
                <a:solidFill>
                  <a:srgbClr val="E0B80D"/>
                </a:solidFill>
              </a:rPr>
              <a:t>Thank you very much for listening !</a:t>
            </a:r>
            <a:endParaRPr lang="ja-JP" altLang="en-US" sz="2500" dirty="0" smtClean="0"/>
          </a:p>
        </p:txBody>
      </p:sp>
      <p:pic>
        <p:nvPicPr>
          <p:cNvPr id="51203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1019175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8600" y="457200"/>
            <a:ext cx="1066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1400" y="1752600"/>
            <a:ext cx="5080000" cy="3810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3" name="図形グループ 11"/>
          <p:cNvGrpSpPr/>
          <p:nvPr/>
        </p:nvGrpSpPr>
        <p:grpSpPr>
          <a:xfrm>
            <a:off x="152400" y="2133600"/>
            <a:ext cx="4267200" cy="1905000"/>
            <a:chOff x="152400" y="2133600"/>
            <a:chExt cx="4267200" cy="1905000"/>
          </a:xfrm>
        </p:grpSpPr>
        <p:sp>
          <p:nvSpPr>
            <p:cNvPr id="9" name="四角形吹き出し 8"/>
            <p:cNvSpPr/>
            <p:nvPr/>
          </p:nvSpPr>
          <p:spPr bwMode="auto">
            <a:xfrm>
              <a:off x="152400" y="2133600"/>
              <a:ext cx="4267200" cy="1905000"/>
            </a:xfrm>
            <a:prstGeom prst="wedgeRectCallout">
              <a:avLst>
                <a:gd name="adj1" fmla="val 73190"/>
                <a:gd name="adj2" fmla="val 44362"/>
              </a:avLst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175927" y="2332672"/>
              <a:ext cx="418309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3000" dirty="0" smtClean="0"/>
                <a:t>Thank you very much !!</a:t>
              </a:r>
            </a:p>
            <a:p>
              <a:pPr algn="ctr"/>
              <a:endParaRPr lang="en-US" altLang="ja-JP" sz="3000" dirty="0" smtClean="0"/>
            </a:p>
            <a:p>
              <a:pPr algn="ctr"/>
              <a:r>
                <a:rPr kumimoji="1" lang="en-US" altLang="ja-JP" sz="3000" dirty="0" smtClean="0"/>
                <a:t>Questions?</a:t>
              </a:r>
              <a:endParaRPr kumimoji="1" lang="ja-JP" altLang="en-US" sz="3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図形グループ 52"/>
          <p:cNvGrpSpPr/>
          <p:nvPr/>
        </p:nvGrpSpPr>
        <p:grpSpPr>
          <a:xfrm>
            <a:off x="1257300" y="76200"/>
            <a:ext cx="6632102" cy="6604000"/>
            <a:chOff x="1257300" y="76200"/>
            <a:chExt cx="6632102" cy="6604000"/>
          </a:xfrm>
        </p:grpSpPr>
        <p:pic>
          <p:nvPicPr>
            <p:cNvPr id="34" name="図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7300" y="76200"/>
              <a:ext cx="6632102" cy="6604000"/>
            </a:xfrm>
            <a:prstGeom prst="rect">
              <a:avLst/>
            </a:prstGeom>
          </p:spPr>
        </p:pic>
        <p:grpSp>
          <p:nvGrpSpPr>
            <p:cNvPr id="49" name="図形グループ 48"/>
            <p:cNvGrpSpPr/>
            <p:nvPr/>
          </p:nvGrpSpPr>
          <p:grpSpPr>
            <a:xfrm>
              <a:off x="4718000" y="3856335"/>
              <a:ext cx="1619300" cy="664865"/>
              <a:chOff x="4718000" y="3856335"/>
              <a:chExt cx="1619300" cy="664865"/>
            </a:xfrm>
          </p:grpSpPr>
          <p:sp>
            <p:nvSpPr>
              <p:cNvPr id="35" name="テキスト ボックス 34"/>
              <p:cNvSpPr txBox="1"/>
              <p:nvPr/>
            </p:nvSpPr>
            <p:spPr>
              <a:xfrm>
                <a:off x="5348628" y="3856335"/>
                <a:ext cx="9886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Tokyo</a:t>
                </a:r>
                <a:endParaRPr kumimoji="1" lang="ja-JP" altLang="en-US" dirty="0"/>
              </a:p>
            </p:txBody>
          </p:sp>
          <p:sp>
            <p:nvSpPr>
              <p:cNvPr id="37" name="円/楕円 36"/>
              <p:cNvSpPr/>
              <p:nvPr/>
            </p:nvSpPr>
            <p:spPr bwMode="auto">
              <a:xfrm>
                <a:off x="4718000" y="44132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endParaRPr>
              </a:p>
            </p:txBody>
          </p:sp>
          <p:cxnSp>
            <p:nvCxnSpPr>
              <p:cNvPr id="39" name="直線コネクタ 38"/>
              <p:cNvCxnSpPr/>
              <p:nvPr/>
            </p:nvCxnSpPr>
            <p:spPr bwMode="auto">
              <a:xfrm flipV="1">
                <a:off x="4813300" y="4140200"/>
                <a:ext cx="533400" cy="3048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grpSp>
          <p:nvGrpSpPr>
            <p:cNvPr id="50" name="図形グループ 49"/>
            <p:cNvGrpSpPr/>
            <p:nvPr/>
          </p:nvGrpSpPr>
          <p:grpSpPr>
            <a:xfrm>
              <a:off x="3313668" y="4679900"/>
              <a:ext cx="1074182" cy="1128465"/>
              <a:chOff x="3313668" y="4679900"/>
              <a:chExt cx="1074182" cy="1128465"/>
            </a:xfrm>
          </p:grpSpPr>
          <p:sp>
            <p:nvSpPr>
              <p:cNvPr id="36" name="テキスト ボックス 35"/>
              <p:cNvSpPr txBox="1"/>
              <p:nvPr/>
            </p:nvSpPr>
            <p:spPr>
              <a:xfrm>
                <a:off x="3313668" y="5346700"/>
                <a:ext cx="107418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/>
                  <a:t>Osaka</a:t>
                </a:r>
                <a:endParaRPr kumimoji="1" lang="ja-JP" altLang="en-US" dirty="0"/>
              </a:p>
            </p:txBody>
          </p:sp>
          <p:sp>
            <p:nvSpPr>
              <p:cNvPr id="42" name="円/楕円 41"/>
              <p:cNvSpPr/>
              <p:nvPr/>
            </p:nvSpPr>
            <p:spPr bwMode="auto">
              <a:xfrm>
                <a:off x="3702000" y="4679900"/>
                <a:ext cx="108000" cy="108000"/>
              </a:xfrm>
              <a:prstGeom prst="ellipse">
                <a:avLst/>
              </a:prstGeom>
              <a:solidFill>
                <a:schemeClr val="tx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1" lang="ja-JP" alt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6" charset="0"/>
                  <a:ea typeface="ＭＳ Ｐゴシック" pitchFamily="36" charset="-128"/>
                  <a:cs typeface="ＭＳ Ｐゴシック" pitchFamily="36" charset="-128"/>
                </a:endParaRPr>
              </a:p>
            </p:txBody>
          </p:sp>
          <p:cxnSp>
            <p:nvCxnSpPr>
              <p:cNvPr id="43" name="直線コネクタ 42"/>
              <p:cNvCxnSpPr/>
              <p:nvPr/>
            </p:nvCxnSpPr>
            <p:spPr bwMode="auto">
              <a:xfrm rot="16200000" flipH="1">
                <a:off x="3498850" y="5041900"/>
                <a:ext cx="622300" cy="889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grpSp>
        <p:nvGrpSpPr>
          <p:cNvPr id="51" name="図形グループ 50"/>
          <p:cNvGrpSpPr/>
          <p:nvPr/>
        </p:nvGrpSpPr>
        <p:grpSpPr>
          <a:xfrm>
            <a:off x="3810000" y="4565650"/>
            <a:ext cx="1790840" cy="747415"/>
            <a:chOff x="3810000" y="4565650"/>
            <a:chExt cx="1790840" cy="747415"/>
          </a:xfrm>
        </p:grpSpPr>
        <p:sp>
          <p:nvSpPr>
            <p:cNvPr id="45" name="星 5 44"/>
            <p:cNvSpPr/>
            <p:nvPr/>
          </p:nvSpPr>
          <p:spPr bwMode="auto">
            <a:xfrm>
              <a:off x="3810000" y="4565650"/>
              <a:ext cx="180000" cy="180000"/>
            </a:xfrm>
            <a:prstGeom prst="star5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  <p:cxnSp>
          <p:nvCxnSpPr>
            <p:cNvPr id="46" name="直線コネクタ 45"/>
            <p:cNvCxnSpPr/>
            <p:nvPr/>
          </p:nvCxnSpPr>
          <p:spPr bwMode="auto">
            <a:xfrm>
              <a:off x="3928534" y="4671484"/>
              <a:ext cx="698500" cy="4064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テキスト ボックス 47"/>
            <p:cNvSpPr txBox="1"/>
            <p:nvPr/>
          </p:nvSpPr>
          <p:spPr>
            <a:xfrm>
              <a:off x="4629150" y="4851400"/>
              <a:ext cx="971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FF0000"/>
                  </a:solidFill>
                </a:rPr>
                <a:t>Kyoto</a:t>
              </a:r>
              <a:endParaRPr kumimoji="1" lang="ja-JP" altLang="en-US" dirty="0">
                <a:solidFill>
                  <a:srgbClr val="FF0000"/>
                </a:solidFill>
              </a:endParaRPr>
            </a:p>
          </p:txBody>
        </p:sp>
      </p:grpSp>
      <p:pic>
        <p:nvPicPr>
          <p:cNvPr id="68621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166" y="101598"/>
            <a:ext cx="8156575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721253" y="158748"/>
            <a:ext cx="5084763" cy="2360612"/>
            <a:chOff x="432" y="97"/>
            <a:chExt cx="3203" cy="1487"/>
          </a:xfrm>
        </p:grpSpPr>
        <p:sp>
          <p:nvSpPr>
            <p:cNvPr id="16405" name="AutoShape 15"/>
            <p:cNvSpPr>
              <a:spLocks noChangeArrowheads="1"/>
            </p:cNvSpPr>
            <p:nvPr/>
          </p:nvSpPr>
          <p:spPr bwMode="auto">
            <a:xfrm flipV="1">
              <a:off x="1536" y="768"/>
              <a:ext cx="288" cy="816"/>
            </a:xfrm>
            <a:prstGeom prst="curvedRightArrow">
              <a:avLst>
                <a:gd name="adj1" fmla="val 56667"/>
                <a:gd name="adj2" fmla="val 113333"/>
                <a:gd name="adj3" fmla="val 33333"/>
              </a:avLst>
            </a:prstGeom>
            <a:gradFill rotWithShape="0">
              <a:gsLst>
                <a:gs pos="0">
                  <a:srgbClr val="001847"/>
                </a:gs>
                <a:gs pos="100000">
                  <a:schemeClr val="accent1"/>
                </a:gs>
              </a:gsLst>
              <a:lin ang="189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pic>
          <p:nvPicPr>
            <p:cNvPr id="16406" name="Picture 16" descr="images-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132" y="97"/>
              <a:ext cx="1503" cy="113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407" name="Rectangle 17"/>
            <p:cNvSpPr>
              <a:spLocks noChangeArrowheads="1"/>
            </p:cNvSpPr>
            <p:nvPr/>
          </p:nvSpPr>
          <p:spPr bwMode="auto">
            <a:xfrm>
              <a:off x="432" y="145"/>
              <a:ext cx="1589" cy="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dirty="0" err="1"/>
                <a:t>Kinkakuji</a:t>
              </a:r>
              <a:r>
                <a:rPr lang="en-US" altLang="ja-JP" dirty="0"/>
                <a:t>-Temple</a:t>
              </a:r>
            </a:p>
            <a:p>
              <a:pPr algn="ctr"/>
              <a:r>
                <a:rPr lang="en-US" altLang="ja-JP" dirty="0"/>
                <a:t>40 km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5293253" y="4271960"/>
            <a:ext cx="3276600" cy="2362200"/>
            <a:chOff x="3312" y="2688"/>
            <a:chExt cx="2064" cy="1488"/>
          </a:xfrm>
        </p:grpSpPr>
        <p:pic>
          <p:nvPicPr>
            <p:cNvPr id="16402" name="Picture 19" descr="SurfSweetThumb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170" y="3269"/>
              <a:ext cx="1206" cy="90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403" name="AutoShape 20"/>
            <p:cNvSpPr>
              <a:spLocks noChangeArrowheads="1"/>
            </p:cNvSpPr>
            <p:nvPr/>
          </p:nvSpPr>
          <p:spPr bwMode="auto">
            <a:xfrm rot="17579168" flipH="1">
              <a:off x="3576" y="2472"/>
              <a:ext cx="288" cy="816"/>
            </a:xfrm>
            <a:prstGeom prst="curvedRightArrow">
              <a:avLst>
                <a:gd name="adj1" fmla="val 56667"/>
                <a:gd name="adj2" fmla="val 113333"/>
                <a:gd name="adj3" fmla="val 33333"/>
              </a:avLst>
            </a:prstGeom>
            <a:gradFill rotWithShape="0">
              <a:gsLst>
                <a:gs pos="0">
                  <a:srgbClr val="001847"/>
                </a:gs>
                <a:gs pos="100000">
                  <a:schemeClr val="accent1"/>
                </a:gs>
              </a:gsLst>
              <a:lin ang="189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404" name="Rectangle 21"/>
            <p:cNvSpPr>
              <a:spLocks noChangeArrowheads="1"/>
            </p:cNvSpPr>
            <p:nvPr/>
          </p:nvSpPr>
          <p:spPr bwMode="auto">
            <a:xfrm>
              <a:off x="4347" y="2688"/>
              <a:ext cx="914" cy="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/>
                <a:t>Hawaii</a:t>
              </a:r>
            </a:p>
            <a:p>
              <a:pPr algn="ctr"/>
              <a:r>
                <a:rPr lang="en-US" altLang="ja-JP"/>
                <a:t>7,000 km</a:t>
              </a: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1254653" y="4424360"/>
            <a:ext cx="3757613" cy="2303463"/>
            <a:chOff x="768" y="2784"/>
            <a:chExt cx="2367" cy="1451"/>
          </a:xfrm>
        </p:grpSpPr>
        <p:pic>
          <p:nvPicPr>
            <p:cNvPr id="16399" name="Picture 23" descr="images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80" y="3100"/>
              <a:ext cx="855" cy="113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8632" name="AutoShape 24"/>
            <p:cNvSpPr>
              <a:spLocks noChangeArrowheads="1"/>
            </p:cNvSpPr>
            <p:nvPr/>
          </p:nvSpPr>
          <p:spPr bwMode="auto">
            <a:xfrm>
              <a:off x="1560" y="2784"/>
              <a:ext cx="288" cy="816"/>
            </a:xfrm>
            <a:prstGeom prst="curvedRightArrow">
              <a:avLst>
                <a:gd name="adj1" fmla="val 56667"/>
                <a:gd name="adj2" fmla="val 113333"/>
                <a:gd name="adj3" fmla="val 33333"/>
              </a:avLst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1890000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ja-JP" altLang="en-US"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16401" name="Rectangle 25"/>
            <p:cNvSpPr>
              <a:spLocks noChangeArrowheads="1"/>
            </p:cNvSpPr>
            <p:nvPr/>
          </p:nvSpPr>
          <p:spPr bwMode="auto">
            <a:xfrm>
              <a:off x="768" y="3669"/>
              <a:ext cx="1386" cy="5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/>
                <a:t>Todaiji-Temple</a:t>
              </a:r>
            </a:p>
            <a:p>
              <a:pPr algn="ctr"/>
              <a:r>
                <a:rPr lang="en-US" altLang="ja-JP"/>
                <a:t>2 km</a:t>
              </a:r>
            </a:p>
          </p:txBody>
        </p:sp>
      </p:grpSp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3153303" y="3263898"/>
            <a:ext cx="1873250" cy="1317625"/>
            <a:chOff x="1964" y="2053"/>
            <a:chExt cx="1180" cy="830"/>
          </a:xfrm>
        </p:grpSpPr>
        <p:sp>
          <p:nvSpPr>
            <p:cNvPr id="16397" name="Rectangle 27"/>
            <p:cNvSpPr>
              <a:spLocks noChangeArrowheads="1"/>
            </p:cNvSpPr>
            <p:nvPr/>
          </p:nvSpPr>
          <p:spPr bwMode="auto">
            <a:xfrm rot="952745">
              <a:off x="1964" y="2053"/>
              <a:ext cx="1180" cy="8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16398" name="Rectangle 28"/>
            <p:cNvSpPr>
              <a:spLocks noChangeArrowheads="1"/>
            </p:cNvSpPr>
            <p:nvPr/>
          </p:nvSpPr>
          <p:spPr bwMode="auto">
            <a:xfrm>
              <a:off x="2031" y="2322"/>
              <a:ext cx="103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/>
                <a:t>Laboratory</a:t>
              </a: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5369453" y="1951035"/>
            <a:ext cx="2279650" cy="2181225"/>
            <a:chOff x="3360" y="1226"/>
            <a:chExt cx="1436" cy="1374"/>
          </a:xfrm>
        </p:grpSpPr>
        <p:pic>
          <p:nvPicPr>
            <p:cNvPr id="16395" name="Picture 30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3360" y="1523"/>
              <a:ext cx="1436" cy="107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6396" name="Rectangle 31"/>
            <p:cNvSpPr>
              <a:spLocks noChangeArrowheads="1"/>
            </p:cNvSpPr>
            <p:nvPr/>
          </p:nvSpPr>
          <p:spPr bwMode="auto">
            <a:xfrm>
              <a:off x="3367" y="1226"/>
              <a:ext cx="1407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/>
                <a:t>J-KAREN laser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8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  <a:effectLst>
            <a:outerShdw blurRad="127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ja-JP" sz="2500" dirty="0">
                <a:solidFill>
                  <a:srgbClr val="E0B80D"/>
                </a:solidFill>
              </a:rPr>
              <a:t>Outline</a:t>
            </a:r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533400" y="1371600"/>
            <a:ext cx="827087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2000" dirty="0"/>
              <a:t>✓ Objective</a:t>
            </a:r>
          </a:p>
          <a:p>
            <a:endParaRPr lang="en-US" altLang="ja-JP" sz="2000" dirty="0"/>
          </a:p>
          <a:p>
            <a:r>
              <a:rPr lang="en-US" altLang="ja-JP" sz="2000" dirty="0"/>
              <a:t>✓ “J-KAREN” high intensity laser at</a:t>
            </a:r>
            <a:r>
              <a:rPr lang="en-US" altLang="ja-JP" sz="2000" dirty="0" smtClean="0"/>
              <a:t> ABTD, </a:t>
            </a:r>
            <a:r>
              <a:rPr lang="en-US" altLang="ja-JP" sz="2000" dirty="0"/>
              <a:t>JAEA</a:t>
            </a:r>
          </a:p>
          <a:p>
            <a:endParaRPr lang="en-US" altLang="ja-JP" sz="2000" dirty="0"/>
          </a:p>
          <a:p>
            <a:r>
              <a:rPr lang="en-US" altLang="ja-JP" sz="2000" dirty="0"/>
              <a:t>✓ OPCPA preamplifier</a:t>
            </a:r>
          </a:p>
          <a:p>
            <a:endParaRPr lang="en-US" altLang="ja-JP" sz="2000" dirty="0"/>
          </a:p>
          <a:p>
            <a:r>
              <a:rPr lang="en-US" altLang="ja-JP" sz="2000" dirty="0"/>
              <a:t>✓ Cryogenic-cooled </a:t>
            </a:r>
            <a:r>
              <a:rPr lang="en-US" altLang="ja-JP" sz="2000" dirty="0" err="1"/>
              <a:t>Ti:sapphire</a:t>
            </a:r>
            <a:r>
              <a:rPr lang="en-US" altLang="ja-JP" sz="2000" dirty="0"/>
              <a:t> power </a:t>
            </a:r>
            <a:r>
              <a:rPr lang="en-US" altLang="ja-JP" sz="2000" dirty="0" smtClean="0"/>
              <a:t>amplifier</a:t>
            </a:r>
          </a:p>
          <a:p>
            <a:endParaRPr lang="en-US" altLang="ja-JP" sz="2000" dirty="0" smtClean="0"/>
          </a:p>
          <a:p>
            <a:r>
              <a:rPr lang="en-US" altLang="ja-JP" sz="2000" dirty="0" smtClean="0"/>
              <a:t>✓ Large-aperture </a:t>
            </a:r>
            <a:r>
              <a:rPr lang="en-US" altLang="ja-JP" sz="2000" dirty="0" err="1" smtClean="0"/>
              <a:t>Ti:sapphire</a:t>
            </a:r>
            <a:r>
              <a:rPr lang="en-US" altLang="ja-JP" sz="2000" dirty="0" smtClean="0"/>
              <a:t> final amplifier for </a:t>
            </a:r>
            <a:r>
              <a:rPr lang="en-US" altLang="ja-JP" sz="2000" dirty="0" err="1" smtClean="0"/>
              <a:t>petawatt</a:t>
            </a:r>
            <a:r>
              <a:rPr lang="en-US" altLang="ja-JP" sz="2000" dirty="0" smtClean="0"/>
              <a:t> power level</a:t>
            </a:r>
          </a:p>
          <a:p>
            <a:endParaRPr lang="en-US" altLang="ja-JP" sz="2000" dirty="0" smtClean="0"/>
          </a:p>
          <a:p>
            <a:r>
              <a:rPr lang="en-US" altLang="ja-JP" sz="2000" dirty="0" smtClean="0"/>
              <a:t>✓ Results on amplification, compression, and contrast performances</a:t>
            </a:r>
          </a:p>
          <a:p>
            <a:endParaRPr lang="en-US" altLang="ja-JP" sz="2000" dirty="0" smtClean="0"/>
          </a:p>
          <a:p>
            <a:r>
              <a:rPr lang="en-US" altLang="ja-JP" sz="2000" dirty="0"/>
              <a:t>✓ Summary</a:t>
            </a:r>
          </a:p>
        </p:txBody>
      </p:sp>
      <p:pic>
        <p:nvPicPr>
          <p:cNvPr id="18436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946150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381000"/>
            <a:ext cx="1066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337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363" y="139700"/>
            <a:ext cx="8305800" cy="1089025"/>
          </a:xfrm>
          <a:effectLst>
            <a:outerShdw blurRad="127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just">
              <a:defRPr/>
            </a:pPr>
            <a:r>
              <a:rPr lang="en-US" altLang="ja-JP" sz="2500" dirty="0">
                <a:solidFill>
                  <a:srgbClr val="E0B80D"/>
                </a:solidFill>
              </a:rPr>
              <a:t>Problem remains to be solved for the application of ultra-high intensity lasers in high-field physics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838200" y="13747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04800" y="1905000"/>
            <a:ext cx="6356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/>
              <a:t>✓ Principal issue with high intensity laser experiments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639763" y="2276475"/>
            <a:ext cx="4084637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altLang="ja-JP" sz="1800" dirty="0"/>
              <a:t>Modern </a:t>
            </a:r>
            <a:r>
              <a:rPr lang="en-US" altLang="ja-JP" sz="1800" dirty="0" err="1"/>
              <a:t>Ti:sapphire</a:t>
            </a:r>
            <a:r>
              <a:rPr lang="en-US" altLang="ja-JP" sz="1800" dirty="0"/>
              <a:t> chirped-pulse amplification (CPA) lasers reach </a:t>
            </a:r>
            <a:r>
              <a:rPr lang="en-US" altLang="ja-JP" sz="1800" dirty="0">
                <a:solidFill>
                  <a:srgbClr val="FF0000"/>
                </a:solidFill>
              </a:rPr>
              <a:t>intensities greater than 10</a:t>
            </a:r>
            <a:r>
              <a:rPr lang="en-US" altLang="ja-JP" sz="1800" baseline="30000" dirty="0">
                <a:solidFill>
                  <a:srgbClr val="FF0000"/>
                </a:solidFill>
              </a:rPr>
              <a:t>20</a:t>
            </a:r>
            <a:r>
              <a:rPr lang="en-US" altLang="ja-JP" sz="1800" dirty="0">
                <a:solidFill>
                  <a:srgbClr val="FF0000"/>
                </a:solidFill>
              </a:rPr>
              <a:t> W/cm</a:t>
            </a:r>
            <a:r>
              <a:rPr lang="en-US" altLang="ja-JP" sz="1800" baseline="30000" dirty="0">
                <a:solidFill>
                  <a:srgbClr val="FF0000"/>
                </a:solidFill>
              </a:rPr>
              <a:t>2</a:t>
            </a:r>
            <a:r>
              <a:rPr lang="en-US" altLang="ja-JP" sz="1800" dirty="0"/>
              <a:t>. However, in the laser systems, a background of the amplified spontaneous emission (ASE) can generate unwanted plasmas before the main pulse arrives on the target. 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04800" y="4927600"/>
            <a:ext cx="4419600" cy="1320800"/>
            <a:chOff x="192" y="2694"/>
            <a:chExt cx="2784" cy="832"/>
          </a:xfrm>
        </p:grpSpPr>
        <p:sp>
          <p:nvSpPr>
            <p:cNvPr id="20865" name="Rectangle 7"/>
            <p:cNvSpPr>
              <a:spLocks noChangeArrowheads="1"/>
            </p:cNvSpPr>
            <p:nvPr/>
          </p:nvSpPr>
          <p:spPr bwMode="auto">
            <a:xfrm>
              <a:off x="192" y="2694"/>
              <a:ext cx="99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/>
                <a:t>✓ Objective</a:t>
              </a:r>
            </a:p>
          </p:txBody>
        </p:sp>
        <p:sp>
          <p:nvSpPr>
            <p:cNvPr id="20866" name="Rectangle 8"/>
            <p:cNvSpPr>
              <a:spLocks noChangeArrowheads="1"/>
            </p:cNvSpPr>
            <p:nvPr/>
          </p:nvSpPr>
          <p:spPr bwMode="auto">
            <a:xfrm>
              <a:off x="410" y="2944"/>
              <a:ext cx="2566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just"/>
              <a:r>
                <a:rPr lang="en-US" altLang="ja-JP" sz="1800" dirty="0"/>
                <a:t>To generate </a:t>
              </a:r>
              <a:r>
                <a:rPr lang="en-US" altLang="ja-JP" sz="1800" dirty="0">
                  <a:solidFill>
                    <a:srgbClr val="FF0202"/>
                  </a:solidFill>
                </a:rPr>
                <a:t>&gt;10</a:t>
              </a:r>
              <a:r>
                <a:rPr lang="en-US" altLang="ja-JP" sz="1800" baseline="30000" dirty="0">
                  <a:solidFill>
                    <a:srgbClr val="FF0202"/>
                  </a:solidFill>
                </a:rPr>
                <a:t>10</a:t>
              </a:r>
              <a:r>
                <a:rPr lang="en-US" altLang="ja-JP" sz="1800" dirty="0">
                  <a:solidFill>
                    <a:srgbClr val="FF0202"/>
                  </a:solidFill>
                </a:rPr>
                <a:t> temporal contrast, &gt;10</a:t>
              </a:r>
              <a:r>
                <a:rPr lang="en-US" altLang="ja-JP" sz="1800" baseline="30000" dirty="0">
                  <a:solidFill>
                    <a:srgbClr val="FF0202"/>
                  </a:solidFill>
                </a:rPr>
                <a:t>20</a:t>
              </a:r>
              <a:r>
                <a:rPr lang="en-US" altLang="ja-JP" sz="1800" dirty="0">
                  <a:solidFill>
                    <a:srgbClr val="FF0202"/>
                  </a:solidFill>
                </a:rPr>
                <a:t> W/cm</a:t>
              </a:r>
              <a:r>
                <a:rPr lang="en-US" altLang="ja-JP" sz="1800" baseline="30000" dirty="0">
                  <a:solidFill>
                    <a:srgbClr val="FF0202"/>
                  </a:solidFill>
                </a:rPr>
                <a:t>2</a:t>
              </a:r>
              <a:r>
                <a:rPr lang="en-US" altLang="ja-JP" sz="1800" dirty="0">
                  <a:solidFill>
                    <a:srgbClr val="FF0202"/>
                  </a:solidFill>
                </a:rPr>
                <a:t> intensity</a:t>
              </a:r>
              <a:r>
                <a:rPr lang="en-US" altLang="ja-JP" sz="1800" dirty="0"/>
                <a:t> laser pulses supporting </a:t>
              </a:r>
              <a:r>
                <a:rPr lang="en-US" altLang="ja-JP" sz="1800" dirty="0" err="1">
                  <a:solidFill>
                    <a:srgbClr val="FF0000"/>
                  </a:solidFill>
                </a:rPr>
                <a:t>petawatt</a:t>
              </a:r>
              <a:r>
                <a:rPr lang="en-US" altLang="ja-JP" sz="1800" dirty="0">
                  <a:solidFill>
                    <a:srgbClr val="FF0000"/>
                  </a:solidFill>
                </a:rPr>
                <a:t> power level</a:t>
              </a:r>
              <a:r>
                <a:rPr lang="en-US" altLang="ja-JP" sz="1800" dirty="0"/>
                <a:t>.</a:t>
              </a:r>
            </a:p>
          </p:txBody>
        </p:sp>
      </p:grpSp>
      <p:grpSp>
        <p:nvGrpSpPr>
          <p:cNvPr id="20487" name="Group 11"/>
          <p:cNvGrpSpPr>
            <a:grpSpLocks/>
          </p:cNvGrpSpPr>
          <p:nvPr/>
        </p:nvGrpSpPr>
        <p:grpSpPr bwMode="auto">
          <a:xfrm>
            <a:off x="5943600" y="2647950"/>
            <a:ext cx="2879725" cy="2879725"/>
            <a:chOff x="4490" y="2317"/>
            <a:chExt cx="903" cy="799"/>
          </a:xfrm>
        </p:grpSpPr>
        <p:grpSp>
          <p:nvGrpSpPr>
            <p:cNvPr id="20526" name="Group 12"/>
            <p:cNvGrpSpPr>
              <a:grpSpLocks/>
            </p:cNvGrpSpPr>
            <p:nvPr/>
          </p:nvGrpSpPr>
          <p:grpSpPr bwMode="auto">
            <a:xfrm>
              <a:off x="4490" y="2317"/>
              <a:ext cx="902" cy="799"/>
              <a:chOff x="4490" y="2317"/>
              <a:chExt cx="902" cy="799"/>
            </a:xfrm>
          </p:grpSpPr>
          <p:sp>
            <p:nvSpPr>
              <p:cNvPr id="20854" name="Line 13"/>
              <p:cNvSpPr>
                <a:spLocks noChangeShapeType="1"/>
              </p:cNvSpPr>
              <p:nvPr/>
            </p:nvSpPr>
            <p:spPr bwMode="auto">
              <a:xfrm>
                <a:off x="4490" y="3115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5" name="Line 14"/>
              <p:cNvSpPr>
                <a:spLocks noChangeShapeType="1"/>
              </p:cNvSpPr>
              <p:nvPr/>
            </p:nvSpPr>
            <p:spPr bwMode="auto">
              <a:xfrm>
                <a:off x="4490" y="3036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6" name="Line 15"/>
              <p:cNvSpPr>
                <a:spLocks noChangeShapeType="1"/>
              </p:cNvSpPr>
              <p:nvPr/>
            </p:nvSpPr>
            <p:spPr bwMode="auto">
              <a:xfrm>
                <a:off x="4490" y="2956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7" name="Line 16"/>
              <p:cNvSpPr>
                <a:spLocks noChangeShapeType="1"/>
              </p:cNvSpPr>
              <p:nvPr/>
            </p:nvSpPr>
            <p:spPr bwMode="auto">
              <a:xfrm>
                <a:off x="4490" y="2876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8" name="Line 17"/>
              <p:cNvSpPr>
                <a:spLocks noChangeShapeType="1"/>
              </p:cNvSpPr>
              <p:nvPr/>
            </p:nvSpPr>
            <p:spPr bwMode="auto">
              <a:xfrm>
                <a:off x="4490" y="2796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9" name="Line 18"/>
              <p:cNvSpPr>
                <a:spLocks noChangeShapeType="1"/>
              </p:cNvSpPr>
              <p:nvPr/>
            </p:nvSpPr>
            <p:spPr bwMode="auto">
              <a:xfrm>
                <a:off x="4490" y="2716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60" name="Line 19"/>
              <p:cNvSpPr>
                <a:spLocks noChangeShapeType="1"/>
              </p:cNvSpPr>
              <p:nvPr/>
            </p:nvSpPr>
            <p:spPr bwMode="auto">
              <a:xfrm>
                <a:off x="4490" y="2636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61" name="Line 20"/>
              <p:cNvSpPr>
                <a:spLocks noChangeShapeType="1"/>
              </p:cNvSpPr>
              <p:nvPr/>
            </p:nvSpPr>
            <p:spPr bwMode="auto">
              <a:xfrm>
                <a:off x="4490" y="2556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62" name="Line 21"/>
              <p:cNvSpPr>
                <a:spLocks noChangeShapeType="1"/>
              </p:cNvSpPr>
              <p:nvPr/>
            </p:nvSpPr>
            <p:spPr bwMode="auto">
              <a:xfrm>
                <a:off x="4490" y="2477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63" name="Line 22"/>
              <p:cNvSpPr>
                <a:spLocks noChangeShapeType="1"/>
              </p:cNvSpPr>
              <p:nvPr/>
            </p:nvSpPr>
            <p:spPr bwMode="auto">
              <a:xfrm>
                <a:off x="4490" y="2397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64" name="Line 23"/>
              <p:cNvSpPr>
                <a:spLocks noChangeShapeType="1"/>
              </p:cNvSpPr>
              <p:nvPr/>
            </p:nvSpPr>
            <p:spPr bwMode="auto">
              <a:xfrm>
                <a:off x="4490" y="2317"/>
                <a:ext cx="902" cy="1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0527" name="Group 24"/>
            <p:cNvGrpSpPr>
              <a:grpSpLocks/>
            </p:cNvGrpSpPr>
            <p:nvPr/>
          </p:nvGrpSpPr>
          <p:grpSpPr bwMode="auto">
            <a:xfrm>
              <a:off x="4490" y="2317"/>
              <a:ext cx="903" cy="798"/>
              <a:chOff x="4490" y="2317"/>
              <a:chExt cx="903" cy="798"/>
            </a:xfrm>
          </p:grpSpPr>
          <p:sp>
            <p:nvSpPr>
              <p:cNvPr id="20846" name="Line 25"/>
              <p:cNvSpPr>
                <a:spLocks noChangeShapeType="1"/>
              </p:cNvSpPr>
              <p:nvPr/>
            </p:nvSpPr>
            <p:spPr bwMode="auto">
              <a:xfrm>
                <a:off x="4490" y="2317"/>
                <a:ext cx="1" cy="798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7" name="Line 26"/>
              <p:cNvSpPr>
                <a:spLocks noChangeShapeType="1"/>
              </p:cNvSpPr>
              <p:nvPr/>
            </p:nvSpPr>
            <p:spPr bwMode="auto">
              <a:xfrm>
                <a:off x="4618" y="2317"/>
                <a:ext cx="1" cy="798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8" name="Line 27"/>
              <p:cNvSpPr>
                <a:spLocks noChangeShapeType="1"/>
              </p:cNvSpPr>
              <p:nvPr/>
            </p:nvSpPr>
            <p:spPr bwMode="auto">
              <a:xfrm>
                <a:off x="4748" y="2317"/>
                <a:ext cx="1" cy="798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9" name="Line 28"/>
              <p:cNvSpPr>
                <a:spLocks noChangeShapeType="1"/>
              </p:cNvSpPr>
              <p:nvPr/>
            </p:nvSpPr>
            <p:spPr bwMode="auto">
              <a:xfrm>
                <a:off x="4876" y="2317"/>
                <a:ext cx="1" cy="798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0" name="Line 29"/>
              <p:cNvSpPr>
                <a:spLocks noChangeShapeType="1"/>
              </p:cNvSpPr>
              <p:nvPr/>
            </p:nvSpPr>
            <p:spPr bwMode="auto">
              <a:xfrm>
                <a:off x="5006" y="2317"/>
                <a:ext cx="1" cy="798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1" name="Line 30"/>
              <p:cNvSpPr>
                <a:spLocks noChangeShapeType="1"/>
              </p:cNvSpPr>
              <p:nvPr/>
            </p:nvSpPr>
            <p:spPr bwMode="auto">
              <a:xfrm>
                <a:off x="5134" y="2317"/>
                <a:ext cx="1" cy="798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2" name="Line 31"/>
              <p:cNvSpPr>
                <a:spLocks noChangeShapeType="1"/>
              </p:cNvSpPr>
              <p:nvPr/>
            </p:nvSpPr>
            <p:spPr bwMode="auto">
              <a:xfrm>
                <a:off x="5264" y="2317"/>
                <a:ext cx="1" cy="798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53" name="Line 32"/>
              <p:cNvSpPr>
                <a:spLocks noChangeShapeType="1"/>
              </p:cNvSpPr>
              <p:nvPr/>
            </p:nvSpPr>
            <p:spPr bwMode="auto">
              <a:xfrm>
                <a:off x="5392" y="2317"/>
                <a:ext cx="1" cy="798"/>
              </a:xfrm>
              <a:prstGeom prst="line">
                <a:avLst/>
              </a:prstGeom>
              <a:noFill/>
              <a:ln w="4826" cap="rnd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0528" name="Group 33"/>
            <p:cNvGrpSpPr>
              <a:grpSpLocks/>
            </p:cNvGrpSpPr>
            <p:nvPr/>
          </p:nvGrpSpPr>
          <p:grpSpPr bwMode="auto">
            <a:xfrm>
              <a:off x="4490" y="2317"/>
              <a:ext cx="15" cy="799"/>
              <a:chOff x="4490" y="2317"/>
              <a:chExt cx="15" cy="799"/>
            </a:xfrm>
          </p:grpSpPr>
          <p:sp>
            <p:nvSpPr>
              <p:cNvPr id="20755" name="Line 34"/>
              <p:cNvSpPr>
                <a:spLocks noChangeShapeType="1"/>
              </p:cNvSpPr>
              <p:nvPr/>
            </p:nvSpPr>
            <p:spPr bwMode="auto">
              <a:xfrm>
                <a:off x="4490" y="3115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6" name="Line 35"/>
              <p:cNvSpPr>
                <a:spLocks noChangeShapeType="1"/>
              </p:cNvSpPr>
              <p:nvPr/>
            </p:nvSpPr>
            <p:spPr bwMode="auto">
              <a:xfrm>
                <a:off x="4490" y="303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7" name="Line 36"/>
              <p:cNvSpPr>
                <a:spLocks noChangeShapeType="1"/>
              </p:cNvSpPr>
              <p:nvPr/>
            </p:nvSpPr>
            <p:spPr bwMode="auto">
              <a:xfrm>
                <a:off x="4490" y="295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8" name="Line 37"/>
              <p:cNvSpPr>
                <a:spLocks noChangeShapeType="1"/>
              </p:cNvSpPr>
              <p:nvPr/>
            </p:nvSpPr>
            <p:spPr bwMode="auto">
              <a:xfrm>
                <a:off x="4490" y="287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9" name="Line 38"/>
              <p:cNvSpPr>
                <a:spLocks noChangeShapeType="1"/>
              </p:cNvSpPr>
              <p:nvPr/>
            </p:nvSpPr>
            <p:spPr bwMode="auto">
              <a:xfrm>
                <a:off x="4490" y="279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0" name="Line 39"/>
              <p:cNvSpPr>
                <a:spLocks noChangeShapeType="1"/>
              </p:cNvSpPr>
              <p:nvPr/>
            </p:nvSpPr>
            <p:spPr bwMode="auto">
              <a:xfrm>
                <a:off x="4490" y="271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1" name="Line 40"/>
              <p:cNvSpPr>
                <a:spLocks noChangeShapeType="1"/>
              </p:cNvSpPr>
              <p:nvPr/>
            </p:nvSpPr>
            <p:spPr bwMode="auto">
              <a:xfrm>
                <a:off x="4490" y="263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2" name="Line 41"/>
              <p:cNvSpPr>
                <a:spLocks noChangeShapeType="1"/>
              </p:cNvSpPr>
              <p:nvPr/>
            </p:nvSpPr>
            <p:spPr bwMode="auto">
              <a:xfrm>
                <a:off x="4490" y="255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3" name="Line 42"/>
              <p:cNvSpPr>
                <a:spLocks noChangeShapeType="1"/>
              </p:cNvSpPr>
              <p:nvPr/>
            </p:nvSpPr>
            <p:spPr bwMode="auto">
              <a:xfrm>
                <a:off x="4490" y="2477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4" name="Line 43"/>
              <p:cNvSpPr>
                <a:spLocks noChangeShapeType="1"/>
              </p:cNvSpPr>
              <p:nvPr/>
            </p:nvSpPr>
            <p:spPr bwMode="auto">
              <a:xfrm>
                <a:off x="4490" y="2397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5" name="Line 44"/>
              <p:cNvSpPr>
                <a:spLocks noChangeShapeType="1"/>
              </p:cNvSpPr>
              <p:nvPr/>
            </p:nvSpPr>
            <p:spPr bwMode="auto">
              <a:xfrm>
                <a:off x="4490" y="2317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6" name="Line 45"/>
              <p:cNvSpPr>
                <a:spLocks noChangeShapeType="1"/>
              </p:cNvSpPr>
              <p:nvPr/>
            </p:nvSpPr>
            <p:spPr bwMode="auto">
              <a:xfrm>
                <a:off x="4490" y="309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7" name="Line 46"/>
              <p:cNvSpPr>
                <a:spLocks noChangeShapeType="1"/>
              </p:cNvSpPr>
              <p:nvPr/>
            </p:nvSpPr>
            <p:spPr bwMode="auto">
              <a:xfrm>
                <a:off x="4490" y="3078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8" name="Line 47"/>
              <p:cNvSpPr>
                <a:spLocks noChangeShapeType="1"/>
              </p:cNvSpPr>
              <p:nvPr/>
            </p:nvSpPr>
            <p:spPr bwMode="auto">
              <a:xfrm>
                <a:off x="4490" y="3067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69" name="Line 48"/>
              <p:cNvSpPr>
                <a:spLocks noChangeShapeType="1"/>
              </p:cNvSpPr>
              <p:nvPr/>
            </p:nvSpPr>
            <p:spPr bwMode="auto">
              <a:xfrm>
                <a:off x="4490" y="306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0" name="Line 49"/>
              <p:cNvSpPr>
                <a:spLocks noChangeShapeType="1"/>
              </p:cNvSpPr>
              <p:nvPr/>
            </p:nvSpPr>
            <p:spPr bwMode="auto">
              <a:xfrm>
                <a:off x="4490" y="3053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1" name="Line 50"/>
              <p:cNvSpPr>
                <a:spLocks noChangeShapeType="1"/>
              </p:cNvSpPr>
              <p:nvPr/>
            </p:nvSpPr>
            <p:spPr bwMode="auto">
              <a:xfrm>
                <a:off x="4490" y="3049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2" name="Line 51"/>
              <p:cNvSpPr>
                <a:spLocks noChangeShapeType="1"/>
              </p:cNvSpPr>
              <p:nvPr/>
            </p:nvSpPr>
            <p:spPr bwMode="auto">
              <a:xfrm>
                <a:off x="4490" y="3044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3" name="Line 52"/>
              <p:cNvSpPr>
                <a:spLocks noChangeShapeType="1"/>
              </p:cNvSpPr>
              <p:nvPr/>
            </p:nvSpPr>
            <p:spPr bwMode="auto">
              <a:xfrm>
                <a:off x="4490" y="304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4" name="Line 53"/>
              <p:cNvSpPr>
                <a:spLocks noChangeShapeType="1"/>
              </p:cNvSpPr>
              <p:nvPr/>
            </p:nvSpPr>
            <p:spPr bwMode="auto">
              <a:xfrm>
                <a:off x="4490" y="301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5" name="Line 54"/>
              <p:cNvSpPr>
                <a:spLocks noChangeShapeType="1"/>
              </p:cNvSpPr>
              <p:nvPr/>
            </p:nvSpPr>
            <p:spPr bwMode="auto">
              <a:xfrm>
                <a:off x="4490" y="2998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6" name="Line 55"/>
              <p:cNvSpPr>
                <a:spLocks noChangeShapeType="1"/>
              </p:cNvSpPr>
              <p:nvPr/>
            </p:nvSpPr>
            <p:spPr bwMode="auto">
              <a:xfrm>
                <a:off x="4490" y="2987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7" name="Line 56"/>
              <p:cNvSpPr>
                <a:spLocks noChangeShapeType="1"/>
              </p:cNvSpPr>
              <p:nvPr/>
            </p:nvSpPr>
            <p:spPr bwMode="auto">
              <a:xfrm>
                <a:off x="4490" y="298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8" name="Line 57"/>
              <p:cNvSpPr>
                <a:spLocks noChangeShapeType="1"/>
              </p:cNvSpPr>
              <p:nvPr/>
            </p:nvSpPr>
            <p:spPr bwMode="auto">
              <a:xfrm>
                <a:off x="4490" y="2973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79" name="Line 58"/>
              <p:cNvSpPr>
                <a:spLocks noChangeShapeType="1"/>
              </p:cNvSpPr>
              <p:nvPr/>
            </p:nvSpPr>
            <p:spPr bwMode="auto">
              <a:xfrm>
                <a:off x="4490" y="2969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0" name="Line 59"/>
              <p:cNvSpPr>
                <a:spLocks noChangeShapeType="1"/>
              </p:cNvSpPr>
              <p:nvPr/>
            </p:nvSpPr>
            <p:spPr bwMode="auto">
              <a:xfrm>
                <a:off x="4490" y="2965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1" name="Line 60"/>
              <p:cNvSpPr>
                <a:spLocks noChangeShapeType="1"/>
              </p:cNvSpPr>
              <p:nvPr/>
            </p:nvSpPr>
            <p:spPr bwMode="auto">
              <a:xfrm>
                <a:off x="4490" y="296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2" name="Line 61"/>
              <p:cNvSpPr>
                <a:spLocks noChangeShapeType="1"/>
              </p:cNvSpPr>
              <p:nvPr/>
            </p:nvSpPr>
            <p:spPr bwMode="auto">
              <a:xfrm>
                <a:off x="4490" y="293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3" name="Line 62"/>
              <p:cNvSpPr>
                <a:spLocks noChangeShapeType="1"/>
              </p:cNvSpPr>
              <p:nvPr/>
            </p:nvSpPr>
            <p:spPr bwMode="auto">
              <a:xfrm>
                <a:off x="4490" y="2918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4" name="Line 63"/>
              <p:cNvSpPr>
                <a:spLocks noChangeShapeType="1"/>
              </p:cNvSpPr>
              <p:nvPr/>
            </p:nvSpPr>
            <p:spPr bwMode="auto">
              <a:xfrm>
                <a:off x="4490" y="2907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5" name="Line 64"/>
              <p:cNvSpPr>
                <a:spLocks noChangeShapeType="1"/>
              </p:cNvSpPr>
              <p:nvPr/>
            </p:nvSpPr>
            <p:spPr bwMode="auto">
              <a:xfrm>
                <a:off x="4490" y="290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6" name="Line 65"/>
              <p:cNvSpPr>
                <a:spLocks noChangeShapeType="1"/>
              </p:cNvSpPr>
              <p:nvPr/>
            </p:nvSpPr>
            <p:spPr bwMode="auto">
              <a:xfrm>
                <a:off x="4490" y="2894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7" name="Line 66"/>
              <p:cNvSpPr>
                <a:spLocks noChangeShapeType="1"/>
              </p:cNvSpPr>
              <p:nvPr/>
            </p:nvSpPr>
            <p:spPr bwMode="auto">
              <a:xfrm>
                <a:off x="4490" y="2889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8" name="Line 67"/>
              <p:cNvSpPr>
                <a:spLocks noChangeShapeType="1"/>
              </p:cNvSpPr>
              <p:nvPr/>
            </p:nvSpPr>
            <p:spPr bwMode="auto">
              <a:xfrm>
                <a:off x="4490" y="2885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89" name="Line 68"/>
              <p:cNvSpPr>
                <a:spLocks noChangeShapeType="1"/>
              </p:cNvSpPr>
              <p:nvPr/>
            </p:nvSpPr>
            <p:spPr bwMode="auto">
              <a:xfrm>
                <a:off x="4490" y="288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0" name="Line 69"/>
              <p:cNvSpPr>
                <a:spLocks noChangeShapeType="1"/>
              </p:cNvSpPr>
              <p:nvPr/>
            </p:nvSpPr>
            <p:spPr bwMode="auto">
              <a:xfrm>
                <a:off x="4490" y="285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1" name="Line 70"/>
              <p:cNvSpPr>
                <a:spLocks noChangeShapeType="1"/>
              </p:cNvSpPr>
              <p:nvPr/>
            </p:nvSpPr>
            <p:spPr bwMode="auto">
              <a:xfrm>
                <a:off x="4490" y="2838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2" name="Line 71"/>
              <p:cNvSpPr>
                <a:spLocks noChangeShapeType="1"/>
              </p:cNvSpPr>
              <p:nvPr/>
            </p:nvSpPr>
            <p:spPr bwMode="auto">
              <a:xfrm>
                <a:off x="4490" y="2827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3" name="Line 72"/>
              <p:cNvSpPr>
                <a:spLocks noChangeShapeType="1"/>
              </p:cNvSpPr>
              <p:nvPr/>
            </p:nvSpPr>
            <p:spPr bwMode="auto">
              <a:xfrm>
                <a:off x="4490" y="282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4" name="Line 73"/>
              <p:cNvSpPr>
                <a:spLocks noChangeShapeType="1"/>
              </p:cNvSpPr>
              <p:nvPr/>
            </p:nvSpPr>
            <p:spPr bwMode="auto">
              <a:xfrm>
                <a:off x="4490" y="2814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5" name="Line 74"/>
              <p:cNvSpPr>
                <a:spLocks noChangeShapeType="1"/>
              </p:cNvSpPr>
              <p:nvPr/>
            </p:nvSpPr>
            <p:spPr bwMode="auto">
              <a:xfrm>
                <a:off x="4490" y="2809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6" name="Line 75"/>
              <p:cNvSpPr>
                <a:spLocks noChangeShapeType="1"/>
              </p:cNvSpPr>
              <p:nvPr/>
            </p:nvSpPr>
            <p:spPr bwMode="auto">
              <a:xfrm>
                <a:off x="4490" y="2805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7" name="Line 76"/>
              <p:cNvSpPr>
                <a:spLocks noChangeShapeType="1"/>
              </p:cNvSpPr>
              <p:nvPr/>
            </p:nvSpPr>
            <p:spPr bwMode="auto">
              <a:xfrm>
                <a:off x="4490" y="280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8" name="Line 77"/>
              <p:cNvSpPr>
                <a:spLocks noChangeShapeType="1"/>
              </p:cNvSpPr>
              <p:nvPr/>
            </p:nvSpPr>
            <p:spPr bwMode="auto">
              <a:xfrm>
                <a:off x="4490" y="2772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99" name="Line 78"/>
              <p:cNvSpPr>
                <a:spLocks noChangeShapeType="1"/>
              </p:cNvSpPr>
              <p:nvPr/>
            </p:nvSpPr>
            <p:spPr bwMode="auto">
              <a:xfrm>
                <a:off x="4490" y="2758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0" name="Line 79"/>
              <p:cNvSpPr>
                <a:spLocks noChangeShapeType="1"/>
              </p:cNvSpPr>
              <p:nvPr/>
            </p:nvSpPr>
            <p:spPr bwMode="auto">
              <a:xfrm>
                <a:off x="4490" y="2747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1" name="Line 80"/>
              <p:cNvSpPr>
                <a:spLocks noChangeShapeType="1"/>
              </p:cNvSpPr>
              <p:nvPr/>
            </p:nvSpPr>
            <p:spPr bwMode="auto">
              <a:xfrm>
                <a:off x="4490" y="274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2" name="Line 81"/>
              <p:cNvSpPr>
                <a:spLocks noChangeShapeType="1"/>
              </p:cNvSpPr>
              <p:nvPr/>
            </p:nvSpPr>
            <p:spPr bwMode="auto">
              <a:xfrm>
                <a:off x="4490" y="2734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3" name="Line 82"/>
              <p:cNvSpPr>
                <a:spLocks noChangeShapeType="1"/>
              </p:cNvSpPr>
              <p:nvPr/>
            </p:nvSpPr>
            <p:spPr bwMode="auto">
              <a:xfrm>
                <a:off x="4490" y="2729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4" name="Line 83"/>
              <p:cNvSpPr>
                <a:spLocks noChangeShapeType="1"/>
              </p:cNvSpPr>
              <p:nvPr/>
            </p:nvSpPr>
            <p:spPr bwMode="auto">
              <a:xfrm>
                <a:off x="4490" y="2725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5" name="Line 84"/>
              <p:cNvSpPr>
                <a:spLocks noChangeShapeType="1"/>
              </p:cNvSpPr>
              <p:nvPr/>
            </p:nvSpPr>
            <p:spPr bwMode="auto">
              <a:xfrm>
                <a:off x="4490" y="272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6" name="Line 85"/>
              <p:cNvSpPr>
                <a:spLocks noChangeShapeType="1"/>
              </p:cNvSpPr>
              <p:nvPr/>
            </p:nvSpPr>
            <p:spPr bwMode="auto">
              <a:xfrm>
                <a:off x="4490" y="2692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7" name="Line 86"/>
              <p:cNvSpPr>
                <a:spLocks noChangeShapeType="1"/>
              </p:cNvSpPr>
              <p:nvPr/>
            </p:nvSpPr>
            <p:spPr bwMode="auto">
              <a:xfrm>
                <a:off x="4490" y="2678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8" name="Line 87"/>
              <p:cNvSpPr>
                <a:spLocks noChangeShapeType="1"/>
              </p:cNvSpPr>
              <p:nvPr/>
            </p:nvSpPr>
            <p:spPr bwMode="auto">
              <a:xfrm>
                <a:off x="4490" y="2667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09" name="Line 88"/>
              <p:cNvSpPr>
                <a:spLocks noChangeShapeType="1"/>
              </p:cNvSpPr>
              <p:nvPr/>
            </p:nvSpPr>
            <p:spPr bwMode="auto">
              <a:xfrm>
                <a:off x="4490" y="266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0" name="Line 89"/>
              <p:cNvSpPr>
                <a:spLocks noChangeShapeType="1"/>
              </p:cNvSpPr>
              <p:nvPr/>
            </p:nvSpPr>
            <p:spPr bwMode="auto">
              <a:xfrm>
                <a:off x="4490" y="2654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1" name="Line 90"/>
              <p:cNvSpPr>
                <a:spLocks noChangeShapeType="1"/>
              </p:cNvSpPr>
              <p:nvPr/>
            </p:nvSpPr>
            <p:spPr bwMode="auto">
              <a:xfrm>
                <a:off x="4490" y="265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2" name="Line 91"/>
              <p:cNvSpPr>
                <a:spLocks noChangeShapeType="1"/>
              </p:cNvSpPr>
              <p:nvPr/>
            </p:nvSpPr>
            <p:spPr bwMode="auto">
              <a:xfrm>
                <a:off x="4490" y="2645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3" name="Line 92"/>
              <p:cNvSpPr>
                <a:spLocks noChangeShapeType="1"/>
              </p:cNvSpPr>
              <p:nvPr/>
            </p:nvSpPr>
            <p:spPr bwMode="auto">
              <a:xfrm>
                <a:off x="4490" y="264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4" name="Line 93"/>
              <p:cNvSpPr>
                <a:spLocks noChangeShapeType="1"/>
              </p:cNvSpPr>
              <p:nvPr/>
            </p:nvSpPr>
            <p:spPr bwMode="auto">
              <a:xfrm>
                <a:off x="4490" y="2612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5" name="Line 94"/>
              <p:cNvSpPr>
                <a:spLocks noChangeShapeType="1"/>
              </p:cNvSpPr>
              <p:nvPr/>
            </p:nvSpPr>
            <p:spPr bwMode="auto">
              <a:xfrm>
                <a:off x="4490" y="2599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6" name="Line 95"/>
              <p:cNvSpPr>
                <a:spLocks noChangeShapeType="1"/>
              </p:cNvSpPr>
              <p:nvPr/>
            </p:nvSpPr>
            <p:spPr bwMode="auto">
              <a:xfrm>
                <a:off x="4490" y="2587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7" name="Line 96"/>
              <p:cNvSpPr>
                <a:spLocks noChangeShapeType="1"/>
              </p:cNvSpPr>
              <p:nvPr/>
            </p:nvSpPr>
            <p:spPr bwMode="auto">
              <a:xfrm>
                <a:off x="4490" y="258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8" name="Line 97"/>
              <p:cNvSpPr>
                <a:spLocks noChangeShapeType="1"/>
              </p:cNvSpPr>
              <p:nvPr/>
            </p:nvSpPr>
            <p:spPr bwMode="auto">
              <a:xfrm>
                <a:off x="4490" y="2574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19" name="Line 98"/>
              <p:cNvSpPr>
                <a:spLocks noChangeShapeType="1"/>
              </p:cNvSpPr>
              <p:nvPr/>
            </p:nvSpPr>
            <p:spPr bwMode="auto">
              <a:xfrm>
                <a:off x="4490" y="257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0" name="Line 99"/>
              <p:cNvSpPr>
                <a:spLocks noChangeShapeType="1"/>
              </p:cNvSpPr>
              <p:nvPr/>
            </p:nvSpPr>
            <p:spPr bwMode="auto">
              <a:xfrm>
                <a:off x="4490" y="2565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1" name="Line 100"/>
              <p:cNvSpPr>
                <a:spLocks noChangeShapeType="1"/>
              </p:cNvSpPr>
              <p:nvPr/>
            </p:nvSpPr>
            <p:spPr bwMode="auto">
              <a:xfrm>
                <a:off x="4490" y="256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2" name="Line 101"/>
              <p:cNvSpPr>
                <a:spLocks noChangeShapeType="1"/>
              </p:cNvSpPr>
              <p:nvPr/>
            </p:nvSpPr>
            <p:spPr bwMode="auto">
              <a:xfrm>
                <a:off x="4490" y="2532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3" name="Line 102"/>
              <p:cNvSpPr>
                <a:spLocks noChangeShapeType="1"/>
              </p:cNvSpPr>
              <p:nvPr/>
            </p:nvSpPr>
            <p:spPr bwMode="auto">
              <a:xfrm>
                <a:off x="4490" y="2519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4" name="Line 103"/>
              <p:cNvSpPr>
                <a:spLocks noChangeShapeType="1"/>
              </p:cNvSpPr>
              <p:nvPr/>
            </p:nvSpPr>
            <p:spPr bwMode="auto">
              <a:xfrm>
                <a:off x="4490" y="2508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5" name="Line 104"/>
              <p:cNvSpPr>
                <a:spLocks noChangeShapeType="1"/>
              </p:cNvSpPr>
              <p:nvPr/>
            </p:nvSpPr>
            <p:spPr bwMode="auto">
              <a:xfrm>
                <a:off x="4490" y="250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6" name="Line 105"/>
              <p:cNvSpPr>
                <a:spLocks noChangeShapeType="1"/>
              </p:cNvSpPr>
              <p:nvPr/>
            </p:nvSpPr>
            <p:spPr bwMode="auto">
              <a:xfrm>
                <a:off x="4490" y="2494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7" name="Line 106"/>
              <p:cNvSpPr>
                <a:spLocks noChangeShapeType="1"/>
              </p:cNvSpPr>
              <p:nvPr/>
            </p:nvSpPr>
            <p:spPr bwMode="auto">
              <a:xfrm>
                <a:off x="4490" y="249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8" name="Line 107"/>
              <p:cNvSpPr>
                <a:spLocks noChangeShapeType="1"/>
              </p:cNvSpPr>
              <p:nvPr/>
            </p:nvSpPr>
            <p:spPr bwMode="auto">
              <a:xfrm>
                <a:off x="4490" y="2485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29" name="Line 108"/>
              <p:cNvSpPr>
                <a:spLocks noChangeShapeType="1"/>
              </p:cNvSpPr>
              <p:nvPr/>
            </p:nvSpPr>
            <p:spPr bwMode="auto">
              <a:xfrm>
                <a:off x="4490" y="248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0" name="Line 109"/>
              <p:cNvSpPr>
                <a:spLocks noChangeShapeType="1"/>
              </p:cNvSpPr>
              <p:nvPr/>
            </p:nvSpPr>
            <p:spPr bwMode="auto">
              <a:xfrm>
                <a:off x="4490" y="2452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1" name="Line 110"/>
              <p:cNvSpPr>
                <a:spLocks noChangeShapeType="1"/>
              </p:cNvSpPr>
              <p:nvPr/>
            </p:nvSpPr>
            <p:spPr bwMode="auto">
              <a:xfrm>
                <a:off x="4490" y="2439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2" name="Line 111"/>
              <p:cNvSpPr>
                <a:spLocks noChangeShapeType="1"/>
              </p:cNvSpPr>
              <p:nvPr/>
            </p:nvSpPr>
            <p:spPr bwMode="auto">
              <a:xfrm>
                <a:off x="4490" y="2428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3" name="Line 112"/>
              <p:cNvSpPr>
                <a:spLocks noChangeShapeType="1"/>
              </p:cNvSpPr>
              <p:nvPr/>
            </p:nvSpPr>
            <p:spPr bwMode="auto">
              <a:xfrm>
                <a:off x="4490" y="242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4" name="Line 113"/>
              <p:cNvSpPr>
                <a:spLocks noChangeShapeType="1"/>
              </p:cNvSpPr>
              <p:nvPr/>
            </p:nvSpPr>
            <p:spPr bwMode="auto">
              <a:xfrm>
                <a:off x="4490" y="2414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5" name="Line 114"/>
              <p:cNvSpPr>
                <a:spLocks noChangeShapeType="1"/>
              </p:cNvSpPr>
              <p:nvPr/>
            </p:nvSpPr>
            <p:spPr bwMode="auto">
              <a:xfrm>
                <a:off x="4490" y="241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6" name="Line 115"/>
              <p:cNvSpPr>
                <a:spLocks noChangeShapeType="1"/>
              </p:cNvSpPr>
              <p:nvPr/>
            </p:nvSpPr>
            <p:spPr bwMode="auto">
              <a:xfrm>
                <a:off x="4490" y="2406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7" name="Line 116"/>
              <p:cNvSpPr>
                <a:spLocks noChangeShapeType="1"/>
              </p:cNvSpPr>
              <p:nvPr/>
            </p:nvSpPr>
            <p:spPr bwMode="auto">
              <a:xfrm>
                <a:off x="4490" y="240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8" name="Line 117"/>
              <p:cNvSpPr>
                <a:spLocks noChangeShapeType="1"/>
              </p:cNvSpPr>
              <p:nvPr/>
            </p:nvSpPr>
            <p:spPr bwMode="auto">
              <a:xfrm>
                <a:off x="4490" y="2372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39" name="Line 118"/>
              <p:cNvSpPr>
                <a:spLocks noChangeShapeType="1"/>
              </p:cNvSpPr>
              <p:nvPr/>
            </p:nvSpPr>
            <p:spPr bwMode="auto">
              <a:xfrm>
                <a:off x="4490" y="2359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0" name="Line 119"/>
              <p:cNvSpPr>
                <a:spLocks noChangeShapeType="1"/>
              </p:cNvSpPr>
              <p:nvPr/>
            </p:nvSpPr>
            <p:spPr bwMode="auto">
              <a:xfrm>
                <a:off x="4490" y="2348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1" name="Line 120"/>
              <p:cNvSpPr>
                <a:spLocks noChangeShapeType="1"/>
              </p:cNvSpPr>
              <p:nvPr/>
            </p:nvSpPr>
            <p:spPr bwMode="auto">
              <a:xfrm>
                <a:off x="4490" y="234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2" name="Line 121"/>
              <p:cNvSpPr>
                <a:spLocks noChangeShapeType="1"/>
              </p:cNvSpPr>
              <p:nvPr/>
            </p:nvSpPr>
            <p:spPr bwMode="auto">
              <a:xfrm>
                <a:off x="4490" y="2335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3" name="Line 122"/>
              <p:cNvSpPr>
                <a:spLocks noChangeShapeType="1"/>
              </p:cNvSpPr>
              <p:nvPr/>
            </p:nvSpPr>
            <p:spPr bwMode="auto">
              <a:xfrm>
                <a:off x="4490" y="2330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4" name="Line 123"/>
              <p:cNvSpPr>
                <a:spLocks noChangeShapeType="1"/>
              </p:cNvSpPr>
              <p:nvPr/>
            </p:nvSpPr>
            <p:spPr bwMode="auto">
              <a:xfrm>
                <a:off x="4490" y="2326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845" name="Line 124"/>
              <p:cNvSpPr>
                <a:spLocks noChangeShapeType="1"/>
              </p:cNvSpPr>
              <p:nvPr/>
            </p:nvSpPr>
            <p:spPr bwMode="auto">
              <a:xfrm>
                <a:off x="4490" y="2321"/>
                <a:ext cx="7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0529" name="Group 125"/>
            <p:cNvGrpSpPr>
              <a:grpSpLocks/>
            </p:cNvGrpSpPr>
            <p:nvPr/>
          </p:nvGrpSpPr>
          <p:grpSpPr bwMode="auto">
            <a:xfrm>
              <a:off x="5377" y="2317"/>
              <a:ext cx="15" cy="799"/>
              <a:chOff x="5377" y="2317"/>
              <a:chExt cx="15" cy="799"/>
            </a:xfrm>
          </p:grpSpPr>
          <p:sp>
            <p:nvSpPr>
              <p:cNvPr id="20664" name="Line 126"/>
              <p:cNvSpPr>
                <a:spLocks noChangeShapeType="1"/>
              </p:cNvSpPr>
              <p:nvPr/>
            </p:nvSpPr>
            <p:spPr bwMode="auto">
              <a:xfrm flipH="1">
                <a:off x="5377" y="3115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5" name="Line 127"/>
              <p:cNvSpPr>
                <a:spLocks noChangeShapeType="1"/>
              </p:cNvSpPr>
              <p:nvPr/>
            </p:nvSpPr>
            <p:spPr bwMode="auto">
              <a:xfrm flipH="1">
                <a:off x="5377" y="303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6" name="Line 128"/>
              <p:cNvSpPr>
                <a:spLocks noChangeShapeType="1"/>
              </p:cNvSpPr>
              <p:nvPr/>
            </p:nvSpPr>
            <p:spPr bwMode="auto">
              <a:xfrm flipH="1">
                <a:off x="5377" y="295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7" name="Line 129"/>
              <p:cNvSpPr>
                <a:spLocks noChangeShapeType="1"/>
              </p:cNvSpPr>
              <p:nvPr/>
            </p:nvSpPr>
            <p:spPr bwMode="auto">
              <a:xfrm flipH="1">
                <a:off x="5377" y="287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8" name="Line 130"/>
              <p:cNvSpPr>
                <a:spLocks noChangeShapeType="1"/>
              </p:cNvSpPr>
              <p:nvPr/>
            </p:nvSpPr>
            <p:spPr bwMode="auto">
              <a:xfrm flipH="1">
                <a:off x="5377" y="279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9" name="Line 131"/>
              <p:cNvSpPr>
                <a:spLocks noChangeShapeType="1"/>
              </p:cNvSpPr>
              <p:nvPr/>
            </p:nvSpPr>
            <p:spPr bwMode="auto">
              <a:xfrm flipH="1">
                <a:off x="5377" y="271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0" name="Line 132"/>
              <p:cNvSpPr>
                <a:spLocks noChangeShapeType="1"/>
              </p:cNvSpPr>
              <p:nvPr/>
            </p:nvSpPr>
            <p:spPr bwMode="auto">
              <a:xfrm flipH="1">
                <a:off x="5377" y="263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1" name="Line 133"/>
              <p:cNvSpPr>
                <a:spLocks noChangeShapeType="1"/>
              </p:cNvSpPr>
              <p:nvPr/>
            </p:nvSpPr>
            <p:spPr bwMode="auto">
              <a:xfrm flipH="1">
                <a:off x="5377" y="2556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2" name="Line 134"/>
              <p:cNvSpPr>
                <a:spLocks noChangeShapeType="1"/>
              </p:cNvSpPr>
              <p:nvPr/>
            </p:nvSpPr>
            <p:spPr bwMode="auto">
              <a:xfrm flipH="1">
                <a:off x="5377" y="2477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3" name="Line 135"/>
              <p:cNvSpPr>
                <a:spLocks noChangeShapeType="1"/>
              </p:cNvSpPr>
              <p:nvPr/>
            </p:nvSpPr>
            <p:spPr bwMode="auto">
              <a:xfrm flipH="1">
                <a:off x="5377" y="2397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4" name="Line 136"/>
              <p:cNvSpPr>
                <a:spLocks noChangeShapeType="1"/>
              </p:cNvSpPr>
              <p:nvPr/>
            </p:nvSpPr>
            <p:spPr bwMode="auto">
              <a:xfrm flipH="1">
                <a:off x="5377" y="2317"/>
                <a:ext cx="15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5" name="Line 137"/>
              <p:cNvSpPr>
                <a:spLocks noChangeShapeType="1"/>
              </p:cNvSpPr>
              <p:nvPr/>
            </p:nvSpPr>
            <p:spPr bwMode="auto">
              <a:xfrm flipH="1">
                <a:off x="5384" y="309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6" name="Line 138"/>
              <p:cNvSpPr>
                <a:spLocks noChangeShapeType="1"/>
              </p:cNvSpPr>
              <p:nvPr/>
            </p:nvSpPr>
            <p:spPr bwMode="auto">
              <a:xfrm flipH="1">
                <a:off x="5384" y="3078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7" name="Line 139"/>
              <p:cNvSpPr>
                <a:spLocks noChangeShapeType="1"/>
              </p:cNvSpPr>
              <p:nvPr/>
            </p:nvSpPr>
            <p:spPr bwMode="auto">
              <a:xfrm flipH="1">
                <a:off x="5384" y="3067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8" name="Line 140"/>
              <p:cNvSpPr>
                <a:spLocks noChangeShapeType="1"/>
              </p:cNvSpPr>
              <p:nvPr/>
            </p:nvSpPr>
            <p:spPr bwMode="auto">
              <a:xfrm flipH="1">
                <a:off x="5384" y="306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79" name="Line 141"/>
              <p:cNvSpPr>
                <a:spLocks noChangeShapeType="1"/>
              </p:cNvSpPr>
              <p:nvPr/>
            </p:nvSpPr>
            <p:spPr bwMode="auto">
              <a:xfrm flipH="1">
                <a:off x="5384" y="3053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0" name="Line 142"/>
              <p:cNvSpPr>
                <a:spLocks noChangeShapeType="1"/>
              </p:cNvSpPr>
              <p:nvPr/>
            </p:nvSpPr>
            <p:spPr bwMode="auto">
              <a:xfrm flipH="1">
                <a:off x="5384" y="3049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1" name="Line 143"/>
              <p:cNvSpPr>
                <a:spLocks noChangeShapeType="1"/>
              </p:cNvSpPr>
              <p:nvPr/>
            </p:nvSpPr>
            <p:spPr bwMode="auto">
              <a:xfrm flipH="1">
                <a:off x="5384" y="3044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2" name="Line 144"/>
              <p:cNvSpPr>
                <a:spLocks noChangeShapeType="1"/>
              </p:cNvSpPr>
              <p:nvPr/>
            </p:nvSpPr>
            <p:spPr bwMode="auto">
              <a:xfrm flipH="1">
                <a:off x="5384" y="304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3" name="Line 145"/>
              <p:cNvSpPr>
                <a:spLocks noChangeShapeType="1"/>
              </p:cNvSpPr>
              <p:nvPr/>
            </p:nvSpPr>
            <p:spPr bwMode="auto">
              <a:xfrm flipH="1">
                <a:off x="5384" y="301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4" name="Line 146"/>
              <p:cNvSpPr>
                <a:spLocks noChangeShapeType="1"/>
              </p:cNvSpPr>
              <p:nvPr/>
            </p:nvSpPr>
            <p:spPr bwMode="auto">
              <a:xfrm flipH="1">
                <a:off x="5384" y="2998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5" name="Line 147"/>
              <p:cNvSpPr>
                <a:spLocks noChangeShapeType="1"/>
              </p:cNvSpPr>
              <p:nvPr/>
            </p:nvSpPr>
            <p:spPr bwMode="auto">
              <a:xfrm flipH="1">
                <a:off x="5384" y="2987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6" name="Line 148"/>
              <p:cNvSpPr>
                <a:spLocks noChangeShapeType="1"/>
              </p:cNvSpPr>
              <p:nvPr/>
            </p:nvSpPr>
            <p:spPr bwMode="auto">
              <a:xfrm flipH="1">
                <a:off x="5384" y="298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7" name="Line 149"/>
              <p:cNvSpPr>
                <a:spLocks noChangeShapeType="1"/>
              </p:cNvSpPr>
              <p:nvPr/>
            </p:nvSpPr>
            <p:spPr bwMode="auto">
              <a:xfrm flipH="1">
                <a:off x="5384" y="2973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8" name="Line 150"/>
              <p:cNvSpPr>
                <a:spLocks noChangeShapeType="1"/>
              </p:cNvSpPr>
              <p:nvPr/>
            </p:nvSpPr>
            <p:spPr bwMode="auto">
              <a:xfrm flipH="1">
                <a:off x="5384" y="2969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89" name="Line 151"/>
              <p:cNvSpPr>
                <a:spLocks noChangeShapeType="1"/>
              </p:cNvSpPr>
              <p:nvPr/>
            </p:nvSpPr>
            <p:spPr bwMode="auto">
              <a:xfrm flipH="1">
                <a:off x="5384" y="2965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0" name="Line 152"/>
              <p:cNvSpPr>
                <a:spLocks noChangeShapeType="1"/>
              </p:cNvSpPr>
              <p:nvPr/>
            </p:nvSpPr>
            <p:spPr bwMode="auto">
              <a:xfrm flipH="1">
                <a:off x="5384" y="296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1" name="Line 153"/>
              <p:cNvSpPr>
                <a:spLocks noChangeShapeType="1"/>
              </p:cNvSpPr>
              <p:nvPr/>
            </p:nvSpPr>
            <p:spPr bwMode="auto">
              <a:xfrm flipH="1">
                <a:off x="5384" y="293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2" name="Line 154"/>
              <p:cNvSpPr>
                <a:spLocks noChangeShapeType="1"/>
              </p:cNvSpPr>
              <p:nvPr/>
            </p:nvSpPr>
            <p:spPr bwMode="auto">
              <a:xfrm flipH="1">
                <a:off x="5384" y="2918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3" name="Line 155"/>
              <p:cNvSpPr>
                <a:spLocks noChangeShapeType="1"/>
              </p:cNvSpPr>
              <p:nvPr/>
            </p:nvSpPr>
            <p:spPr bwMode="auto">
              <a:xfrm flipH="1">
                <a:off x="5384" y="2907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4" name="Line 156"/>
              <p:cNvSpPr>
                <a:spLocks noChangeShapeType="1"/>
              </p:cNvSpPr>
              <p:nvPr/>
            </p:nvSpPr>
            <p:spPr bwMode="auto">
              <a:xfrm flipH="1">
                <a:off x="5384" y="290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5" name="Line 157"/>
              <p:cNvSpPr>
                <a:spLocks noChangeShapeType="1"/>
              </p:cNvSpPr>
              <p:nvPr/>
            </p:nvSpPr>
            <p:spPr bwMode="auto">
              <a:xfrm flipH="1">
                <a:off x="5384" y="2894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6" name="Line 158"/>
              <p:cNvSpPr>
                <a:spLocks noChangeShapeType="1"/>
              </p:cNvSpPr>
              <p:nvPr/>
            </p:nvSpPr>
            <p:spPr bwMode="auto">
              <a:xfrm flipH="1">
                <a:off x="5384" y="2889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7" name="Line 159"/>
              <p:cNvSpPr>
                <a:spLocks noChangeShapeType="1"/>
              </p:cNvSpPr>
              <p:nvPr/>
            </p:nvSpPr>
            <p:spPr bwMode="auto">
              <a:xfrm flipH="1">
                <a:off x="5384" y="2885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8" name="Line 160"/>
              <p:cNvSpPr>
                <a:spLocks noChangeShapeType="1"/>
              </p:cNvSpPr>
              <p:nvPr/>
            </p:nvSpPr>
            <p:spPr bwMode="auto">
              <a:xfrm flipH="1">
                <a:off x="5384" y="288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99" name="Line 161"/>
              <p:cNvSpPr>
                <a:spLocks noChangeShapeType="1"/>
              </p:cNvSpPr>
              <p:nvPr/>
            </p:nvSpPr>
            <p:spPr bwMode="auto">
              <a:xfrm flipH="1">
                <a:off x="5384" y="285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0" name="Line 162"/>
              <p:cNvSpPr>
                <a:spLocks noChangeShapeType="1"/>
              </p:cNvSpPr>
              <p:nvPr/>
            </p:nvSpPr>
            <p:spPr bwMode="auto">
              <a:xfrm flipH="1">
                <a:off x="5384" y="2838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1" name="Line 163"/>
              <p:cNvSpPr>
                <a:spLocks noChangeShapeType="1"/>
              </p:cNvSpPr>
              <p:nvPr/>
            </p:nvSpPr>
            <p:spPr bwMode="auto">
              <a:xfrm flipH="1">
                <a:off x="5384" y="2827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2" name="Line 164"/>
              <p:cNvSpPr>
                <a:spLocks noChangeShapeType="1"/>
              </p:cNvSpPr>
              <p:nvPr/>
            </p:nvSpPr>
            <p:spPr bwMode="auto">
              <a:xfrm flipH="1">
                <a:off x="5384" y="282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3" name="Line 165"/>
              <p:cNvSpPr>
                <a:spLocks noChangeShapeType="1"/>
              </p:cNvSpPr>
              <p:nvPr/>
            </p:nvSpPr>
            <p:spPr bwMode="auto">
              <a:xfrm flipH="1">
                <a:off x="5384" y="2814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4" name="Line 166"/>
              <p:cNvSpPr>
                <a:spLocks noChangeShapeType="1"/>
              </p:cNvSpPr>
              <p:nvPr/>
            </p:nvSpPr>
            <p:spPr bwMode="auto">
              <a:xfrm flipH="1">
                <a:off x="5384" y="2809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5" name="Line 167"/>
              <p:cNvSpPr>
                <a:spLocks noChangeShapeType="1"/>
              </p:cNvSpPr>
              <p:nvPr/>
            </p:nvSpPr>
            <p:spPr bwMode="auto">
              <a:xfrm flipH="1">
                <a:off x="5384" y="2805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6" name="Line 168"/>
              <p:cNvSpPr>
                <a:spLocks noChangeShapeType="1"/>
              </p:cNvSpPr>
              <p:nvPr/>
            </p:nvSpPr>
            <p:spPr bwMode="auto">
              <a:xfrm flipH="1">
                <a:off x="5384" y="280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7" name="Line 169"/>
              <p:cNvSpPr>
                <a:spLocks noChangeShapeType="1"/>
              </p:cNvSpPr>
              <p:nvPr/>
            </p:nvSpPr>
            <p:spPr bwMode="auto">
              <a:xfrm flipH="1">
                <a:off x="5384" y="2772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8" name="Line 170"/>
              <p:cNvSpPr>
                <a:spLocks noChangeShapeType="1"/>
              </p:cNvSpPr>
              <p:nvPr/>
            </p:nvSpPr>
            <p:spPr bwMode="auto">
              <a:xfrm flipH="1">
                <a:off x="5384" y="2758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09" name="Line 171"/>
              <p:cNvSpPr>
                <a:spLocks noChangeShapeType="1"/>
              </p:cNvSpPr>
              <p:nvPr/>
            </p:nvSpPr>
            <p:spPr bwMode="auto">
              <a:xfrm flipH="1">
                <a:off x="5384" y="2747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0" name="Line 172"/>
              <p:cNvSpPr>
                <a:spLocks noChangeShapeType="1"/>
              </p:cNvSpPr>
              <p:nvPr/>
            </p:nvSpPr>
            <p:spPr bwMode="auto">
              <a:xfrm flipH="1">
                <a:off x="5384" y="274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1" name="Line 173"/>
              <p:cNvSpPr>
                <a:spLocks noChangeShapeType="1"/>
              </p:cNvSpPr>
              <p:nvPr/>
            </p:nvSpPr>
            <p:spPr bwMode="auto">
              <a:xfrm flipH="1">
                <a:off x="5384" y="2734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2" name="Line 174"/>
              <p:cNvSpPr>
                <a:spLocks noChangeShapeType="1"/>
              </p:cNvSpPr>
              <p:nvPr/>
            </p:nvSpPr>
            <p:spPr bwMode="auto">
              <a:xfrm flipH="1">
                <a:off x="5384" y="2729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3" name="Line 175"/>
              <p:cNvSpPr>
                <a:spLocks noChangeShapeType="1"/>
              </p:cNvSpPr>
              <p:nvPr/>
            </p:nvSpPr>
            <p:spPr bwMode="auto">
              <a:xfrm flipH="1">
                <a:off x="5384" y="2725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4" name="Line 176"/>
              <p:cNvSpPr>
                <a:spLocks noChangeShapeType="1"/>
              </p:cNvSpPr>
              <p:nvPr/>
            </p:nvSpPr>
            <p:spPr bwMode="auto">
              <a:xfrm flipH="1">
                <a:off x="5384" y="272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5" name="Line 177"/>
              <p:cNvSpPr>
                <a:spLocks noChangeShapeType="1"/>
              </p:cNvSpPr>
              <p:nvPr/>
            </p:nvSpPr>
            <p:spPr bwMode="auto">
              <a:xfrm flipH="1">
                <a:off x="5384" y="2692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6" name="Line 178"/>
              <p:cNvSpPr>
                <a:spLocks noChangeShapeType="1"/>
              </p:cNvSpPr>
              <p:nvPr/>
            </p:nvSpPr>
            <p:spPr bwMode="auto">
              <a:xfrm flipH="1">
                <a:off x="5384" y="2678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7" name="Line 179"/>
              <p:cNvSpPr>
                <a:spLocks noChangeShapeType="1"/>
              </p:cNvSpPr>
              <p:nvPr/>
            </p:nvSpPr>
            <p:spPr bwMode="auto">
              <a:xfrm flipH="1">
                <a:off x="5384" y="2667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8" name="Line 180"/>
              <p:cNvSpPr>
                <a:spLocks noChangeShapeType="1"/>
              </p:cNvSpPr>
              <p:nvPr/>
            </p:nvSpPr>
            <p:spPr bwMode="auto">
              <a:xfrm flipH="1">
                <a:off x="5384" y="266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19" name="Line 181"/>
              <p:cNvSpPr>
                <a:spLocks noChangeShapeType="1"/>
              </p:cNvSpPr>
              <p:nvPr/>
            </p:nvSpPr>
            <p:spPr bwMode="auto">
              <a:xfrm flipH="1">
                <a:off x="5384" y="2654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0" name="Line 182"/>
              <p:cNvSpPr>
                <a:spLocks noChangeShapeType="1"/>
              </p:cNvSpPr>
              <p:nvPr/>
            </p:nvSpPr>
            <p:spPr bwMode="auto">
              <a:xfrm flipH="1">
                <a:off x="5384" y="265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1" name="Line 183"/>
              <p:cNvSpPr>
                <a:spLocks noChangeShapeType="1"/>
              </p:cNvSpPr>
              <p:nvPr/>
            </p:nvSpPr>
            <p:spPr bwMode="auto">
              <a:xfrm flipH="1">
                <a:off x="5384" y="2645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2" name="Line 184"/>
              <p:cNvSpPr>
                <a:spLocks noChangeShapeType="1"/>
              </p:cNvSpPr>
              <p:nvPr/>
            </p:nvSpPr>
            <p:spPr bwMode="auto">
              <a:xfrm flipH="1">
                <a:off x="5384" y="264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3" name="Line 185"/>
              <p:cNvSpPr>
                <a:spLocks noChangeShapeType="1"/>
              </p:cNvSpPr>
              <p:nvPr/>
            </p:nvSpPr>
            <p:spPr bwMode="auto">
              <a:xfrm flipH="1">
                <a:off x="5384" y="2612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4" name="Line 186"/>
              <p:cNvSpPr>
                <a:spLocks noChangeShapeType="1"/>
              </p:cNvSpPr>
              <p:nvPr/>
            </p:nvSpPr>
            <p:spPr bwMode="auto">
              <a:xfrm flipH="1">
                <a:off x="5384" y="2599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5" name="Line 187"/>
              <p:cNvSpPr>
                <a:spLocks noChangeShapeType="1"/>
              </p:cNvSpPr>
              <p:nvPr/>
            </p:nvSpPr>
            <p:spPr bwMode="auto">
              <a:xfrm flipH="1">
                <a:off x="5384" y="2587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6" name="Line 188"/>
              <p:cNvSpPr>
                <a:spLocks noChangeShapeType="1"/>
              </p:cNvSpPr>
              <p:nvPr/>
            </p:nvSpPr>
            <p:spPr bwMode="auto">
              <a:xfrm flipH="1">
                <a:off x="5384" y="258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7" name="Line 189"/>
              <p:cNvSpPr>
                <a:spLocks noChangeShapeType="1"/>
              </p:cNvSpPr>
              <p:nvPr/>
            </p:nvSpPr>
            <p:spPr bwMode="auto">
              <a:xfrm flipH="1">
                <a:off x="5384" y="2574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8" name="Line 190"/>
              <p:cNvSpPr>
                <a:spLocks noChangeShapeType="1"/>
              </p:cNvSpPr>
              <p:nvPr/>
            </p:nvSpPr>
            <p:spPr bwMode="auto">
              <a:xfrm flipH="1">
                <a:off x="5384" y="257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29" name="Line 191"/>
              <p:cNvSpPr>
                <a:spLocks noChangeShapeType="1"/>
              </p:cNvSpPr>
              <p:nvPr/>
            </p:nvSpPr>
            <p:spPr bwMode="auto">
              <a:xfrm flipH="1">
                <a:off x="5384" y="2565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0" name="Line 192"/>
              <p:cNvSpPr>
                <a:spLocks noChangeShapeType="1"/>
              </p:cNvSpPr>
              <p:nvPr/>
            </p:nvSpPr>
            <p:spPr bwMode="auto">
              <a:xfrm flipH="1">
                <a:off x="5384" y="256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1" name="Line 193"/>
              <p:cNvSpPr>
                <a:spLocks noChangeShapeType="1"/>
              </p:cNvSpPr>
              <p:nvPr/>
            </p:nvSpPr>
            <p:spPr bwMode="auto">
              <a:xfrm flipH="1">
                <a:off x="5384" y="2532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2" name="Line 194"/>
              <p:cNvSpPr>
                <a:spLocks noChangeShapeType="1"/>
              </p:cNvSpPr>
              <p:nvPr/>
            </p:nvSpPr>
            <p:spPr bwMode="auto">
              <a:xfrm flipH="1">
                <a:off x="5384" y="2519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3" name="Line 195"/>
              <p:cNvSpPr>
                <a:spLocks noChangeShapeType="1"/>
              </p:cNvSpPr>
              <p:nvPr/>
            </p:nvSpPr>
            <p:spPr bwMode="auto">
              <a:xfrm flipH="1">
                <a:off x="5384" y="2508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4" name="Line 196"/>
              <p:cNvSpPr>
                <a:spLocks noChangeShapeType="1"/>
              </p:cNvSpPr>
              <p:nvPr/>
            </p:nvSpPr>
            <p:spPr bwMode="auto">
              <a:xfrm flipH="1">
                <a:off x="5384" y="250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5" name="Line 197"/>
              <p:cNvSpPr>
                <a:spLocks noChangeShapeType="1"/>
              </p:cNvSpPr>
              <p:nvPr/>
            </p:nvSpPr>
            <p:spPr bwMode="auto">
              <a:xfrm flipH="1">
                <a:off x="5384" y="2494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6" name="Line 198"/>
              <p:cNvSpPr>
                <a:spLocks noChangeShapeType="1"/>
              </p:cNvSpPr>
              <p:nvPr/>
            </p:nvSpPr>
            <p:spPr bwMode="auto">
              <a:xfrm flipH="1">
                <a:off x="5384" y="249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7" name="Line 199"/>
              <p:cNvSpPr>
                <a:spLocks noChangeShapeType="1"/>
              </p:cNvSpPr>
              <p:nvPr/>
            </p:nvSpPr>
            <p:spPr bwMode="auto">
              <a:xfrm flipH="1">
                <a:off x="5384" y="2485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8" name="Line 200"/>
              <p:cNvSpPr>
                <a:spLocks noChangeShapeType="1"/>
              </p:cNvSpPr>
              <p:nvPr/>
            </p:nvSpPr>
            <p:spPr bwMode="auto">
              <a:xfrm flipH="1">
                <a:off x="5384" y="248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39" name="Line 201"/>
              <p:cNvSpPr>
                <a:spLocks noChangeShapeType="1"/>
              </p:cNvSpPr>
              <p:nvPr/>
            </p:nvSpPr>
            <p:spPr bwMode="auto">
              <a:xfrm flipH="1">
                <a:off x="5384" y="2452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0" name="Line 202"/>
              <p:cNvSpPr>
                <a:spLocks noChangeShapeType="1"/>
              </p:cNvSpPr>
              <p:nvPr/>
            </p:nvSpPr>
            <p:spPr bwMode="auto">
              <a:xfrm flipH="1">
                <a:off x="5384" y="2439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1" name="Line 203"/>
              <p:cNvSpPr>
                <a:spLocks noChangeShapeType="1"/>
              </p:cNvSpPr>
              <p:nvPr/>
            </p:nvSpPr>
            <p:spPr bwMode="auto">
              <a:xfrm flipH="1">
                <a:off x="5384" y="2428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2" name="Line 204"/>
              <p:cNvSpPr>
                <a:spLocks noChangeShapeType="1"/>
              </p:cNvSpPr>
              <p:nvPr/>
            </p:nvSpPr>
            <p:spPr bwMode="auto">
              <a:xfrm flipH="1">
                <a:off x="5384" y="242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3" name="Line 205"/>
              <p:cNvSpPr>
                <a:spLocks noChangeShapeType="1"/>
              </p:cNvSpPr>
              <p:nvPr/>
            </p:nvSpPr>
            <p:spPr bwMode="auto">
              <a:xfrm flipH="1">
                <a:off x="5384" y="2414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4" name="Line 206"/>
              <p:cNvSpPr>
                <a:spLocks noChangeShapeType="1"/>
              </p:cNvSpPr>
              <p:nvPr/>
            </p:nvSpPr>
            <p:spPr bwMode="auto">
              <a:xfrm flipH="1">
                <a:off x="5384" y="241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5" name="Line 207"/>
              <p:cNvSpPr>
                <a:spLocks noChangeShapeType="1"/>
              </p:cNvSpPr>
              <p:nvPr/>
            </p:nvSpPr>
            <p:spPr bwMode="auto">
              <a:xfrm flipH="1">
                <a:off x="5384" y="2406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6" name="Line 208"/>
              <p:cNvSpPr>
                <a:spLocks noChangeShapeType="1"/>
              </p:cNvSpPr>
              <p:nvPr/>
            </p:nvSpPr>
            <p:spPr bwMode="auto">
              <a:xfrm flipH="1">
                <a:off x="5384" y="240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7" name="Line 209"/>
              <p:cNvSpPr>
                <a:spLocks noChangeShapeType="1"/>
              </p:cNvSpPr>
              <p:nvPr/>
            </p:nvSpPr>
            <p:spPr bwMode="auto">
              <a:xfrm flipH="1">
                <a:off x="5384" y="2372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8" name="Line 210"/>
              <p:cNvSpPr>
                <a:spLocks noChangeShapeType="1"/>
              </p:cNvSpPr>
              <p:nvPr/>
            </p:nvSpPr>
            <p:spPr bwMode="auto">
              <a:xfrm flipH="1">
                <a:off x="5384" y="2359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49" name="Line 211"/>
              <p:cNvSpPr>
                <a:spLocks noChangeShapeType="1"/>
              </p:cNvSpPr>
              <p:nvPr/>
            </p:nvSpPr>
            <p:spPr bwMode="auto">
              <a:xfrm flipH="1">
                <a:off x="5384" y="2348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0" name="Line 212"/>
              <p:cNvSpPr>
                <a:spLocks noChangeShapeType="1"/>
              </p:cNvSpPr>
              <p:nvPr/>
            </p:nvSpPr>
            <p:spPr bwMode="auto">
              <a:xfrm flipH="1">
                <a:off x="5384" y="234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1" name="Line 213"/>
              <p:cNvSpPr>
                <a:spLocks noChangeShapeType="1"/>
              </p:cNvSpPr>
              <p:nvPr/>
            </p:nvSpPr>
            <p:spPr bwMode="auto">
              <a:xfrm flipH="1">
                <a:off x="5384" y="2335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2" name="Line 214"/>
              <p:cNvSpPr>
                <a:spLocks noChangeShapeType="1"/>
              </p:cNvSpPr>
              <p:nvPr/>
            </p:nvSpPr>
            <p:spPr bwMode="auto">
              <a:xfrm flipH="1">
                <a:off x="5384" y="2330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3" name="Line 215"/>
              <p:cNvSpPr>
                <a:spLocks noChangeShapeType="1"/>
              </p:cNvSpPr>
              <p:nvPr/>
            </p:nvSpPr>
            <p:spPr bwMode="auto">
              <a:xfrm flipH="1">
                <a:off x="5384" y="2326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754" name="Line 216"/>
              <p:cNvSpPr>
                <a:spLocks noChangeShapeType="1"/>
              </p:cNvSpPr>
              <p:nvPr/>
            </p:nvSpPr>
            <p:spPr bwMode="auto">
              <a:xfrm flipH="1">
                <a:off x="5384" y="2321"/>
                <a:ext cx="8" cy="1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0530" name="Group 217"/>
            <p:cNvGrpSpPr>
              <a:grpSpLocks/>
            </p:cNvGrpSpPr>
            <p:nvPr/>
          </p:nvGrpSpPr>
          <p:grpSpPr bwMode="auto">
            <a:xfrm>
              <a:off x="4490" y="3102"/>
              <a:ext cx="903" cy="13"/>
              <a:chOff x="4490" y="3102"/>
              <a:chExt cx="903" cy="13"/>
            </a:xfrm>
          </p:grpSpPr>
          <p:sp>
            <p:nvSpPr>
              <p:cNvPr id="20600" name="Line 218"/>
              <p:cNvSpPr>
                <a:spLocks noChangeShapeType="1"/>
              </p:cNvSpPr>
              <p:nvPr/>
            </p:nvSpPr>
            <p:spPr bwMode="auto">
              <a:xfrm flipV="1">
                <a:off x="4490" y="3102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1" name="Line 219"/>
              <p:cNvSpPr>
                <a:spLocks noChangeShapeType="1"/>
              </p:cNvSpPr>
              <p:nvPr/>
            </p:nvSpPr>
            <p:spPr bwMode="auto">
              <a:xfrm flipV="1">
                <a:off x="4618" y="3102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2" name="Line 220"/>
              <p:cNvSpPr>
                <a:spLocks noChangeShapeType="1"/>
              </p:cNvSpPr>
              <p:nvPr/>
            </p:nvSpPr>
            <p:spPr bwMode="auto">
              <a:xfrm flipV="1">
                <a:off x="4748" y="3102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3" name="Line 221"/>
              <p:cNvSpPr>
                <a:spLocks noChangeShapeType="1"/>
              </p:cNvSpPr>
              <p:nvPr/>
            </p:nvSpPr>
            <p:spPr bwMode="auto">
              <a:xfrm flipV="1">
                <a:off x="4876" y="3102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4" name="Line 222"/>
              <p:cNvSpPr>
                <a:spLocks noChangeShapeType="1"/>
              </p:cNvSpPr>
              <p:nvPr/>
            </p:nvSpPr>
            <p:spPr bwMode="auto">
              <a:xfrm flipV="1">
                <a:off x="5006" y="3102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5" name="Line 223"/>
              <p:cNvSpPr>
                <a:spLocks noChangeShapeType="1"/>
              </p:cNvSpPr>
              <p:nvPr/>
            </p:nvSpPr>
            <p:spPr bwMode="auto">
              <a:xfrm flipV="1">
                <a:off x="5134" y="3102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6" name="Line 224"/>
              <p:cNvSpPr>
                <a:spLocks noChangeShapeType="1"/>
              </p:cNvSpPr>
              <p:nvPr/>
            </p:nvSpPr>
            <p:spPr bwMode="auto">
              <a:xfrm flipV="1">
                <a:off x="5264" y="3102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7" name="Line 225"/>
              <p:cNvSpPr>
                <a:spLocks noChangeShapeType="1"/>
              </p:cNvSpPr>
              <p:nvPr/>
            </p:nvSpPr>
            <p:spPr bwMode="auto">
              <a:xfrm flipV="1">
                <a:off x="5392" y="3102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8" name="Line 226"/>
              <p:cNvSpPr>
                <a:spLocks noChangeShapeType="1"/>
              </p:cNvSpPr>
              <p:nvPr/>
            </p:nvSpPr>
            <p:spPr bwMode="auto">
              <a:xfrm flipV="1">
                <a:off x="452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09" name="Line 227"/>
              <p:cNvSpPr>
                <a:spLocks noChangeShapeType="1"/>
              </p:cNvSpPr>
              <p:nvPr/>
            </p:nvSpPr>
            <p:spPr bwMode="auto">
              <a:xfrm flipV="1">
                <a:off x="4550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0" name="Line 228"/>
              <p:cNvSpPr>
                <a:spLocks noChangeShapeType="1"/>
              </p:cNvSpPr>
              <p:nvPr/>
            </p:nvSpPr>
            <p:spPr bwMode="auto">
              <a:xfrm flipV="1">
                <a:off x="456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1" name="Line 229"/>
              <p:cNvSpPr>
                <a:spLocks noChangeShapeType="1"/>
              </p:cNvSpPr>
              <p:nvPr/>
            </p:nvSpPr>
            <p:spPr bwMode="auto">
              <a:xfrm flipV="1">
                <a:off x="4580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2" name="Line 230"/>
              <p:cNvSpPr>
                <a:spLocks noChangeShapeType="1"/>
              </p:cNvSpPr>
              <p:nvPr/>
            </p:nvSpPr>
            <p:spPr bwMode="auto">
              <a:xfrm flipV="1">
                <a:off x="4590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3" name="Line 231"/>
              <p:cNvSpPr>
                <a:spLocks noChangeShapeType="1"/>
              </p:cNvSpPr>
              <p:nvPr/>
            </p:nvSpPr>
            <p:spPr bwMode="auto">
              <a:xfrm flipV="1">
                <a:off x="459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4" name="Line 232"/>
              <p:cNvSpPr>
                <a:spLocks noChangeShapeType="1"/>
              </p:cNvSpPr>
              <p:nvPr/>
            </p:nvSpPr>
            <p:spPr bwMode="auto">
              <a:xfrm flipV="1">
                <a:off x="4605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5" name="Line 233"/>
              <p:cNvSpPr>
                <a:spLocks noChangeShapeType="1"/>
              </p:cNvSpPr>
              <p:nvPr/>
            </p:nvSpPr>
            <p:spPr bwMode="auto">
              <a:xfrm flipV="1">
                <a:off x="4613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6" name="Line 234"/>
              <p:cNvSpPr>
                <a:spLocks noChangeShapeType="1"/>
              </p:cNvSpPr>
              <p:nvPr/>
            </p:nvSpPr>
            <p:spPr bwMode="auto">
              <a:xfrm flipV="1">
                <a:off x="465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7" name="Line 235"/>
              <p:cNvSpPr>
                <a:spLocks noChangeShapeType="1"/>
              </p:cNvSpPr>
              <p:nvPr/>
            </p:nvSpPr>
            <p:spPr bwMode="auto">
              <a:xfrm flipV="1">
                <a:off x="4680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8" name="Line 236"/>
              <p:cNvSpPr>
                <a:spLocks noChangeShapeType="1"/>
              </p:cNvSpPr>
              <p:nvPr/>
            </p:nvSpPr>
            <p:spPr bwMode="auto">
              <a:xfrm flipV="1">
                <a:off x="4695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19" name="Line 237"/>
              <p:cNvSpPr>
                <a:spLocks noChangeShapeType="1"/>
              </p:cNvSpPr>
              <p:nvPr/>
            </p:nvSpPr>
            <p:spPr bwMode="auto">
              <a:xfrm flipV="1">
                <a:off x="470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0" name="Line 238"/>
              <p:cNvSpPr>
                <a:spLocks noChangeShapeType="1"/>
              </p:cNvSpPr>
              <p:nvPr/>
            </p:nvSpPr>
            <p:spPr bwMode="auto">
              <a:xfrm flipV="1">
                <a:off x="471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1" name="Line 239"/>
              <p:cNvSpPr>
                <a:spLocks noChangeShapeType="1"/>
              </p:cNvSpPr>
              <p:nvPr/>
            </p:nvSpPr>
            <p:spPr bwMode="auto">
              <a:xfrm flipV="1">
                <a:off x="472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2" name="Line 240"/>
              <p:cNvSpPr>
                <a:spLocks noChangeShapeType="1"/>
              </p:cNvSpPr>
              <p:nvPr/>
            </p:nvSpPr>
            <p:spPr bwMode="auto">
              <a:xfrm flipV="1">
                <a:off x="4735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3" name="Line 241"/>
              <p:cNvSpPr>
                <a:spLocks noChangeShapeType="1"/>
              </p:cNvSpPr>
              <p:nvPr/>
            </p:nvSpPr>
            <p:spPr bwMode="auto">
              <a:xfrm flipV="1">
                <a:off x="4740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4" name="Line 242"/>
              <p:cNvSpPr>
                <a:spLocks noChangeShapeType="1"/>
              </p:cNvSpPr>
              <p:nvPr/>
            </p:nvSpPr>
            <p:spPr bwMode="auto">
              <a:xfrm flipV="1">
                <a:off x="478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5" name="Line 243"/>
              <p:cNvSpPr>
                <a:spLocks noChangeShapeType="1"/>
              </p:cNvSpPr>
              <p:nvPr/>
            </p:nvSpPr>
            <p:spPr bwMode="auto">
              <a:xfrm flipV="1">
                <a:off x="480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6" name="Line 244"/>
              <p:cNvSpPr>
                <a:spLocks noChangeShapeType="1"/>
              </p:cNvSpPr>
              <p:nvPr/>
            </p:nvSpPr>
            <p:spPr bwMode="auto">
              <a:xfrm flipV="1">
                <a:off x="482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7" name="Line 245"/>
              <p:cNvSpPr>
                <a:spLocks noChangeShapeType="1"/>
              </p:cNvSpPr>
              <p:nvPr/>
            </p:nvSpPr>
            <p:spPr bwMode="auto">
              <a:xfrm flipV="1">
                <a:off x="483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8" name="Line 246"/>
              <p:cNvSpPr>
                <a:spLocks noChangeShapeType="1"/>
              </p:cNvSpPr>
              <p:nvPr/>
            </p:nvSpPr>
            <p:spPr bwMode="auto">
              <a:xfrm flipV="1">
                <a:off x="484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29" name="Line 247"/>
              <p:cNvSpPr>
                <a:spLocks noChangeShapeType="1"/>
              </p:cNvSpPr>
              <p:nvPr/>
            </p:nvSpPr>
            <p:spPr bwMode="auto">
              <a:xfrm flipV="1">
                <a:off x="485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0" name="Line 248"/>
              <p:cNvSpPr>
                <a:spLocks noChangeShapeType="1"/>
              </p:cNvSpPr>
              <p:nvPr/>
            </p:nvSpPr>
            <p:spPr bwMode="auto">
              <a:xfrm flipV="1">
                <a:off x="4863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1" name="Line 249"/>
              <p:cNvSpPr>
                <a:spLocks noChangeShapeType="1"/>
              </p:cNvSpPr>
              <p:nvPr/>
            </p:nvSpPr>
            <p:spPr bwMode="auto">
              <a:xfrm flipV="1">
                <a:off x="4871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2" name="Line 250"/>
              <p:cNvSpPr>
                <a:spLocks noChangeShapeType="1"/>
              </p:cNvSpPr>
              <p:nvPr/>
            </p:nvSpPr>
            <p:spPr bwMode="auto">
              <a:xfrm flipV="1">
                <a:off x="491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3" name="Line 251"/>
              <p:cNvSpPr>
                <a:spLocks noChangeShapeType="1"/>
              </p:cNvSpPr>
              <p:nvPr/>
            </p:nvSpPr>
            <p:spPr bwMode="auto">
              <a:xfrm flipV="1">
                <a:off x="4938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4" name="Line 252"/>
              <p:cNvSpPr>
                <a:spLocks noChangeShapeType="1"/>
              </p:cNvSpPr>
              <p:nvPr/>
            </p:nvSpPr>
            <p:spPr bwMode="auto">
              <a:xfrm flipV="1">
                <a:off x="4953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5" name="Line 253"/>
              <p:cNvSpPr>
                <a:spLocks noChangeShapeType="1"/>
              </p:cNvSpPr>
              <p:nvPr/>
            </p:nvSpPr>
            <p:spPr bwMode="auto">
              <a:xfrm flipV="1">
                <a:off x="496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6" name="Line 254"/>
              <p:cNvSpPr>
                <a:spLocks noChangeShapeType="1"/>
              </p:cNvSpPr>
              <p:nvPr/>
            </p:nvSpPr>
            <p:spPr bwMode="auto">
              <a:xfrm flipV="1">
                <a:off x="497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7" name="Line 255"/>
              <p:cNvSpPr>
                <a:spLocks noChangeShapeType="1"/>
              </p:cNvSpPr>
              <p:nvPr/>
            </p:nvSpPr>
            <p:spPr bwMode="auto">
              <a:xfrm flipV="1">
                <a:off x="498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8" name="Line 256"/>
              <p:cNvSpPr>
                <a:spLocks noChangeShapeType="1"/>
              </p:cNvSpPr>
              <p:nvPr/>
            </p:nvSpPr>
            <p:spPr bwMode="auto">
              <a:xfrm flipV="1">
                <a:off x="499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39" name="Line 257"/>
              <p:cNvSpPr>
                <a:spLocks noChangeShapeType="1"/>
              </p:cNvSpPr>
              <p:nvPr/>
            </p:nvSpPr>
            <p:spPr bwMode="auto">
              <a:xfrm flipV="1">
                <a:off x="4999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0" name="Line 258"/>
              <p:cNvSpPr>
                <a:spLocks noChangeShapeType="1"/>
              </p:cNvSpPr>
              <p:nvPr/>
            </p:nvSpPr>
            <p:spPr bwMode="auto">
              <a:xfrm flipV="1">
                <a:off x="504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1" name="Line 259"/>
              <p:cNvSpPr>
                <a:spLocks noChangeShapeType="1"/>
              </p:cNvSpPr>
              <p:nvPr/>
            </p:nvSpPr>
            <p:spPr bwMode="auto">
              <a:xfrm flipV="1">
                <a:off x="506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2" name="Line 260"/>
              <p:cNvSpPr>
                <a:spLocks noChangeShapeType="1"/>
              </p:cNvSpPr>
              <p:nvPr/>
            </p:nvSpPr>
            <p:spPr bwMode="auto">
              <a:xfrm flipV="1">
                <a:off x="508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3" name="Line 261"/>
              <p:cNvSpPr>
                <a:spLocks noChangeShapeType="1"/>
              </p:cNvSpPr>
              <p:nvPr/>
            </p:nvSpPr>
            <p:spPr bwMode="auto">
              <a:xfrm flipV="1">
                <a:off x="509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4" name="Line 262"/>
              <p:cNvSpPr>
                <a:spLocks noChangeShapeType="1"/>
              </p:cNvSpPr>
              <p:nvPr/>
            </p:nvSpPr>
            <p:spPr bwMode="auto">
              <a:xfrm flipV="1">
                <a:off x="510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5" name="Line 263"/>
              <p:cNvSpPr>
                <a:spLocks noChangeShapeType="1"/>
              </p:cNvSpPr>
              <p:nvPr/>
            </p:nvSpPr>
            <p:spPr bwMode="auto">
              <a:xfrm flipV="1">
                <a:off x="511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6" name="Line 264"/>
              <p:cNvSpPr>
                <a:spLocks noChangeShapeType="1"/>
              </p:cNvSpPr>
              <p:nvPr/>
            </p:nvSpPr>
            <p:spPr bwMode="auto">
              <a:xfrm flipV="1">
                <a:off x="5121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7" name="Line 265"/>
              <p:cNvSpPr>
                <a:spLocks noChangeShapeType="1"/>
              </p:cNvSpPr>
              <p:nvPr/>
            </p:nvSpPr>
            <p:spPr bwMode="auto">
              <a:xfrm flipV="1">
                <a:off x="5129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8" name="Line 266"/>
              <p:cNvSpPr>
                <a:spLocks noChangeShapeType="1"/>
              </p:cNvSpPr>
              <p:nvPr/>
            </p:nvSpPr>
            <p:spPr bwMode="auto">
              <a:xfrm flipV="1">
                <a:off x="517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49" name="Line 267"/>
              <p:cNvSpPr>
                <a:spLocks noChangeShapeType="1"/>
              </p:cNvSpPr>
              <p:nvPr/>
            </p:nvSpPr>
            <p:spPr bwMode="auto">
              <a:xfrm flipV="1">
                <a:off x="5196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0" name="Line 268"/>
              <p:cNvSpPr>
                <a:spLocks noChangeShapeType="1"/>
              </p:cNvSpPr>
              <p:nvPr/>
            </p:nvSpPr>
            <p:spPr bwMode="auto">
              <a:xfrm flipV="1">
                <a:off x="5211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1" name="Line 269"/>
              <p:cNvSpPr>
                <a:spLocks noChangeShapeType="1"/>
              </p:cNvSpPr>
              <p:nvPr/>
            </p:nvSpPr>
            <p:spPr bwMode="auto">
              <a:xfrm flipV="1">
                <a:off x="522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2" name="Line 270"/>
              <p:cNvSpPr>
                <a:spLocks noChangeShapeType="1"/>
              </p:cNvSpPr>
              <p:nvPr/>
            </p:nvSpPr>
            <p:spPr bwMode="auto">
              <a:xfrm flipV="1">
                <a:off x="523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3" name="Line 271"/>
              <p:cNvSpPr>
                <a:spLocks noChangeShapeType="1"/>
              </p:cNvSpPr>
              <p:nvPr/>
            </p:nvSpPr>
            <p:spPr bwMode="auto">
              <a:xfrm flipV="1">
                <a:off x="524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4" name="Line 272"/>
              <p:cNvSpPr>
                <a:spLocks noChangeShapeType="1"/>
              </p:cNvSpPr>
              <p:nvPr/>
            </p:nvSpPr>
            <p:spPr bwMode="auto">
              <a:xfrm flipV="1">
                <a:off x="5252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5" name="Line 273"/>
              <p:cNvSpPr>
                <a:spLocks noChangeShapeType="1"/>
              </p:cNvSpPr>
              <p:nvPr/>
            </p:nvSpPr>
            <p:spPr bwMode="auto">
              <a:xfrm flipV="1">
                <a:off x="5257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6" name="Line 274"/>
              <p:cNvSpPr>
                <a:spLocks noChangeShapeType="1"/>
              </p:cNvSpPr>
              <p:nvPr/>
            </p:nvSpPr>
            <p:spPr bwMode="auto">
              <a:xfrm flipV="1">
                <a:off x="5302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7" name="Line 275"/>
              <p:cNvSpPr>
                <a:spLocks noChangeShapeType="1"/>
              </p:cNvSpPr>
              <p:nvPr/>
            </p:nvSpPr>
            <p:spPr bwMode="auto">
              <a:xfrm flipV="1">
                <a:off x="532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8" name="Line 276"/>
              <p:cNvSpPr>
                <a:spLocks noChangeShapeType="1"/>
              </p:cNvSpPr>
              <p:nvPr/>
            </p:nvSpPr>
            <p:spPr bwMode="auto">
              <a:xfrm flipV="1">
                <a:off x="5339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59" name="Line 277"/>
              <p:cNvSpPr>
                <a:spLocks noChangeShapeType="1"/>
              </p:cNvSpPr>
              <p:nvPr/>
            </p:nvSpPr>
            <p:spPr bwMode="auto">
              <a:xfrm flipV="1">
                <a:off x="5352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0" name="Line 278"/>
              <p:cNvSpPr>
                <a:spLocks noChangeShapeType="1"/>
              </p:cNvSpPr>
              <p:nvPr/>
            </p:nvSpPr>
            <p:spPr bwMode="auto">
              <a:xfrm flipV="1">
                <a:off x="5364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1" name="Line 279"/>
              <p:cNvSpPr>
                <a:spLocks noChangeShapeType="1"/>
              </p:cNvSpPr>
              <p:nvPr/>
            </p:nvSpPr>
            <p:spPr bwMode="auto">
              <a:xfrm flipV="1">
                <a:off x="5372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2" name="Line 280"/>
              <p:cNvSpPr>
                <a:spLocks noChangeShapeType="1"/>
              </p:cNvSpPr>
              <p:nvPr/>
            </p:nvSpPr>
            <p:spPr bwMode="auto">
              <a:xfrm flipV="1">
                <a:off x="5379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663" name="Line 281"/>
              <p:cNvSpPr>
                <a:spLocks noChangeShapeType="1"/>
              </p:cNvSpPr>
              <p:nvPr/>
            </p:nvSpPr>
            <p:spPr bwMode="auto">
              <a:xfrm flipV="1">
                <a:off x="5387" y="3109"/>
                <a:ext cx="1" cy="6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grpSp>
          <p:nvGrpSpPr>
            <p:cNvPr id="20531" name="Group 282"/>
            <p:cNvGrpSpPr>
              <a:grpSpLocks/>
            </p:cNvGrpSpPr>
            <p:nvPr/>
          </p:nvGrpSpPr>
          <p:grpSpPr bwMode="auto">
            <a:xfrm>
              <a:off x="4490" y="2317"/>
              <a:ext cx="903" cy="13"/>
              <a:chOff x="4490" y="2317"/>
              <a:chExt cx="903" cy="13"/>
            </a:xfrm>
          </p:grpSpPr>
          <p:sp>
            <p:nvSpPr>
              <p:cNvPr id="20536" name="Line 283"/>
              <p:cNvSpPr>
                <a:spLocks noChangeShapeType="1"/>
              </p:cNvSpPr>
              <p:nvPr/>
            </p:nvSpPr>
            <p:spPr bwMode="auto">
              <a:xfrm>
                <a:off x="4490" y="2317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37" name="Line 284"/>
              <p:cNvSpPr>
                <a:spLocks noChangeShapeType="1"/>
              </p:cNvSpPr>
              <p:nvPr/>
            </p:nvSpPr>
            <p:spPr bwMode="auto">
              <a:xfrm>
                <a:off x="4618" y="2317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38" name="Line 285"/>
              <p:cNvSpPr>
                <a:spLocks noChangeShapeType="1"/>
              </p:cNvSpPr>
              <p:nvPr/>
            </p:nvSpPr>
            <p:spPr bwMode="auto">
              <a:xfrm>
                <a:off x="4748" y="2317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39" name="Line 286"/>
              <p:cNvSpPr>
                <a:spLocks noChangeShapeType="1"/>
              </p:cNvSpPr>
              <p:nvPr/>
            </p:nvSpPr>
            <p:spPr bwMode="auto">
              <a:xfrm>
                <a:off x="4876" y="2317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0" name="Line 287"/>
              <p:cNvSpPr>
                <a:spLocks noChangeShapeType="1"/>
              </p:cNvSpPr>
              <p:nvPr/>
            </p:nvSpPr>
            <p:spPr bwMode="auto">
              <a:xfrm>
                <a:off x="5006" y="2317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1" name="Line 288"/>
              <p:cNvSpPr>
                <a:spLocks noChangeShapeType="1"/>
              </p:cNvSpPr>
              <p:nvPr/>
            </p:nvSpPr>
            <p:spPr bwMode="auto">
              <a:xfrm>
                <a:off x="5134" y="2317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2" name="Line 289"/>
              <p:cNvSpPr>
                <a:spLocks noChangeShapeType="1"/>
              </p:cNvSpPr>
              <p:nvPr/>
            </p:nvSpPr>
            <p:spPr bwMode="auto">
              <a:xfrm>
                <a:off x="5264" y="2317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3" name="Line 290"/>
              <p:cNvSpPr>
                <a:spLocks noChangeShapeType="1"/>
              </p:cNvSpPr>
              <p:nvPr/>
            </p:nvSpPr>
            <p:spPr bwMode="auto">
              <a:xfrm>
                <a:off x="5392" y="2317"/>
                <a:ext cx="1" cy="13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4" name="Line 291"/>
              <p:cNvSpPr>
                <a:spLocks noChangeShapeType="1"/>
              </p:cNvSpPr>
              <p:nvPr/>
            </p:nvSpPr>
            <p:spPr bwMode="auto">
              <a:xfrm>
                <a:off x="452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5" name="Line 292"/>
              <p:cNvSpPr>
                <a:spLocks noChangeShapeType="1"/>
              </p:cNvSpPr>
              <p:nvPr/>
            </p:nvSpPr>
            <p:spPr bwMode="auto">
              <a:xfrm>
                <a:off x="4550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6" name="Line 293"/>
              <p:cNvSpPr>
                <a:spLocks noChangeShapeType="1"/>
              </p:cNvSpPr>
              <p:nvPr/>
            </p:nvSpPr>
            <p:spPr bwMode="auto">
              <a:xfrm>
                <a:off x="456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7" name="Line 294"/>
              <p:cNvSpPr>
                <a:spLocks noChangeShapeType="1"/>
              </p:cNvSpPr>
              <p:nvPr/>
            </p:nvSpPr>
            <p:spPr bwMode="auto">
              <a:xfrm>
                <a:off x="4580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8" name="Line 295"/>
              <p:cNvSpPr>
                <a:spLocks noChangeShapeType="1"/>
              </p:cNvSpPr>
              <p:nvPr/>
            </p:nvSpPr>
            <p:spPr bwMode="auto">
              <a:xfrm>
                <a:off x="4590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49" name="Line 296"/>
              <p:cNvSpPr>
                <a:spLocks noChangeShapeType="1"/>
              </p:cNvSpPr>
              <p:nvPr/>
            </p:nvSpPr>
            <p:spPr bwMode="auto">
              <a:xfrm>
                <a:off x="459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0" name="Line 297"/>
              <p:cNvSpPr>
                <a:spLocks noChangeShapeType="1"/>
              </p:cNvSpPr>
              <p:nvPr/>
            </p:nvSpPr>
            <p:spPr bwMode="auto">
              <a:xfrm>
                <a:off x="4605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1" name="Line 298"/>
              <p:cNvSpPr>
                <a:spLocks noChangeShapeType="1"/>
              </p:cNvSpPr>
              <p:nvPr/>
            </p:nvSpPr>
            <p:spPr bwMode="auto">
              <a:xfrm>
                <a:off x="4613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2" name="Line 299"/>
              <p:cNvSpPr>
                <a:spLocks noChangeShapeType="1"/>
              </p:cNvSpPr>
              <p:nvPr/>
            </p:nvSpPr>
            <p:spPr bwMode="auto">
              <a:xfrm>
                <a:off x="465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3" name="Line 300"/>
              <p:cNvSpPr>
                <a:spLocks noChangeShapeType="1"/>
              </p:cNvSpPr>
              <p:nvPr/>
            </p:nvSpPr>
            <p:spPr bwMode="auto">
              <a:xfrm>
                <a:off x="4680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4" name="Line 301"/>
              <p:cNvSpPr>
                <a:spLocks noChangeShapeType="1"/>
              </p:cNvSpPr>
              <p:nvPr/>
            </p:nvSpPr>
            <p:spPr bwMode="auto">
              <a:xfrm>
                <a:off x="4695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5" name="Line 302"/>
              <p:cNvSpPr>
                <a:spLocks noChangeShapeType="1"/>
              </p:cNvSpPr>
              <p:nvPr/>
            </p:nvSpPr>
            <p:spPr bwMode="auto">
              <a:xfrm>
                <a:off x="470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6" name="Line 303"/>
              <p:cNvSpPr>
                <a:spLocks noChangeShapeType="1"/>
              </p:cNvSpPr>
              <p:nvPr/>
            </p:nvSpPr>
            <p:spPr bwMode="auto">
              <a:xfrm>
                <a:off x="471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7" name="Line 304"/>
              <p:cNvSpPr>
                <a:spLocks noChangeShapeType="1"/>
              </p:cNvSpPr>
              <p:nvPr/>
            </p:nvSpPr>
            <p:spPr bwMode="auto">
              <a:xfrm>
                <a:off x="472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8" name="Line 305"/>
              <p:cNvSpPr>
                <a:spLocks noChangeShapeType="1"/>
              </p:cNvSpPr>
              <p:nvPr/>
            </p:nvSpPr>
            <p:spPr bwMode="auto">
              <a:xfrm>
                <a:off x="4735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59" name="Line 306"/>
              <p:cNvSpPr>
                <a:spLocks noChangeShapeType="1"/>
              </p:cNvSpPr>
              <p:nvPr/>
            </p:nvSpPr>
            <p:spPr bwMode="auto">
              <a:xfrm>
                <a:off x="4740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0" name="Line 307"/>
              <p:cNvSpPr>
                <a:spLocks noChangeShapeType="1"/>
              </p:cNvSpPr>
              <p:nvPr/>
            </p:nvSpPr>
            <p:spPr bwMode="auto">
              <a:xfrm>
                <a:off x="478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1" name="Line 308"/>
              <p:cNvSpPr>
                <a:spLocks noChangeShapeType="1"/>
              </p:cNvSpPr>
              <p:nvPr/>
            </p:nvSpPr>
            <p:spPr bwMode="auto">
              <a:xfrm>
                <a:off x="480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2" name="Line 309"/>
              <p:cNvSpPr>
                <a:spLocks noChangeShapeType="1"/>
              </p:cNvSpPr>
              <p:nvPr/>
            </p:nvSpPr>
            <p:spPr bwMode="auto">
              <a:xfrm>
                <a:off x="482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3" name="Line 310"/>
              <p:cNvSpPr>
                <a:spLocks noChangeShapeType="1"/>
              </p:cNvSpPr>
              <p:nvPr/>
            </p:nvSpPr>
            <p:spPr bwMode="auto">
              <a:xfrm>
                <a:off x="483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4" name="Line 311"/>
              <p:cNvSpPr>
                <a:spLocks noChangeShapeType="1"/>
              </p:cNvSpPr>
              <p:nvPr/>
            </p:nvSpPr>
            <p:spPr bwMode="auto">
              <a:xfrm>
                <a:off x="484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5" name="Line 312"/>
              <p:cNvSpPr>
                <a:spLocks noChangeShapeType="1"/>
              </p:cNvSpPr>
              <p:nvPr/>
            </p:nvSpPr>
            <p:spPr bwMode="auto">
              <a:xfrm>
                <a:off x="485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6" name="Line 313"/>
              <p:cNvSpPr>
                <a:spLocks noChangeShapeType="1"/>
              </p:cNvSpPr>
              <p:nvPr/>
            </p:nvSpPr>
            <p:spPr bwMode="auto">
              <a:xfrm>
                <a:off x="4863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7" name="Line 314"/>
              <p:cNvSpPr>
                <a:spLocks noChangeShapeType="1"/>
              </p:cNvSpPr>
              <p:nvPr/>
            </p:nvSpPr>
            <p:spPr bwMode="auto">
              <a:xfrm>
                <a:off x="4871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8" name="Line 315"/>
              <p:cNvSpPr>
                <a:spLocks noChangeShapeType="1"/>
              </p:cNvSpPr>
              <p:nvPr/>
            </p:nvSpPr>
            <p:spPr bwMode="auto">
              <a:xfrm>
                <a:off x="491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69" name="Line 316"/>
              <p:cNvSpPr>
                <a:spLocks noChangeShapeType="1"/>
              </p:cNvSpPr>
              <p:nvPr/>
            </p:nvSpPr>
            <p:spPr bwMode="auto">
              <a:xfrm>
                <a:off x="4938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0" name="Line 317"/>
              <p:cNvSpPr>
                <a:spLocks noChangeShapeType="1"/>
              </p:cNvSpPr>
              <p:nvPr/>
            </p:nvSpPr>
            <p:spPr bwMode="auto">
              <a:xfrm>
                <a:off x="4953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1" name="Line 318"/>
              <p:cNvSpPr>
                <a:spLocks noChangeShapeType="1"/>
              </p:cNvSpPr>
              <p:nvPr/>
            </p:nvSpPr>
            <p:spPr bwMode="auto">
              <a:xfrm>
                <a:off x="496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2" name="Line 319"/>
              <p:cNvSpPr>
                <a:spLocks noChangeShapeType="1"/>
              </p:cNvSpPr>
              <p:nvPr/>
            </p:nvSpPr>
            <p:spPr bwMode="auto">
              <a:xfrm>
                <a:off x="497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3" name="Line 320"/>
              <p:cNvSpPr>
                <a:spLocks noChangeShapeType="1"/>
              </p:cNvSpPr>
              <p:nvPr/>
            </p:nvSpPr>
            <p:spPr bwMode="auto">
              <a:xfrm>
                <a:off x="498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4" name="Line 321"/>
              <p:cNvSpPr>
                <a:spLocks noChangeShapeType="1"/>
              </p:cNvSpPr>
              <p:nvPr/>
            </p:nvSpPr>
            <p:spPr bwMode="auto">
              <a:xfrm>
                <a:off x="499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5" name="Line 322"/>
              <p:cNvSpPr>
                <a:spLocks noChangeShapeType="1"/>
              </p:cNvSpPr>
              <p:nvPr/>
            </p:nvSpPr>
            <p:spPr bwMode="auto">
              <a:xfrm>
                <a:off x="4999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6" name="Line 323"/>
              <p:cNvSpPr>
                <a:spLocks noChangeShapeType="1"/>
              </p:cNvSpPr>
              <p:nvPr/>
            </p:nvSpPr>
            <p:spPr bwMode="auto">
              <a:xfrm>
                <a:off x="504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7" name="Line 324"/>
              <p:cNvSpPr>
                <a:spLocks noChangeShapeType="1"/>
              </p:cNvSpPr>
              <p:nvPr/>
            </p:nvSpPr>
            <p:spPr bwMode="auto">
              <a:xfrm>
                <a:off x="506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8" name="Line 325"/>
              <p:cNvSpPr>
                <a:spLocks noChangeShapeType="1"/>
              </p:cNvSpPr>
              <p:nvPr/>
            </p:nvSpPr>
            <p:spPr bwMode="auto">
              <a:xfrm>
                <a:off x="508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79" name="Line 326"/>
              <p:cNvSpPr>
                <a:spLocks noChangeShapeType="1"/>
              </p:cNvSpPr>
              <p:nvPr/>
            </p:nvSpPr>
            <p:spPr bwMode="auto">
              <a:xfrm>
                <a:off x="509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0" name="Line 327"/>
              <p:cNvSpPr>
                <a:spLocks noChangeShapeType="1"/>
              </p:cNvSpPr>
              <p:nvPr/>
            </p:nvSpPr>
            <p:spPr bwMode="auto">
              <a:xfrm>
                <a:off x="510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1" name="Line 328"/>
              <p:cNvSpPr>
                <a:spLocks noChangeShapeType="1"/>
              </p:cNvSpPr>
              <p:nvPr/>
            </p:nvSpPr>
            <p:spPr bwMode="auto">
              <a:xfrm>
                <a:off x="511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2" name="Line 329"/>
              <p:cNvSpPr>
                <a:spLocks noChangeShapeType="1"/>
              </p:cNvSpPr>
              <p:nvPr/>
            </p:nvSpPr>
            <p:spPr bwMode="auto">
              <a:xfrm>
                <a:off x="5121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3" name="Line 330"/>
              <p:cNvSpPr>
                <a:spLocks noChangeShapeType="1"/>
              </p:cNvSpPr>
              <p:nvPr/>
            </p:nvSpPr>
            <p:spPr bwMode="auto">
              <a:xfrm>
                <a:off x="5129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4" name="Line 331"/>
              <p:cNvSpPr>
                <a:spLocks noChangeShapeType="1"/>
              </p:cNvSpPr>
              <p:nvPr/>
            </p:nvSpPr>
            <p:spPr bwMode="auto">
              <a:xfrm>
                <a:off x="517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5" name="Line 332"/>
              <p:cNvSpPr>
                <a:spLocks noChangeShapeType="1"/>
              </p:cNvSpPr>
              <p:nvPr/>
            </p:nvSpPr>
            <p:spPr bwMode="auto">
              <a:xfrm>
                <a:off x="5196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6" name="Line 333"/>
              <p:cNvSpPr>
                <a:spLocks noChangeShapeType="1"/>
              </p:cNvSpPr>
              <p:nvPr/>
            </p:nvSpPr>
            <p:spPr bwMode="auto">
              <a:xfrm>
                <a:off x="5211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7" name="Line 334"/>
              <p:cNvSpPr>
                <a:spLocks noChangeShapeType="1"/>
              </p:cNvSpPr>
              <p:nvPr/>
            </p:nvSpPr>
            <p:spPr bwMode="auto">
              <a:xfrm>
                <a:off x="522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8" name="Line 335"/>
              <p:cNvSpPr>
                <a:spLocks noChangeShapeType="1"/>
              </p:cNvSpPr>
              <p:nvPr/>
            </p:nvSpPr>
            <p:spPr bwMode="auto">
              <a:xfrm>
                <a:off x="523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89" name="Line 336"/>
              <p:cNvSpPr>
                <a:spLocks noChangeShapeType="1"/>
              </p:cNvSpPr>
              <p:nvPr/>
            </p:nvSpPr>
            <p:spPr bwMode="auto">
              <a:xfrm>
                <a:off x="524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0" name="Line 337"/>
              <p:cNvSpPr>
                <a:spLocks noChangeShapeType="1"/>
              </p:cNvSpPr>
              <p:nvPr/>
            </p:nvSpPr>
            <p:spPr bwMode="auto">
              <a:xfrm>
                <a:off x="5252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1" name="Line 338"/>
              <p:cNvSpPr>
                <a:spLocks noChangeShapeType="1"/>
              </p:cNvSpPr>
              <p:nvPr/>
            </p:nvSpPr>
            <p:spPr bwMode="auto">
              <a:xfrm>
                <a:off x="5257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2" name="Line 339"/>
              <p:cNvSpPr>
                <a:spLocks noChangeShapeType="1"/>
              </p:cNvSpPr>
              <p:nvPr/>
            </p:nvSpPr>
            <p:spPr bwMode="auto">
              <a:xfrm>
                <a:off x="5302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3" name="Line 340"/>
              <p:cNvSpPr>
                <a:spLocks noChangeShapeType="1"/>
              </p:cNvSpPr>
              <p:nvPr/>
            </p:nvSpPr>
            <p:spPr bwMode="auto">
              <a:xfrm>
                <a:off x="532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4" name="Line 341"/>
              <p:cNvSpPr>
                <a:spLocks noChangeShapeType="1"/>
              </p:cNvSpPr>
              <p:nvPr/>
            </p:nvSpPr>
            <p:spPr bwMode="auto">
              <a:xfrm>
                <a:off x="5339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5" name="Line 342"/>
              <p:cNvSpPr>
                <a:spLocks noChangeShapeType="1"/>
              </p:cNvSpPr>
              <p:nvPr/>
            </p:nvSpPr>
            <p:spPr bwMode="auto">
              <a:xfrm>
                <a:off x="5352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6" name="Line 343"/>
              <p:cNvSpPr>
                <a:spLocks noChangeShapeType="1"/>
              </p:cNvSpPr>
              <p:nvPr/>
            </p:nvSpPr>
            <p:spPr bwMode="auto">
              <a:xfrm>
                <a:off x="5364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7" name="Line 344"/>
              <p:cNvSpPr>
                <a:spLocks noChangeShapeType="1"/>
              </p:cNvSpPr>
              <p:nvPr/>
            </p:nvSpPr>
            <p:spPr bwMode="auto">
              <a:xfrm>
                <a:off x="5372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8" name="Line 345"/>
              <p:cNvSpPr>
                <a:spLocks noChangeShapeType="1"/>
              </p:cNvSpPr>
              <p:nvPr/>
            </p:nvSpPr>
            <p:spPr bwMode="auto">
              <a:xfrm>
                <a:off x="5379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99" name="Line 346"/>
              <p:cNvSpPr>
                <a:spLocks noChangeShapeType="1"/>
              </p:cNvSpPr>
              <p:nvPr/>
            </p:nvSpPr>
            <p:spPr bwMode="auto">
              <a:xfrm>
                <a:off x="5387" y="2317"/>
                <a:ext cx="1" cy="7"/>
              </a:xfrm>
              <a:prstGeom prst="line">
                <a:avLst/>
              </a:prstGeom>
              <a:noFill/>
              <a:ln w="4826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0532" name="Line 347"/>
            <p:cNvSpPr>
              <a:spLocks noChangeShapeType="1"/>
            </p:cNvSpPr>
            <p:nvPr/>
          </p:nvSpPr>
          <p:spPr bwMode="auto">
            <a:xfrm flipV="1">
              <a:off x="4490" y="2317"/>
              <a:ext cx="1" cy="798"/>
            </a:xfrm>
            <a:prstGeom prst="line">
              <a:avLst/>
            </a:prstGeom>
            <a:noFill/>
            <a:ln w="4826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33" name="Line 348"/>
            <p:cNvSpPr>
              <a:spLocks noChangeShapeType="1"/>
            </p:cNvSpPr>
            <p:nvPr/>
          </p:nvSpPr>
          <p:spPr bwMode="auto">
            <a:xfrm flipV="1">
              <a:off x="5392" y="2317"/>
              <a:ext cx="1" cy="798"/>
            </a:xfrm>
            <a:prstGeom prst="line">
              <a:avLst/>
            </a:prstGeom>
            <a:noFill/>
            <a:ln w="4826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34" name="Line 349"/>
            <p:cNvSpPr>
              <a:spLocks noChangeShapeType="1"/>
            </p:cNvSpPr>
            <p:nvPr/>
          </p:nvSpPr>
          <p:spPr bwMode="auto">
            <a:xfrm>
              <a:off x="4490" y="3115"/>
              <a:ext cx="902" cy="1"/>
            </a:xfrm>
            <a:prstGeom prst="line">
              <a:avLst/>
            </a:prstGeom>
            <a:noFill/>
            <a:ln w="4826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35" name="Line 350"/>
            <p:cNvSpPr>
              <a:spLocks noChangeShapeType="1"/>
            </p:cNvSpPr>
            <p:nvPr/>
          </p:nvSpPr>
          <p:spPr bwMode="auto">
            <a:xfrm>
              <a:off x="4490" y="2317"/>
              <a:ext cx="902" cy="1"/>
            </a:xfrm>
            <a:prstGeom prst="line">
              <a:avLst/>
            </a:prstGeom>
            <a:noFill/>
            <a:ln w="4826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sp>
        <p:nvSpPr>
          <p:cNvPr id="20488" name="Rectangle 351"/>
          <p:cNvSpPr>
            <a:spLocks noChangeArrowheads="1"/>
          </p:cNvSpPr>
          <p:nvPr/>
        </p:nvSpPr>
        <p:spPr bwMode="auto">
          <a:xfrm>
            <a:off x="5513388" y="5397500"/>
            <a:ext cx="3254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10</a:t>
            </a:r>
            <a:r>
              <a:rPr lang="en-US" altLang="ja-JP" sz="1400" baseline="30000"/>
              <a:t>10</a:t>
            </a:r>
            <a:endParaRPr lang="en-US" altLang="ja-JP" sz="1400"/>
          </a:p>
        </p:txBody>
      </p:sp>
      <p:sp>
        <p:nvSpPr>
          <p:cNvPr id="20489" name="Rectangle 352"/>
          <p:cNvSpPr>
            <a:spLocks noChangeArrowheads="1"/>
          </p:cNvSpPr>
          <p:nvPr/>
        </p:nvSpPr>
        <p:spPr bwMode="auto">
          <a:xfrm>
            <a:off x="5473700" y="4845050"/>
            <a:ext cx="3254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10</a:t>
            </a:r>
            <a:r>
              <a:rPr lang="en-US" altLang="ja-JP" sz="1400" baseline="30000"/>
              <a:t>12</a:t>
            </a:r>
            <a:endParaRPr lang="en-US" altLang="ja-JP" sz="1400"/>
          </a:p>
        </p:txBody>
      </p:sp>
      <p:sp>
        <p:nvSpPr>
          <p:cNvPr id="20490" name="Rectangle 353"/>
          <p:cNvSpPr>
            <a:spLocks noChangeArrowheads="1"/>
          </p:cNvSpPr>
          <p:nvPr/>
        </p:nvSpPr>
        <p:spPr bwMode="auto">
          <a:xfrm>
            <a:off x="5473700" y="4273550"/>
            <a:ext cx="3254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10</a:t>
            </a:r>
            <a:r>
              <a:rPr lang="en-US" altLang="ja-JP" sz="1400" baseline="30000"/>
              <a:t>14</a:t>
            </a:r>
            <a:endParaRPr lang="en-US" altLang="ja-JP" sz="1400"/>
          </a:p>
        </p:txBody>
      </p:sp>
      <p:sp>
        <p:nvSpPr>
          <p:cNvPr id="20491" name="Rectangle 354"/>
          <p:cNvSpPr>
            <a:spLocks noChangeArrowheads="1"/>
          </p:cNvSpPr>
          <p:nvPr/>
        </p:nvSpPr>
        <p:spPr bwMode="auto">
          <a:xfrm>
            <a:off x="5473700" y="3683000"/>
            <a:ext cx="3254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10</a:t>
            </a:r>
            <a:r>
              <a:rPr lang="en-US" altLang="ja-JP" sz="1400" baseline="30000"/>
              <a:t>16</a:t>
            </a:r>
            <a:endParaRPr lang="en-US" altLang="ja-JP" sz="1400"/>
          </a:p>
        </p:txBody>
      </p:sp>
      <p:sp>
        <p:nvSpPr>
          <p:cNvPr id="20492" name="Rectangle 355"/>
          <p:cNvSpPr>
            <a:spLocks noChangeArrowheads="1"/>
          </p:cNvSpPr>
          <p:nvPr/>
        </p:nvSpPr>
        <p:spPr bwMode="auto">
          <a:xfrm>
            <a:off x="5473700" y="3121025"/>
            <a:ext cx="3254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10</a:t>
            </a:r>
            <a:r>
              <a:rPr lang="en-US" altLang="ja-JP" sz="1400" baseline="30000"/>
              <a:t>18</a:t>
            </a:r>
            <a:endParaRPr lang="en-US" altLang="ja-JP" sz="1400"/>
          </a:p>
        </p:txBody>
      </p:sp>
      <p:sp>
        <p:nvSpPr>
          <p:cNvPr id="20493" name="Rectangle 356"/>
          <p:cNvSpPr>
            <a:spLocks noChangeArrowheads="1"/>
          </p:cNvSpPr>
          <p:nvPr/>
        </p:nvSpPr>
        <p:spPr bwMode="auto">
          <a:xfrm>
            <a:off x="5473700" y="2540000"/>
            <a:ext cx="3254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10</a:t>
            </a:r>
            <a:r>
              <a:rPr lang="en-US" altLang="ja-JP" sz="1400" baseline="30000"/>
              <a:t>20</a:t>
            </a:r>
            <a:endParaRPr lang="en-US" altLang="ja-JP" sz="1400"/>
          </a:p>
        </p:txBody>
      </p:sp>
      <p:sp>
        <p:nvSpPr>
          <p:cNvPr id="20494" name="Rectangle 357"/>
          <p:cNvSpPr>
            <a:spLocks noChangeArrowheads="1"/>
          </p:cNvSpPr>
          <p:nvPr/>
        </p:nvSpPr>
        <p:spPr bwMode="auto">
          <a:xfrm>
            <a:off x="5905500" y="5619750"/>
            <a:ext cx="984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Helvetica" charset="0"/>
              </a:rPr>
              <a:t>1</a:t>
            </a:r>
            <a:endParaRPr lang="en-US" altLang="ja-JP" sz="1400"/>
          </a:p>
        </p:txBody>
      </p:sp>
      <p:sp>
        <p:nvSpPr>
          <p:cNvPr id="20495" name="Rectangle 358"/>
          <p:cNvSpPr>
            <a:spLocks noChangeArrowheads="1"/>
          </p:cNvSpPr>
          <p:nvPr/>
        </p:nvSpPr>
        <p:spPr bwMode="auto">
          <a:xfrm>
            <a:off x="6257925" y="5619750"/>
            <a:ext cx="1984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Helvetica" charset="0"/>
              </a:rPr>
              <a:t>10</a:t>
            </a:r>
            <a:endParaRPr lang="en-US" altLang="ja-JP" sz="1400"/>
          </a:p>
        </p:txBody>
      </p:sp>
      <p:sp>
        <p:nvSpPr>
          <p:cNvPr id="20496" name="Rectangle 359"/>
          <p:cNvSpPr>
            <a:spLocks noChangeArrowheads="1"/>
          </p:cNvSpPr>
          <p:nvPr/>
        </p:nvSpPr>
        <p:spPr bwMode="auto">
          <a:xfrm>
            <a:off x="6637338" y="5619750"/>
            <a:ext cx="2619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Helvetica" charset="0"/>
              </a:rPr>
              <a:t>10</a:t>
            </a:r>
            <a:r>
              <a:rPr lang="en-US" altLang="ja-JP" sz="1400" baseline="30000">
                <a:latin typeface="Helvetica" charset="0"/>
              </a:rPr>
              <a:t>2</a:t>
            </a:r>
            <a:endParaRPr lang="en-US" altLang="ja-JP" sz="1400"/>
          </a:p>
        </p:txBody>
      </p:sp>
      <p:sp>
        <p:nvSpPr>
          <p:cNvPr id="20497" name="Rectangle 360"/>
          <p:cNvSpPr>
            <a:spLocks noChangeArrowheads="1"/>
          </p:cNvSpPr>
          <p:nvPr/>
        </p:nvSpPr>
        <p:spPr bwMode="auto">
          <a:xfrm>
            <a:off x="7046913" y="5619750"/>
            <a:ext cx="2619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Helvetica" charset="0"/>
              </a:rPr>
              <a:t>10</a:t>
            </a:r>
            <a:r>
              <a:rPr lang="en-US" altLang="ja-JP" sz="1400" baseline="30000">
                <a:latin typeface="Helvetica" charset="0"/>
              </a:rPr>
              <a:t>3</a:t>
            </a:r>
            <a:endParaRPr lang="en-US" altLang="ja-JP" sz="1400"/>
          </a:p>
        </p:txBody>
      </p:sp>
      <p:sp>
        <p:nvSpPr>
          <p:cNvPr id="20498" name="Rectangle 361"/>
          <p:cNvSpPr>
            <a:spLocks noChangeArrowheads="1"/>
          </p:cNvSpPr>
          <p:nvPr/>
        </p:nvSpPr>
        <p:spPr bwMode="auto">
          <a:xfrm>
            <a:off x="7461250" y="5619750"/>
            <a:ext cx="2619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Helvetica" charset="0"/>
              </a:rPr>
              <a:t>10</a:t>
            </a:r>
            <a:r>
              <a:rPr lang="en-US" altLang="ja-JP" sz="1400" baseline="30000">
                <a:latin typeface="Helvetica" charset="0"/>
              </a:rPr>
              <a:t>4</a:t>
            </a:r>
            <a:endParaRPr lang="en-US" altLang="ja-JP" sz="1400"/>
          </a:p>
        </p:txBody>
      </p:sp>
      <p:sp>
        <p:nvSpPr>
          <p:cNvPr id="20499" name="Rectangle 362"/>
          <p:cNvSpPr>
            <a:spLocks noChangeArrowheads="1"/>
          </p:cNvSpPr>
          <p:nvPr/>
        </p:nvSpPr>
        <p:spPr bwMode="auto">
          <a:xfrm>
            <a:off x="7866063" y="5619750"/>
            <a:ext cx="2619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Helvetica" charset="0"/>
              </a:rPr>
              <a:t>10</a:t>
            </a:r>
            <a:r>
              <a:rPr lang="en-US" altLang="ja-JP" sz="1400" baseline="30000">
                <a:latin typeface="Helvetica" charset="0"/>
              </a:rPr>
              <a:t>5</a:t>
            </a:r>
            <a:endParaRPr lang="en-US" altLang="ja-JP" sz="1400"/>
          </a:p>
        </p:txBody>
      </p:sp>
      <p:sp>
        <p:nvSpPr>
          <p:cNvPr id="20500" name="Rectangle 363"/>
          <p:cNvSpPr>
            <a:spLocks noChangeArrowheads="1"/>
          </p:cNvSpPr>
          <p:nvPr/>
        </p:nvSpPr>
        <p:spPr bwMode="auto">
          <a:xfrm>
            <a:off x="8294688" y="5619750"/>
            <a:ext cx="261937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Helvetica" charset="0"/>
              </a:rPr>
              <a:t>10</a:t>
            </a:r>
            <a:r>
              <a:rPr lang="en-US" altLang="ja-JP" sz="1400" baseline="30000">
                <a:latin typeface="Helvetica" charset="0"/>
              </a:rPr>
              <a:t>6</a:t>
            </a:r>
            <a:endParaRPr lang="en-US" altLang="ja-JP" sz="1400"/>
          </a:p>
        </p:txBody>
      </p:sp>
      <p:sp>
        <p:nvSpPr>
          <p:cNvPr id="20501" name="Rectangle 364"/>
          <p:cNvSpPr>
            <a:spLocks noChangeArrowheads="1"/>
          </p:cNvSpPr>
          <p:nvPr/>
        </p:nvSpPr>
        <p:spPr bwMode="auto">
          <a:xfrm>
            <a:off x="8689975" y="5619750"/>
            <a:ext cx="261938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r>
              <a:rPr lang="en-US" altLang="ja-JP" sz="1400">
                <a:latin typeface="Helvetica" charset="0"/>
              </a:rPr>
              <a:t>10</a:t>
            </a:r>
            <a:r>
              <a:rPr lang="en-US" altLang="ja-JP" sz="1400" baseline="30000">
                <a:latin typeface="Helvetica" charset="0"/>
              </a:rPr>
              <a:t>7</a:t>
            </a:r>
            <a:endParaRPr lang="en-US" altLang="ja-JP" sz="1400"/>
          </a:p>
        </p:txBody>
      </p:sp>
      <p:grpSp>
        <p:nvGrpSpPr>
          <p:cNvPr id="10" name="Group 365"/>
          <p:cNvGrpSpPr>
            <a:grpSpLocks/>
          </p:cNvGrpSpPr>
          <p:nvPr/>
        </p:nvGrpSpPr>
        <p:grpSpPr bwMode="auto">
          <a:xfrm>
            <a:off x="5948363" y="4981575"/>
            <a:ext cx="2876550" cy="473075"/>
            <a:chOff x="3747" y="2827"/>
            <a:chExt cx="1812" cy="298"/>
          </a:xfrm>
        </p:grpSpPr>
        <p:sp>
          <p:nvSpPr>
            <p:cNvPr id="20523" name="Line 366"/>
            <p:cNvSpPr>
              <a:spLocks noChangeShapeType="1"/>
            </p:cNvSpPr>
            <p:nvPr/>
          </p:nvSpPr>
          <p:spPr bwMode="auto">
            <a:xfrm>
              <a:off x="3747" y="3125"/>
              <a:ext cx="1812" cy="0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24" name="Line 367"/>
            <p:cNvSpPr>
              <a:spLocks noChangeShapeType="1"/>
            </p:cNvSpPr>
            <p:nvPr/>
          </p:nvSpPr>
          <p:spPr bwMode="auto">
            <a:xfrm flipV="1">
              <a:off x="4181" y="2994"/>
              <a:ext cx="122" cy="127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25" name="Rectangle 368"/>
            <p:cNvSpPr>
              <a:spLocks noChangeArrowheads="1"/>
            </p:cNvSpPr>
            <p:nvPr/>
          </p:nvSpPr>
          <p:spPr bwMode="auto">
            <a:xfrm>
              <a:off x="4155" y="2827"/>
              <a:ext cx="1357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FFFF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>
                  <a:solidFill>
                    <a:srgbClr val="42F4FF"/>
                  </a:solidFill>
                </a:rPr>
                <a:t>Plasma generation threshold</a:t>
              </a:r>
              <a:endParaRPr lang="en-US" altLang="ja-JP" sz="1200"/>
            </a:p>
          </p:txBody>
        </p:sp>
      </p:grpSp>
      <p:sp>
        <p:nvSpPr>
          <p:cNvPr id="20503" name="Rectangle 369"/>
          <p:cNvSpPr>
            <a:spLocks noChangeArrowheads="1"/>
          </p:cNvSpPr>
          <p:nvPr/>
        </p:nvSpPr>
        <p:spPr bwMode="auto">
          <a:xfrm>
            <a:off x="6967538" y="6000750"/>
            <a:ext cx="865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/>
              <a:t>Time [fs]</a:t>
            </a:r>
          </a:p>
        </p:txBody>
      </p:sp>
      <p:sp>
        <p:nvSpPr>
          <p:cNvPr id="20504" name="Rectangle 370"/>
          <p:cNvSpPr>
            <a:spLocks noChangeArrowheads="1"/>
          </p:cNvSpPr>
          <p:nvPr/>
        </p:nvSpPr>
        <p:spPr bwMode="auto">
          <a:xfrm rot="-5400000">
            <a:off x="3771106" y="3852069"/>
            <a:ext cx="26685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1400" dirty="0"/>
              <a:t>Laser focused intensity [W/cm</a:t>
            </a:r>
            <a:r>
              <a:rPr lang="en-US" altLang="ja-JP" sz="1400" baseline="30000" dirty="0"/>
              <a:t>2</a:t>
            </a:r>
            <a:r>
              <a:rPr lang="en-US" altLang="ja-JP" sz="1400" dirty="0"/>
              <a:t>]</a:t>
            </a:r>
            <a:endParaRPr lang="en-US" altLang="ja-JP" sz="1400" dirty="0">
              <a:latin typeface="ＭＳ Ｐゴシック" charset="-128"/>
            </a:endParaRPr>
          </a:p>
        </p:txBody>
      </p:sp>
      <p:grpSp>
        <p:nvGrpSpPr>
          <p:cNvPr id="11" name="Group 371"/>
          <p:cNvGrpSpPr>
            <a:grpSpLocks/>
          </p:cNvGrpSpPr>
          <p:nvPr/>
        </p:nvGrpSpPr>
        <p:grpSpPr bwMode="auto">
          <a:xfrm>
            <a:off x="6540500" y="3665538"/>
            <a:ext cx="2243138" cy="635000"/>
            <a:chOff x="4120" y="2309"/>
            <a:chExt cx="1413" cy="400"/>
          </a:xfrm>
        </p:grpSpPr>
        <p:sp>
          <p:nvSpPr>
            <p:cNvPr id="20521" name="Oval 372"/>
            <p:cNvSpPr>
              <a:spLocks noChangeArrowheads="1"/>
            </p:cNvSpPr>
            <p:nvPr/>
          </p:nvSpPr>
          <p:spPr bwMode="auto">
            <a:xfrm>
              <a:off x="4120" y="2309"/>
              <a:ext cx="1413" cy="400"/>
            </a:xfrm>
            <a:prstGeom prst="ellipse">
              <a:avLst/>
            </a:prstGeom>
            <a:noFill/>
            <a:ln w="31750">
              <a:solidFill>
                <a:srgbClr val="FF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22" name="Rectangle 373"/>
            <p:cNvSpPr>
              <a:spLocks noChangeArrowheads="1"/>
            </p:cNvSpPr>
            <p:nvPr/>
          </p:nvSpPr>
          <p:spPr bwMode="auto">
            <a:xfrm>
              <a:off x="4760" y="2403"/>
              <a:ext cx="30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FCE71"/>
                  </a:solidFill>
                  <a:ea typeface="Osaka" charset="-128"/>
                  <a:cs typeface="Osaka" charset="-128"/>
                </a:rPr>
                <a:t>ASE</a:t>
              </a:r>
            </a:p>
          </p:txBody>
        </p:sp>
      </p:grpSp>
      <p:grpSp>
        <p:nvGrpSpPr>
          <p:cNvPr id="12" name="Group 386"/>
          <p:cNvGrpSpPr>
            <a:grpSpLocks/>
          </p:cNvGrpSpPr>
          <p:nvPr/>
        </p:nvGrpSpPr>
        <p:grpSpPr bwMode="auto">
          <a:xfrm>
            <a:off x="5964238" y="2659063"/>
            <a:ext cx="1681162" cy="2857500"/>
            <a:chOff x="3757" y="1675"/>
            <a:chExt cx="1059" cy="1800"/>
          </a:xfrm>
        </p:grpSpPr>
        <p:sp>
          <p:nvSpPr>
            <p:cNvPr id="20517" name="Arc 375"/>
            <p:cNvSpPr>
              <a:spLocks/>
            </p:cNvSpPr>
            <p:nvPr/>
          </p:nvSpPr>
          <p:spPr bwMode="auto">
            <a:xfrm>
              <a:off x="3757" y="1675"/>
              <a:ext cx="283" cy="896"/>
            </a:xfrm>
            <a:custGeom>
              <a:avLst/>
              <a:gdLst>
                <a:gd name="T0" fmla="*/ 0 w 21600"/>
                <a:gd name="T1" fmla="*/ 0 h 23756"/>
                <a:gd name="T2" fmla="*/ 0 w 21600"/>
                <a:gd name="T3" fmla="*/ 0 h 23756"/>
                <a:gd name="T4" fmla="*/ 0 w 21600"/>
                <a:gd name="T5" fmla="*/ 0 h 2375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3756"/>
                <a:gd name="T11" fmla="*/ 21600 w 21600"/>
                <a:gd name="T12" fmla="*/ 23756 h 237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3756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320"/>
                    <a:pt x="21563" y="23039"/>
                    <a:pt x="21492" y="23756"/>
                  </a:cubicBezTo>
                </a:path>
                <a:path w="21600" h="23756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320"/>
                    <a:pt x="21563" y="23039"/>
                    <a:pt x="21492" y="2375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0">
              <a:solidFill>
                <a:srgbClr val="99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18" name="Line 376"/>
            <p:cNvSpPr>
              <a:spLocks noChangeShapeType="1"/>
            </p:cNvSpPr>
            <p:nvPr/>
          </p:nvSpPr>
          <p:spPr bwMode="auto">
            <a:xfrm flipV="1">
              <a:off x="3977" y="1825"/>
              <a:ext cx="273" cy="227"/>
            </a:xfrm>
            <a:prstGeom prst="line">
              <a:avLst/>
            </a:prstGeom>
            <a:noFill/>
            <a:ln w="31750">
              <a:solidFill>
                <a:srgbClr val="99CC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19" name="Line 377"/>
            <p:cNvSpPr>
              <a:spLocks noChangeShapeType="1"/>
            </p:cNvSpPr>
            <p:nvPr/>
          </p:nvSpPr>
          <p:spPr bwMode="auto">
            <a:xfrm>
              <a:off x="4042" y="2563"/>
              <a:ext cx="15" cy="912"/>
            </a:xfrm>
            <a:prstGeom prst="line">
              <a:avLst/>
            </a:prstGeom>
            <a:noFill/>
            <a:ln w="31750">
              <a:solidFill>
                <a:srgbClr val="99CC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20" name="Rectangle 378"/>
            <p:cNvSpPr>
              <a:spLocks noChangeArrowheads="1"/>
            </p:cNvSpPr>
            <p:nvPr/>
          </p:nvSpPr>
          <p:spPr bwMode="auto">
            <a:xfrm>
              <a:off x="4224" y="1716"/>
              <a:ext cx="592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99CC00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92BA07"/>
                  </a:solidFill>
                </a:rPr>
                <a:t>Ideal pulse</a:t>
              </a:r>
            </a:p>
          </p:txBody>
        </p:sp>
      </p:grpSp>
      <p:grpSp>
        <p:nvGrpSpPr>
          <p:cNvPr id="13" name="Group 379"/>
          <p:cNvGrpSpPr>
            <a:grpSpLocks/>
          </p:cNvGrpSpPr>
          <p:nvPr/>
        </p:nvGrpSpPr>
        <p:grpSpPr bwMode="auto">
          <a:xfrm>
            <a:off x="5999163" y="2667000"/>
            <a:ext cx="2798762" cy="1535113"/>
            <a:chOff x="3791" y="1668"/>
            <a:chExt cx="1763" cy="967"/>
          </a:xfrm>
        </p:grpSpPr>
        <p:sp>
          <p:nvSpPr>
            <p:cNvPr id="20511" name="Line 380"/>
            <p:cNvSpPr>
              <a:spLocks noChangeShapeType="1"/>
            </p:cNvSpPr>
            <p:nvPr/>
          </p:nvSpPr>
          <p:spPr bwMode="auto">
            <a:xfrm flipV="1">
              <a:off x="4155" y="2090"/>
              <a:ext cx="226" cy="224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12" name="Rectangle 381"/>
            <p:cNvSpPr>
              <a:spLocks noChangeArrowheads="1"/>
            </p:cNvSpPr>
            <p:nvPr/>
          </p:nvSpPr>
          <p:spPr bwMode="auto">
            <a:xfrm>
              <a:off x="4363" y="2017"/>
              <a:ext cx="944" cy="18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3260C"/>
              </a:solidFill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>
                  <a:solidFill>
                    <a:srgbClr val="F3260C"/>
                  </a:solidFill>
                </a:rPr>
                <a:t>Experimental pulse</a:t>
              </a:r>
            </a:p>
          </p:txBody>
        </p:sp>
        <p:sp>
          <p:nvSpPr>
            <p:cNvPr id="20513" name="Arc 382"/>
            <p:cNvSpPr>
              <a:spLocks/>
            </p:cNvSpPr>
            <p:nvPr/>
          </p:nvSpPr>
          <p:spPr bwMode="auto">
            <a:xfrm>
              <a:off x="3791" y="1668"/>
              <a:ext cx="229" cy="631"/>
            </a:xfrm>
            <a:custGeom>
              <a:avLst/>
              <a:gdLst>
                <a:gd name="T0" fmla="*/ 0 w 21600"/>
                <a:gd name="T1" fmla="*/ 0 h 25326"/>
                <a:gd name="T2" fmla="*/ 0 w 21600"/>
                <a:gd name="T3" fmla="*/ 0 h 25326"/>
                <a:gd name="T4" fmla="*/ 0 w 21600"/>
                <a:gd name="T5" fmla="*/ 0 h 25326"/>
                <a:gd name="T6" fmla="*/ 0 60000 65536"/>
                <a:gd name="T7" fmla="*/ 0 60000 65536"/>
                <a:gd name="T8" fmla="*/ 0 60000 65536"/>
                <a:gd name="T9" fmla="*/ 0 w 21600"/>
                <a:gd name="T10" fmla="*/ 0 h 25326"/>
                <a:gd name="T11" fmla="*/ 21600 w 21600"/>
                <a:gd name="T12" fmla="*/ 25326 h 2532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5326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849"/>
                    <a:pt x="21491" y="24095"/>
                    <a:pt x="21276" y="25326"/>
                  </a:cubicBezTo>
                </a:path>
                <a:path w="21600" h="25326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2849"/>
                    <a:pt x="21491" y="24095"/>
                    <a:pt x="21276" y="25326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0">
              <a:solidFill>
                <a:srgbClr val="F3260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14" name="Line 383"/>
            <p:cNvSpPr>
              <a:spLocks noChangeShapeType="1"/>
            </p:cNvSpPr>
            <p:nvPr/>
          </p:nvSpPr>
          <p:spPr bwMode="auto">
            <a:xfrm>
              <a:off x="4017" y="2295"/>
              <a:ext cx="495" cy="93"/>
            </a:xfrm>
            <a:prstGeom prst="line">
              <a:avLst/>
            </a:prstGeom>
            <a:noFill/>
            <a:ln w="31750">
              <a:solidFill>
                <a:srgbClr val="F3260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15" name="Arc 384"/>
            <p:cNvSpPr>
              <a:spLocks/>
            </p:cNvSpPr>
            <p:nvPr/>
          </p:nvSpPr>
          <p:spPr bwMode="auto">
            <a:xfrm>
              <a:off x="4512" y="2393"/>
              <a:ext cx="124" cy="235"/>
            </a:xfrm>
            <a:custGeom>
              <a:avLst/>
              <a:gdLst>
                <a:gd name="T0" fmla="*/ 0 w 21600"/>
                <a:gd name="T1" fmla="*/ 0 h 31571"/>
                <a:gd name="T2" fmla="*/ 0 w 21600"/>
                <a:gd name="T3" fmla="*/ 0 h 31571"/>
                <a:gd name="T4" fmla="*/ 0 w 21600"/>
                <a:gd name="T5" fmla="*/ 0 h 31571"/>
                <a:gd name="T6" fmla="*/ 0 60000 65536"/>
                <a:gd name="T7" fmla="*/ 0 60000 65536"/>
                <a:gd name="T8" fmla="*/ 0 60000 65536"/>
                <a:gd name="T9" fmla="*/ 0 w 21600"/>
                <a:gd name="T10" fmla="*/ 0 h 31571"/>
                <a:gd name="T11" fmla="*/ 21600 w 21600"/>
                <a:gd name="T12" fmla="*/ 31571 h 3157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1571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071"/>
                    <a:pt x="20763" y="28491"/>
                    <a:pt x="19160" y="31571"/>
                  </a:cubicBezTo>
                </a:path>
                <a:path w="21600" h="31571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5071"/>
                    <a:pt x="20763" y="28491"/>
                    <a:pt x="19160" y="31571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31750">
              <a:solidFill>
                <a:srgbClr val="F3260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16" name="Line 385"/>
            <p:cNvSpPr>
              <a:spLocks noChangeShapeType="1"/>
            </p:cNvSpPr>
            <p:nvPr/>
          </p:nvSpPr>
          <p:spPr bwMode="auto">
            <a:xfrm>
              <a:off x="4620" y="2616"/>
              <a:ext cx="934" cy="19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20508" name="Picture 5" descr="虹棒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1438275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9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800100"/>
            <a:ext cx="1066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17" name="図形グループ 416"/>
          <p:cNvGrpSpPr/>
          <p:nvPr/>
        </p:nvGrpSpPr>
        <p:grpSpPr>
          <a:xfrm>
            <a:off x="6400800" y="4207544"/>
            <a:ext cx="2292708" cy="1673350"/>
            <a:chOff x="6400800" y="4207544"/>
            <a:chExt cx="2292708" cy="1673350"/>
          </a:xfrm>
        </p:grpSpPr>
        <p:grpSp>
          <p:nvGrpSpPr>
            <p:cNvPr id="386" name="図形グループ 385"/>
            <p:cNvGrpSpPr/>
            <p:nvPr/>
          </p:nvGrpSpPr>
          <p:grpSpPr>
            <a:xfrm>
              <a:off x="6400800" y="4876800"/>
              <a:ext cx="692507" cy="697280"/>
              <a:chOff x="7010399" y="314361"/>
              <a:chExt cx="692507" cy="697280"/>
            </a:xfrm>
          </p:grpSpPr>
          <p:sp>
            <p:nvSpPr>
              <p:cNvPr id="387" name="Freeform 1064"/>
              <p:cNvSpPr>
                <a:spLocks/>
              </p:cNvSpPr>
              <p:nvPr/>
            </p:nvSpPr>
            <p:spPr bwMode="auto">
              <a:xfrm rot="18598074">
                <a:off x="7113587" y="500099"/>
                <a:ext cx="177800" cy="384175"/>
              </a:xfrm>
              <a:custGeom>
                <a:avLst/>
                <a:gdLst>
                  <a:gd name="T0" fmla="*/ 400 w 648"/>
                  <a:gd name="T1" fmla="*/ 920 h 936"/>
                  <a:gd name="T2" fmla="*/ 400 w 648"/>
                  <a:gd name="T3" fmla="*/ 776 h 936"/>
                  <a:gd name="T4" fmla="*/ 352 w 648"/>
                  <a:gd name="T5" fmla="*/ 680 h 936"/>
                  <a:gd name="T6" fmla="*/ 256 w 648"/>
                  <a:gd name="T7" fmla="*/ 584 h 936"/>
                  <a:gd name="T8" fmla="*/ 208 w 648"/>
                  <a:gd name="T9" fmla="*/ 584 h 936"/>
                  <a:gd name="T10" fmla="*/ 160 w 648"/>
                  <a:gd name="T11" fmla="*/ 488 h 936"/>
                  <a:gd name="T12" fmla="*/ 112 w 648"/>
                  <a:gd name="T13" fmla="*/ 440 h 936"/>
                  <a:gd name="T14" fmla="*/ 16 w 648"/>
                  <a:gd name="T15" fmla="*/ 344 h 936"/>
                  <a:gd name="T16" fmla="*/ 16 w 648"/>
                  <a:gd name="T17" fmla="*/ 200 h 936"/>
                  <a:gd name="T18" fmla="*/ 64 w 648"/>
                  <a:gd name="T19" fmla="*/ 104 h 936"/>
                  <a:gd name="T20" fmla="*/ 160 w 648"/>
                  <a:gd name="T21" fmla="*/ 56 h 936"/>
                  <a:gd name="T22" fmla="*/ 304 w 648"/>
                  <a:gd name="T23" fmla="*/ 8 h 936"/>
                  <a:gd name="T24" fmla="*/ 400 w 648"/>
                  <a:gd name="T25" fmla="*/ 8 h 936"/>
                  <a:gd name="T26" fmla="*/ 544 w 648"/>
                  <a:gd name="T27" fmla="*/ 8 h 936"/>
                  <a:gd name="T28" fmla="*/ 592 w 648"/>
                  <a:gd name="T29" fmla="*/ 56 h 936"/>
                  <a:gd name="T30" fmla="*/ 640 w 648"/>
                  <a:gd name="T31" fmla="*/ 152 h 936"/>
                  <a:gd name="T32" fmla="*/ 640 w 648"/>
                  <a:gd name="T33" fmla="*/ 248 h 936"/>
                  <a:gd name="T34" fmla="*/ 640 w 648"/>
                  <a:gd name="T35" fmla="*/ 344 h 936"/>
                  <a:gd name="T36" fmla="*/ 592 w 648"/>
                  <a:gd name="T37" fmla="*/ 440 h 936"/>
                  <a:gd name="T38" fmla="*/ 592 w 648"/>
                  <a:gd name="T39" fmla="*/ 536 h 936"/>
                  <a:gd name="T40" fmla="*/ 544 w 648"/>
                  <a:gd name="T41" fmla="*/ 584 h 936"/>
                  <a:gd name="T42" fmla="*/ 544 w 648"/>
                  <a:gd name="T43" fmla="*/ 680 h 936"/>
                  <a:gd name="T44" fmla="*/ 496 w 648"/>
                  <a:gd name="T45" fmla="*/ 728 h 936"/>
                  <a:gd name="T46" fmla="*/ 448 w 648"/>
                  <a:gd name="T47" fmla="*/ 776 h 936"/>
                  <a:gd name="T48" fmla="*/ 448 w 648"/>
                  <a:gd name="T49" fmla="*/ 824 h 936"/>
                  <a:gd name="T50" fmla="*/ 448 w 648"/>
                  <a:gd name="T51" fmla="*/ 872 h 936"/>
                  <a:gd name="T52" fmla="*/ 400 w 648"/>
                  <a:gd name="T53" fmla="*/ 920 h 9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48"/>
                  <a:gd name="T82" fmla="*/ 0 h 936"/>
                  <a:gd name="T83" fmla="*/ 648 w 648"/>
                  <a:gd name="T84" fmla="*/ 936 h 9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48" h="936">
                    <a:moveTo>
                      <a:pt x="400" y="920"/>
                    </a:moveTo>
                    <a:cubicBezTo>
                      <a:pt x="392" y="904"/>
                      <a:pt x="408" y="816"/>
                      <a:pt x="400" y="776"/>
                    </a:cubicBezTo>
                    <a:cubicBezTo>
                      <a:pt x="392" y="736"/>
                      <a:pt x="376" y="712"/>
                      <a:pt x="352" y="680"/>
                    </a:cubicBezTo>
                    <a:cubicBezTo>
                      <a:pt x="328" y="648"/>
                      <a:pt x="280" y="600"/>
                      <a:pt x="256" y="584"/>
                    </a:cubicBezTo>
                    <a:cubicBezTo>
                      <a:pt x="232" y="568"/>
                      <a:pt x="224" y="600"/>
                      <a:pt x="208" y="584"/>
                    </a:cubicBezTo>
                    <a:cubicBezTo>
                      <a:pt x="192" y="568"/>
                      <a:pt x="176" y="512"/>
                      <a:pt x="160" y="488"/>
                    </a:cubicBezTo>
                    <a:cubicBezTo>
                      <a:pt x="144" y="464"/>
                      <a:pt x="136" y="464"/>
                      <a:pt x="112" y="440"/>
                    </a:cubicBezTo>
                    <a:cubicBezTo>
                      <a:pt x="88" y="416"/>
                      <a:pt x="32" y="384"/>
                      <a:pt x="16" y="344"/>
                    </a:cubicBezTo>
                    <a:cubicBezTo>
                      <a:pt x="0" y="304"/>
                      <a:pt x="8" y="240"/>
                      <a:pt x="16" y="200"/>
                    </a:cubicBezTo>
                    <a:cubicBezTo>
                      <a:pt x="24" y="160"/>
                      <a:pt x="40" y="128"/>
                      <a:pt x="64" y="104"/>
                    </a:cubicBezTo>
                    <a:cubicBezTo>
                      <a:pt x="88" y="80"/>
                      <a:pt x="120" y="72"/>
                      <a:pt x="160" y="56"/>
                    </a:cubicBezTo>
                    <a:cubicBezTo>
                      <a:pt x="200" y="40"/>
                      <a:pt x="264" y="16"/>
                      <a:pt x="304" y="8"/>
                    </a:cubicBezTo>
                    <a:cubicBezTo>
                      <a:pt x="344" y="0"/>
                      <a:pt x="360" y="8"/>
                      <a:pt x="400" y="8"/>
                    </a:cubicBezTo>
                    <a:cubicBezTo>
                      <a:pt x="440" y="8"/>
                      <a:pt x="512" y="0"/>
                      <a:pt x="544" y="8"/>
                    </a:cubicBezTo>
                    <a:cubicBezTo>
                      <a:pt x="576" y="16"/>
                      <a:pt x="576" y="32"/>
                      <a:pt x="592" y="56"/>
                    </a:cubicBezTo>
                    <a:cubicBezTo>
                      <a:pt x="608" y="80"/>
                      <a:pt x="632" y="120"/>
                      <a:pt x="640" y="152"/>
                    </a:cubicBezTo>
                    <a:cubicBezTo>
                      <a:pt x="648" y="184"/>
                      <a:pt x="640" y="216"/>
                      <a:pt x="640" y="248"/>
                    </a:cubicBezTo>
                    <a:cubicBezTo>
                      <a:pt x="640" y="280"/>
                      <a:pt x="648" y="312"/>
                      <a:pt x="640" y="344"/>
                    </a:cubicBezTo>
                    <a:cubicBezTo>
                      <a:pt x="632" y="376"/>
                      <a:pt x="600" y="408"/>
                      <a:pt x="592" y="440"/>
                    </a:cubicBezTo>
                    <a:cubicBezTo>
                      <a:pt x="584" y="472"/>
                      <a:pt x="600" y="512"/>
                      <a:pt x="592" y="536"/>
                    </a:cubicBezTo>
                    <a:cubicBezTo>
                      <a:pt x="584" y="560"/>
                      <a:pt x="552" y="560"/>
                      <a:pt x="544" y="584"/>
                    </a:cubicBezTo>
                    <a:cubicBezTo>
                      <a:pt x="536" y="608"/>
                      <a:pt x="552" y="656"/>
                      <a:pt x="544" y="680"/>
                    </a:cubicBezTo>
                    <a:cubicBezTo>
                      <a:pt x="536" y="704"/>
                      <a:pt x="512" y="712"/>
                      <a:pt x="496" y="728"/>
                    </a:cubicBezTo>
                    <a:cubicBezTo>
                      <a:pt x="480" y="744"/>
                      <a:pt x="456" y="760"/>
                      <a:pt x="448" y="776"/>
                    </a:cubicBezTo>
                    <a:cubicBezTo>
                      <a:pt x="440" y="792"/>
                      <a:pt x="448" y="808"/>
                      <a:pt x="448" y="824"/>
                    </a:cubicBezTo>
                    <a:cubicBezTo>
                      <a:pt x="448" y="840"/>
                      <a:pt x="456" y="856"/>
                      <a:pt x="448" y="872"/>
                    </a:cubicBezTo>
                    <a:cubicBezTo>
                      <a:pt x="440" y="888"/>
                      <a:pt x="408" y="936"/>
                      <a:pt x="400" y="92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eaVert"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8" name="Freeform 1065"/>
              <p:cNvSpPr>
                <a:spLocks/>
              </p:cNvSpPr>
              <p:nvPr/>
            </p:nvSpPr>
            <p:spPr bwMode="auto">
              <a:xfrm rot="19901687">
                <a:off x="7207250" y="314361"/>
                <a:ext cx="104775" cy="255588"/>
              </a:xfrm>
              <a:custGeom>
                <a:avLst/>
                <a:gdLst>
                  <a:gd name="T0" fmla="*/ 400 w 648"/>
                  <a:gd name="T1" fmla="*/ 920 h 936"/>
                  <a:gd name="T2" fmla="*/ 400 w 648"/>
                  <a:gd name="T3" fmla="*/ 776 h 936"/>
                  <a:gd name="T4" fmla="*/ 352 w 648"/>
                  <a:gd name="T5" fmla="*/ 680 h 936"/>
                  <a:gd name="T6" fmla="*/ 256 w 648"/>
                  <a:gd name="T7" fmla="*/ 584 h 936"/>
                  <a:gd name="T8" fmla="*/ 208 w 648"/>
                  <a:gd name="T9" fmla="*/ 584 h 936"/>
                  <a:gd name="T10" fmla="*/ 160 w 648"/>
                  <a:gd name="T11" fmla="*/ 488 h 936"/>
                  <a:gd name="T12" fmla="*/ 112 w 648"/>
                  <a:gd name="T13" fmla="*/ 440 h 936"/>
                  <a:gd name="T14" fmla="*/ 16 w 648"/>
                  <a:gd name="T15" fmla="*/ 344 h 936"/>
                  <a:gd name="T16" fmla="*/ 16 w 648"/>
                  <a:gd name="T17" fmla="*/ 200 h 936"/>
                  <a:gd name="T18" fmla="*/ 64 w 648"/>
                  <a:gd name="T19" fmla="*/ 104 h 936"/>
                  <a:gd name="T20" fmla="*/ 160 w 648"/>
                  <a:gd name="T21" fmla="*/ 56 h 936"/>
                  <a:gd name="T22" fmla="*/ 304 w 648"/>
                  <a:gd name="T23" fmla="*/ 8 h 936"/>
                  <a:gd name="T24" fmla="*/ 400 w 648"/>
                  <a:gd name="T25" fmla="*/ 8 h 936"/>
                  <a:gd name="T26" fmla="*/ 544 w 648"/>
                  <a:gd name="T27" fmla="*/ 8 h 936"/>
                  <a:gd name="T28" fmla="*/ 592 w 648"/>
                  <a:gd name="T29" fmla="*/ 56 h 936"/>
                  <a:gd name="T30" fmla="*/ 640 w 648"/>
                  <a:gd name="T31" fmla="*/ 152 h 936"/>
                  <a:gd name="T32" fmla="*/ 640 w 648"/>
                  <a:gd name="T33" fmla="*/ 248 h 936"/>
                  <a:gd name="T34" fmla="*/ 640 w 648"/>
                  <a:gd name="T35" fmla="*/ 344 h 936"/>
                  <a:gd name="T36" fmla="*/ 592 w 648"/>
                  <a:gd name="T37" fmla="*/ 440 h 936"/>
                  <a:gd name="T38" fmla="*/ 592 w 648"/>
                  <a:gd name="T39" fmla="*/ 536 h 936"/>
                  <a:gd name="T40" fmla="*/ 544 w 648"/>
                  <a:gd name="T41" fmla="*/ 584 h 936"/>
                  <a:gd name="T42" fmla="*/ 544 w 648"/>
                  <a:gd name="T43" fmla="*/ 680 h 936"/>
                  <a:gd name="T44" fmla="*/ 496 w 648"/>
                  <a:gd name="T45" fmla="*/ 728 h 936"/>
                  <a:gd name="T46" fmla="*/ 448 w 648"/>
                  <a:gd name="T47" fmla="*/ 776 h 936"/>
                  <a:gd name="T48" fmla="*/ 448 w 648"/>
                  <a:gd name="T49" fmla="*/ 824 h 936"/>
                  <a:gd name="T50" fmla="*/ 448 w 648"/>
                  <a:gd name="T51" fmla="*/ 872 h 936"/>
                  <a:gd name="T52" fmla="*/ 400 w 648"/>
                  <a:gd name="T53" fmla="*/ 920 h 9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48"/>
                  <a:gd name="T82" fmla="*/ 0 h 936"/>
                  <a:gd name="T83" fmla="*/ 648 w 648"/>
                  <a:gd name="T84" fmla="*/ 936 h 9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48" h="936">
                    <a:moveTo>
                      <a:pt x="400" y="920"/>
                    </a:moveTo>
                    <a:cubicBezTo>
                      <a:pt x="392" y="904"/>
                      <a:pt x="408" y="816"/>
                      <a:pt x="400" y="776"/>
                    </a:cubicBezTo>
                    <a:cubicBezTo>
                      <a:pt x="392" y="736"/>
                      <a:pt x="376" y="712"/>
                      <a:pt x="352" y="680"/>
                    </a:cubicBezTo>
                    <a:cubicBezTo>
                      <a:pt x="328" y="648"/>
                      <a:pt x="280" y="600"/>
                      <a:pt x="256" y="584"/>
                    </a:cubicBezTo>
                    <a:cubicBezTo>
                      <a:pt x="232" y="568"/>
                      <a:pt x="224" y="600"/>
                      <a:pt x="208" y="584"/>
                    </a:cubicBezTo>
                    <a:cubicBezTo>
                      <a:pt x="192" y="568"/>
                      <a:pt x="176" y="512"/>
                      <a:pt x="160" y="488"/>
                    </a:cubicBezTo>
                    <a:cubicBezTo>
                      <a:pt x="144" y="464"/>
                      <a:pt x="136" y="464"/>
                      <a:pt x="112" y="440"/>
                    </a:cubicBezTo>
                    <a:cubicBezTo>
                      <a:pt x="88" y="416"/>
                      <a:pt x="32" y="384"/>
                      <a:pt x="16" y="344"/>
                    </a:cubicBezTo>
                    <a:cubicBezTo>
                      <a:pt x="0" y="304"/>
                      <a:pt x="8" y="240"/>
                      <a:pt x="16" y="200"/>
                    </a:cubicBezTo>
                    <a:cubicBezTo>
                      <a:pt x="24" y="160"/>
                      <a:pt x="40" y="128"/>
                      <a:pt x="64" y="104"/>
                    </a:cubicBezTo>
                    <a:cubicBezTo>
                      <a:pt x="88" y="80"/>
                      <a:pt x="120" y="72"/>
                      <a:pt x="160" y="56"/>
                    </a:cubicBezTo>
                    <a:cubicBezTo>
                      <a:pt x="200" y="40"/>
                      <a:pt x="264" y="16"/>
                      <a:pt x="304" y="8"/>
                    </a:cubicBezTo>
                    <a:cubicBezTo>
                      <a:pt x="344" y="0"/>
                      <a:pt x="360" y="8"/>
                      <a:pt x="400" y="8"/>
                    </a:cubicBezTo>
                    <a:cubicBezTo>
                      <a:pt x="440" y="8"/>
                      <a:pt x="512" y="0"/>
                      <a:pt x="544" y="8"/>
                    </a:cubicBezTo>
                    <a:cubicBezTo>
                      <a:pt x="576" y="16"/>
                      <a:pt x="576" y="32"/>
                      <a:pt x="592" y="56"/>
                    </a:cubicBezTo>
                    <a:cubicBezTo>
                      <a:pt x="608" y="80"/>
                      <a:pt x="632" y="120"/>
                      <a:pt x="640" y="152"/>
                    </a:cubicBezTo>
                    <a:cubicBezTo>
                      <a:pt x="648" y="184"/>
                      <a:pt x="640" y="216"/>
                      <a:pt x="640" y="248"/>
                    </a:cubicBezTo>
                    <a:cubicBezTo>
                      <a:pt x="640" y="280"/>
                      <a:pt x="648" y="312"/>
                      <a:pt x="640" y="344"/>
                    </a:cubicBezTo>
                    <a:cubicBezTo>
                      <a:pt x="632" y="376"/>
                      <a:pt x="600" y="408"/>
                      <a:pt x="592" y="440"/>
                    </a:cubicBezTo>
                    <a:cubicBezTo>
                      <a:pt x="584" y="472"/>
                      <a:pt x="600" y="512"/>
                      <a:pt x="592" y="536"/>
                    </a:cubicBezTo>
                    <a:cubicBezTo>
                      <a:pt x="584" y="560"/>
                      <a:pt x="552" y="560"/>
                      <a:pt x="544" y="584"/>
                    </a:cubicBezTo>
                    <a:cubicBezTo>
                      <a:pt x="536" y="608"/>
                      <a:pt x="552" y="656"/>
                      <a:pt x="544" y="680"/>
                    </a:cubicBezTo>
                    <a:cubicBezTo>
                      <a:pt x="536" y="704"/>
                      <a:pt x="512" y="712"/>
                      <a:pt x="496" y="728"/>
                    </a:cubicBezTo>
                    <a:cubicBezTo>
                      <a:pt x="480" y="744"/>
                      <a:pt x="456" y="760"/>
                      <a:pt x="448" y="776"/>
                    </a:cubicBezTo>
                    <a:cubicBezTo>
                      <a:pt x="440" y="792"/>
                      <a:pt x="448" y="808"/>
                      <a:pt x="448" y="824"/>
                    </a:cubicBezTo>
                    <a:cubicBezTo>
                      <a:pt x="448" y="840"/>
                      <a:pt x="456" y="856"/>
                      <a:pt x="448" y="872"/>
                    </a:cubicBezTo>
                    <a:cubicBezTo>
                      <a:pt x="440" y="888"/>
                      <a:pt x="408" y="936"/>
                      <a:pt x="400" y="92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89" name="Freeform 1067"/>
              <p:cNvSpPr>
                <a:spLocks/>
              </p:cNvSpPr>
              <p:nvPr/>
            </p:nvSpPr>
            <p:spPr bwMode="auto">
              <a:xfrm rot="1698313" flipH="1">
                <a:off x="7598131" y="735012"/>
                <a:ext cx="104775" cy="255588"/>
              </a:xfrm>
              <a:custGeom>
                <a:avLst/>
                <a:gdLst>
                  <a:gd name="T0" fmla="*/ 400 w 648"/>
                  <a:gd name="T1" fmla="*/ 920 h 936"/>
                  <a:gd name="T2" fmla="*/ 400 w 648"/>
                  <a:gd name="T3" fmla="*/ 776 h 936"/>
                  <a:gd name="T4" fmla="*/ 352 w 648"/>
                  <a:gd name="T5" fmla="*/ 680 h 936"/>
                  <a:gd name="T6" fmla="*/ 256 w 648"/>
                  <a:gd name="T7" fmla="*/ 584 h 936"/>
                  <a:gd name="T8" fmla="*/ 208 w 648"/>
                  <a:gd name="T9" fmla="*/ 584 h 936"/>
                  <a:gd name="T10" fmla="*/ 160 w 648"/>
                  <a:gd name="T11" fmla="*/ 488 h 936"/>
                  <a:gd name="T12" fmla="*/ 112 w 648"/>
                  <a:gd name="T13" fmla="*/ 440 h 936"/>
                  <a:gd name="T14" fmla="*/ 16 w 648"/>
                  <a:gd name="T15" fmla="*/ 344 h 936"/>
                  <a:gd name="T16" fmla="*/ 16 w 648"/>
                  <a:gd name="T17" fmla="*/ 200 h 936"/>
                  <a:gd name="T18" fmla="*/ 64 w 648"/>
                  <a:gd name="T19" fmla="*/ 104 h 936"/>
                  <a:gd name="T20" fmla="*/ 160 w 648"/>
                  <a:gd name="T21" fmla="*/ 56 h 936"/>
                  <a:gd name="T22" fmla="*/ 304 w 648"/>
                  <a:gd name="T23" fmla="*/ 8 h 936"/>
                  <a:gd name="T24" fmla="*/ 400 w 648"/>
                  <a:gd name="T25" fmla="*/ 8 h 936"/>
                  <a:gd name="T26" fmla="*/ 544 w 648"/>
                  <a:gd name="T27" fmla="*/ 8 h 936"/>
                  <a:gd name="T28" fmla="*/ 592 w 648"/>
                  <a:gd name="T29" fmla="*/ 56 h 936"/>
                  <a:gd name="T30" fmla="*/ 640 w 648"/>
                  <a:gd name="T31" fmla="*/ 152 h 936"/>
                  <a:gd name="T32" fmla="*/ 640 w 648"/>
                  <a:gd name="T33" fmla="*/ 248 h 936"/>
                  <a:gd name="T34" fmla="*/ 640 w 648"/>
                  <a:gd name="T35" fmla="*/ 344 h 936"/>
                  <a:gd name="T36" fmla="*/ 592 w 648"/>
                  <a:gd name="T37" fmla="*/ 440 h 936"/>
                  <a:gd name="T38" fmla="*/ 592 w 648"/>
                  <a:gd name="T39" fmla="*/ 536 h 936"/>
                  <a:gd name="T40" fmla="*/ 544 w 648"/>
                  <a:gd name="T41" fmla="*/ 584 h 936"/>
                  <a:gd name="T42" fmla="*/ 544 w 648"/>
                  <a:gd name="T43" fmla="*/ 680 h 936"/>
                  <a:gd name="T44" fmla="*/ 496 w 648"/>
                  <a:gd name="T45" fmla="*/ 728 h 936"/>
                  <a:gd name="T46" fmla="*/ 448 w 648"/>
                  <a:gd name="T47" fmla="*/ 776 h 936"/>
                  <a:gd name="T48" fmla="*/ 448 w 648"/>
                  <a:gd name="T49" fmla="*/ 824 h 936"/>
                  <a:gd name="T50" fmla="*/ 448 w 648"/>
                  <a:gd name="T51" fmla="*/ 872 h 936"/>
                  <a:gd name="T52" fmla="*/ 400 w 648"/>
                  <a:gd name="T53" fmla="*/ 920 h 9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48"/>
                  <a:gd name="T82" fmla="*/ 0 h 936"/>
                  <a:gd name="T83" fmla="*/ 648 w 648"/>
                  <a:gd name="T84" fmla="*/ 936 h 9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48" h="936">
                    <a:moveTo>
                      <a:pt x="400" y="920"/>
                    </a:moveTo>
                    <a:cubicBezTo>
                      <a:pt x="392" y="904"/>
                      <a:pt x="408" y="816"/>
                      <a:pt x="400" y="776"/>
                    </a:cubicBezTo>
                    <a:cubicBezTo>
                      <a:pt x="392" y="736"/>
                      <a:pt x="376" y="712"/>
                      <a:pt x="352" y="680"/>
                    </a:cubicBezTo>
                    <a:cubicBezTo>
                      <a:pt x="328" y="648"/>
                      <a:pt x="280" y="600"/>
                      <a:pt x="256" y="584"/>
                    </a:cubicBezTo>
                    <a:cubicBezTo>
                      <a:pt x="232" y="568"/>
                      <a:pt x="224" y="600"/>
                      <a:pt x="208" y="584"/>
                    </a:cubicBezTo>
                    <a:cubicBezTo>
                      <a:pt x="192" y="568"/>
                      <a:pt x="176" y="512"/>
                      <a:pt x="160" y="488"/>
                    </a:cubicBezTo>
                    <a:cubicBezTo>
                      <a:pt x="144" y="464"/>
                      <a:pt x="136" y="464"/>
                      <a:pt x="112" y="440"/>
                    </a:cubicBezTo>
                    <a:cubicBezTo>
                      <a:pt x="88" y="416"/>
                      <a:pt x="32" y="384"/>
                      <a:pt x="16" y="344"/>
                    </a:cubicBezTo>
                    <a:cubicBezTo>
                      <a:pt x="0" y="304"/>
                      <a:pt x="8" y="240"/>
                      <a:pt x="16" y="200"/>
                    </a:cubicBezTo>
                    <a:cubicBezTo>
                      <a:pt x="24" y="160"/>
                      <a:pt x="40" y="128"/>
                      <a:pt x="64" y="104"/>
                    </a:cubicBezTo>
                    <a:cubicBezTo>
                      <a:pt x="88" y="80"/>
                      <a:pt x="120" y="72"/>
                      <a:pt x="160" y="56"/>
                    </a:cubicBezTo>
                    <a:cubicBezTo>
                      <a:pt x="200" y="40"/>
                      <a:pt x="264" y="16"/>
                      <a:pt x="304" y="8"/>
                    </a:cubicBezTo>
                    <a:cubicBezTo>
                      <a:pt x="344" y="0"/>
                      <a:pt x="360" y="8"/>
                      <a:pt x="400" y="8"/>
                    </a:cubicBezTo>
                    <a:cubicBezTo>
                      <a:pt x="440" y="8"/>
                      <a:pt x="512" y="0"/>
                      <a:pt x="544" y="8"/>
                    </a:cubicBezTo>
                    <a:cubicBezTo>
                      <a:pt x="576" y="16"/>
                      <a:pt x="576" y="32"/>
                      <a:pt x="592" y="56"/>
                    </a:cubicBezTo>
                    <a:cubicBezTo>
                      <a:pt x="608" y="80"/>
                      <a:pt x="632" y="120"/>
                      <a:pt x="640" y="152"/>
                    </a:cubicBezTo>
                    <a:cubicBezTo>
                      <a:pt x="648" y="184"/>
                      <a:pt x="640" y="216"/>
                      <a:pt x="640" y="248"/>
                    </a:cubicBezTo>
                    <a:cubicBezTo>
                      <a:pt x="640" y="280"/>
                      <a:pt x="648" y="312"/>
                      <a:pt x="640" y="344"/>
                    </a:cubicBezTo>
                    <a:cubicBezTo>
                      <a:pt x="632" y="376"/>
                      <a:pt x="600" y="408"/>
                      <a:pt x="592" y="440"/>
                    </a:cubicBezTo>
                    <a:cubicBezTo>
                      <a:pt x="584" y="472"/>
                      <a:pt x="600" y="512"/>
                      <a:pt x="592" y="536"/>
                    </a:cubicBezTo>
                    <a:cubicBezTo>
                      <a:pt x="584" y="560"/>
                      <a:pt x="552" y="560"/>
                      <a:pt x="544" y="584"/>
                    </a:cubicBezTo>
                    <a:cubicBezTo>
                      <a:pt x="536" y="608"/>
                      <a:pt x="552" y="656"/>
                      <a:pt x="544" y="680"/>
                    </a:cubicBezTo>
                    <a:cubicBezTo>
                      <a:pt x="536" y="704"/>
                      <a:pt x="512" y="712"/>
                      <a:pt x="496" y="728"/>
                    </a:cubicBezTo>
                    <a:cubicBezTo>
                      <a:pt x="480" y="744"/>
                      <a:pt x="456" y="760"/>
                      <a:pt x="448" y="776"/>
                    </a:cubicBezTo>
                    <a:cubicBezTo>
                      <a:pt x="440" y="792"/>
                      <a:pt x="448" y="808"/>
                      <a:pt x="448" y="824"/>
                    </a:cubicBezTo>
                    <a:cubicBezTo>
                      <a:pt x="448" y="840"/>
                      <a:pt x="456" y="856"/>
                      <a:pt x="448" y="872"/>
                    </a:cubicBezTo>
                    <a:cubicBezTo>
                      <a:pt x="440" y="888"/>
                      <a:pt x="408" y="936"/>
                      <a:pt x="400" y="92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391" name="正方形/長方形 390"/>
              <p:cNvSpPr/>
              <p:nvPr/>
            </p:nvSpPr>
            <p:spPr>
              <a:xfrm>
                <a:off x="7422118" y="782833"/>
                <a:ext cx="132537" cy="2288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397" name="直線コネクタ 396"/>
            <p:cNvCxnSpPr/>
            <p:nvPr/>
          </p:nvCxnSpPr>
          <p:spPr bwMode="auto">
            <a:xfrm rot="16200000" flipH="1">
              <a:off x="6032778" y="5043766"/>
              <a:ext cx="1673350" cy="906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D5C02C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grpSp>
          <p:nvGrpSpPr>
            <p:cNvPr id="400" name="図形グループ 385"/>
            <p:cNvGrpSpPr/>
            <p:nvPr/>
          </p:nvGrpSpPr>
          <p:grpSpPr>
            <a:xfrm>
              <a:off x="7313362" y="5278401"/>
              <a:ext cx="385655" cy="291835"/>
              <a:chOff x="7313361" y="719806"/>
              <a:chExt cx="385655" cy="291835"/>
            </a:xfrm>
          </p:grpSpPr>
          <p:sp>
            <p:nvSpPr>
              <p:cNvPr id="403" name="Freeform 1065"/>
              <p:cNvSpPr>
                <a:spLocks/>
              </p:cNvSpPr>
              <p:nvPr/>
            </p:nvSpPr>
            <p:spPr bwMode="auto">
              <a:xfrm rot="19901687" flipH="1">
                <a:off x="7313361" y="728985"/>
                <a:ext cx="92842" cy="255588"/>
              </a:xfrm>
              <a:custGeom>
                <a:avLst/>
                <a:gdLst>
                  <a:gd name="T0" fmla="*/ 400 w 648"/>
                  <a:gd name="T1" fmla="*/ 920 h 936"/>
                  <a:gd name="T2" fmla="*/ 400 w 648"/>
                  <a:gd name="T3" fmla="*/ 776 h 936"/>
                  <a:gd name="T4" fmla="*/ 352 w 648"/>
                  <a:gd name="T5" fmla="*/ 680 h 936"/>
                  <a:gd name="T6" fmla="*/ 256 w 648"/>
                  <a:gd name="T7" fmla="*/ 584 h 936"/>
                  <a:gd name="T8" fmla="*/ 208 w 648"/>
                  <a:gd name="T9" fmla="*/ 584 h 936"/>
                  <a:gd name="T10" fmla="*/ 160 w 648"/>
                  <a:gd name="T11" fmla="*/ 488 h 936"/>
                  <a:gd name="T12" fmla="*/ 112 w 648"/>
                  <a:gd name="T13" fmla="*/ 440 h 936"/>
                  <a:gd name="T14" fmla="*/ 16 w 648"/>
                  <a:gd name="T15" fmla="*/ 344 h 936"/>
                  <a:gd name="T16" fmla="*/ 16 w 648"/>
                  <a:gd name="T17" fmla="*/ 200 h 936"/>
                  <a:gd name="T18" fmla="*/ 64 w 648"/>
                  <a:gd name="T19" fmla="*/ 104 h 936"/>
                  <a:gd name="T20" fmla="*/ 160 w 648"/>
                  <a:gd name="T21" fmla="*/ 56 h 936"/>
                  <a:gd name="T22" fmla="*/ 304 w 648"/>
                  <a:gd name="T23" fmla="*/ 8 h 936"/>
                  <a:gd name="T24" fmla="*/ 400 w 648"/>
                  <a:gd name="T25" fmla="*/ 8 h 936"/>
                  <a:gd name="T26" fmla="*/ 544 w 648"/>
                  <a:gd name="T27" fmla="*/ 8 h 936"/>
                  <a:gd name="T28" fmla="*/ 592 w 648"/>
                  <a:gd name="T29" fmla="*/ 56 h 936"/>
                  <a:gd name="T30" fmla="*/ 640 w 648"/>
                  <a:gd name="T31" fmla="*/ 152 h 936"/>
                  <a:gd name="T32" fmla="*/ 640 w 648"/>
                  <a:gd name="T33" fmla="*/ 248 h 936"/>
                  <a:gd name="T34" fmla="*/ 640 w 648"/>
                  <a:gd name="T35" fmla="*/ 344 h 936"/>
                  <a:gd name="T36" fmla="*/ 592 w 648"/>
                  <a:gd name="T37" fmla="*/ 440 h 936"/>
                  <a:gd name="T38" fmla="*/ 592 w 648"/>
                  <a:gd name="T39" fmla="*/ 536 h 936"/>
                  <a:gd name="T40" fmla="*/ 544 w 648"/>
                  <a:gd name="T41" fmla="*/ 584 h 936"/>
                  <a:gd name="T42" fmla="*/ 544 w 648"/>
                  <a:gd name="T43" fmla="*/ 680 h 936"/>
                  <a:gd name="T44" fmla="*/ 496 w 648"/>
                  <a:gd name="T45" fmla="*/ 728 h 936"/>
                  <a:gd name="T46" fmla="*/ 448 w 648"/>
                  <a:gd name="T47" fmla="*/ 776 h 936"/>
                  <a:gd name="T48" fmla="*/ 448 w 648"/>
                  <a:gd name="T49" fmla="*/ 824 h 936"/>
                  <a:gd name="T50" fmla="*/ 448 w 648"/>
                  <a:gd name="T51" fmla="*/ 872 h 936"/>
                  <a:gd name="T52" fmla="*/ 400 w 648"/>
                  <a:gd name="T53" fmla="*/ 920 h 9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48"/>
                  <a:gd name="T82" fmla="*/ 0 h 936"/>
                  <a:gd name="T83" fmla="*/ 648 w 648"/>
                  <a:gd name="T84" fmla="*/ 936 h 9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48" h="936">
                    <a:moveTo>
                      <a:pt x="400" y="920"/>
                    </a:moveTo>
                    <a:cubicBezTo>
                      <a:pt x="392" y="904"/>
                      <a:pt x="408" y="816"/>
                      <a:pt x="400" y="776"/>
                    </a:cubicBezTo>
                    <a:cubicBezTo>
                      <a:pt x="392" y="736"/>
                      <a:pt x="376" y="712"/>
                      <a:pt x="352" y="680"/>
                    </a:cubicBezTo>
                    <a:cubicBezTo>
                      <a:pt x="328" y="648"/>
                      <a:pt x="280" y="600"/>
                      <a:pt x="256" y="584"/>
                    </a:cubicBezTo>
                    <a:cubicBezTo>
                      <a:pt x="232" y="568"/>
                      <a:pt x="224" y="600"/>
                      <a:pt x="208" y="584"/>
                    </a:cubicBezTo>
                    <a:cubicBezTo>
                      <a:pt x="192" y="568"/>
                      <a:pt x="176" y="512"/>
                      <a:pt x="160" y="488"/>
                    </a:cubicBezTo>
                    <a:cubicBezTo>
                      <a:pt x="144" y="464"/>
                      <a:pt x="136" y="464"/>
                      <a:pt x="112" y="440"/>
                    </a:cubicBezTo>
                    <a:cubicBezTo>
                      <a:pt x="88" y="416"/>
                      <a:pt x="32" y="384"/>
                      <a:pt x="16" y="344"/>
                    </a:cubicBezTo>
                    <a:cubicBezTo>
                      <a:pt x="0" y="304"/>
                      <a:pt x="8" y="240"/>
                      <a:pt x="16" y="200"/>
                    </a:cubicBezTo>
                    <a:cubicBezTo>
                      <a:pt x="24" y="160"/>
                      <a:pt x="40" y="128"/>
                      <a:pt x="64" y="104"/>
                    </a:cubicBezTo>
                    <a:cubicBezTo>
                      <a:pt x="88" y="80"/>
                      <a:pt x="120" y="72"/>
                      <a:pt x="160" y="56"/>
                    </a:cubicBezTo>
                    <a:cubicBezTo>
                      <a:pt x="200" y="40"/>
                      <a:pt x="264" y="16"/>
                      <a:pt x="304" y="8"/>
                    </a:cubicBezTo>
                    <a:cubicBezTo>
                      <a:pt x="344" y="0"/>
                      <a:pt x="360" y="8"/>
                      <a:pt x="400" y="8"/>
                    </a:cubicBezTo>
                    <a:cubicBezTo>
                      <a:pt x="440" y="8"/>
                      <a:pt x="512" y="0"/>
                      <a:pt x="544" y="8"/>
                    </a:cubicBezTo>
                    <a:cubicBezTo>
                      <a:pt x="576" y="16"/>
                      <a:pt x="576" y="32"/>
                      <a:pt x="592" y="56"/>
                    </a:cubicBezTo>
                    <a:cubicBezTo>
                      <a:pt x="608" y="80"/>
                      <a:pt x="632" y="120"/>
                      <a:pt x="640" y="152"/>
                    </a:cubicBezTo>
                    <a:cubicBezTo>
                      <a:pt x="648" y="184"/>
                      <a:pt x="640" y="216"/>
                      <a:pt x="640" y="248"/>
                    </a:cubicBezTo>
                    <a:cubicBezTo>
                      <a:pt x="640" y="280"/>
                      <a:pt x="648" y="312"/>
                      <a:pt x="640" y="344"/>
                    </a:cubicBezTo>
                    <a:cubicBezTo>
                      <a:pt x="632" y="376"/>
                      <a:pt x="600" y="408"/>
                      <a:pt x="592" y="440"/>
                    </a:cubicBezTo>
                    <a:cubicBezTo>
                      <a:pt x="584" y="472"/>
                      <a:pt x="600" y="512"/>
                      <a:pt x="592" y="536"/>
                    </a:cubicBezTo>
                    <a:cubicBezTo>
                      <a:pt x="584" y="560"/>
                      <a:pt x="552" y="560"/>
                      <a:pt x="544" y="584"/>
                    </a:cubicBezTo>
                    <a:cubicBezTo>
                      <a:pt x="536" y="608"/>
                      <a:pt x="552" y="656"/>
                      <a:pt x="544" y="680"/>
                    </a:cubicBezTo>
                    <a:cubicBezTo>
                      <a:pt x="536" y="704"/>
                      <a:pt x="512" y="712"/>
                      <a:pt x="496" y="728"/>
                    </a:cubicBezTo>
                    <a:cubicBezTo>
                      <a:pt x="480" y="744"/>
                      <a:pt x="456" y="760"/>
                      <a:pt x="448" y="776"/>
                    </a:cubicBezTo>
                    <a:cubicBezTo>
                      <a:pt x="440" y="792"/>
                      <a:pt x="448" y="808"/>
                      <a:pt x="448" y="824"/>
                    </a:cubicBezTo>
                    <a:cubicBezTo>
                      <a:pt x="448" y="840"/>
                      <a:pt x="456" y="856"/>
                      <a:pt x="448" y="872"/>
                    </a:cubicBezTo>
                    <a:cubicBezTo>
                      <a:pt x="440" y="888"/>
                      <a:pt x="408" y="936"/>
                      <a:pt x="400" y="92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4" name="Freeform 1067"/>
              <p:cNvSpPr>
                <a:spLocks/>
              </p:cNvSpPr>
              <p:nvPr/>
            </p:nvSpPr>
            <p:spPr bwMode="auto">
              <a:xfrm rot="1698313" flipH="1">
                <a:off x="7594241" y="719806"/>
                <a:ext cx="104775" cy="255588"/>
              </a:xfrm>
              <a:custGeom>
                <a:avLst/>
                <a:gdLst>
                  <a:gd name="T0" fmla="*/ 400 w 648"/>
                  <a:gd name="T1" fmla="*/ 920 h 936"/>
                  <a:gd name="T2" fmla="*/ 400 w 648"/>
                  <a:gd name="T3" fmla="*/ 776 h 936"/>
                  <a:gd name="T4" fmla="*/ 352 w 648"/>
                  <a:gd name="T5" fmla="*/ 680 h 936"/>
                  <a:gd name="T6" fmla="*/ 256 w 648"/>
                  <a:gd name="T7" fmla="*/ 584 h 936"/>
                  <a:gd name="T8" fmla="*/ 208 w 648"/>
                  <a:gd name="T9" fmla="*/ 584 h 936"/>
                  <a:gd name="T10" fmla="*/ 160 w 648"/>
                  <a:gd name="T11" fmla="*/ 488 h 936"/>
                  <a:gd name="T12" fmla="*/ 112 w 648"/>
                  <a:gd name="T13" fmla="*/ 440 h 936"/>
                  <a:gd name="T14" fmla="*/ 16 w 648"/>
                  <a:gd name="T15" fmla="*/ 344 h 936"/>
                  <a:gd name="T16" fmla="*/ 16 w 648"/>
                  <a:gd name="T17" fmla="*/ 200 h 936"/>
                  <a:gd name="T18" fmla="*/ 64 w 648"/>
                  <a:gd name="T19" fmla="*/ 104 h 936"/>
                  <a:gd name="T20" fmla="*/ 160 w 648"/>
                  <a:gd name="T21" fmla="*/ 56 h 936"/>
                  <a:gd name="T22" fmla="*/ 304 w 648"/>
                  <a:gd name="T23" fmla="*/ 8 h 936"/>
                  <a:gd name="T24" fmla="*/ 400 w 648"/>
                  <a:gd name="T25" fmla="*/ 8 h 936"/>
                  <a:gd name="T26" fmla="*/ 544 w 648"/>
                  <a:gd name="T27" fmla="*/ 8 h 936"/>
                  <a:gd name="T28" fmla="*/ 592 w 648"/>
                  <a:gd name="T29" fmla="*/ 56 h 936"/>
                  <a:gd name="T30" fmla="*/ 640 w 648"/>
                  <a:gd name="T31" fmla="*/ 152 h 936"/>
                  <a:gd name="T32" fmla="*/ 640 w 648"/>
                  <a:gd name="T33" fmla="*/ 248 h 936"/>
                  <a:gd name="T34" fmla="*/ 640 w 648"/>
                  <a:gd name="T35" fmla="*/ 344 h 936"/>
                  <a:gd name="T36" fmla="*/ 592 w 648"/>
                  <a:gd name="T37" fmla="*/ 440 h 936"/>
                  <a:gd name="T38" fmla="*/ 592 w 648"/>
                  <a:gd name="T39" fmla="*/ 536 h 936"/>
                  <a:gd name="T40" fmla="*/ 544 w 648"/>
                  <a:gd name="T41" fmla="*/ 584 h 936"/>
                  <a:gd name="T42" fmla="*/ 544 w 648"/>
                  <a:gd name="T43" fmla="*/ 680 h 936"/>
                  <a:gd name="T44" fmla="*/ 496 w 648"/>
                  <a:gd name="T45" fmla="*/ 728 h 936"/>
                  <a:gd name="T46" fmla="*/ 448 w 648"/>
                  <a:gd name="T47" fmla="*/ 776 h 936"/>
                  <a:gd name="T48" fmla="*/ 448 w 648"/>
                  <a:gd name="T49" fmla="*/ 824 h 936"/>
                  <a:gd name="T50" fmla="*/ 448 w 648"/>
                  <a:gd name="T51" fmla="*/ 872 h 936"/>
                  <a:gd name="T52" fmla="*/ 400 w 648"/>
                  <a:gd name="T53" fmla="*/ 920 h 9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48"/>
                  <a:gd name="T82" fmla="*/ 0 h 936"/>
                  <a:gd name="T83" fmla="*/ 648 w 648"/>
                  <a:gd name="T84" fmla="*/ 936 h 9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48" h="936">
                    <a:moveTo>
                      <a:pt x="400" y="920"/>
                    </a:moveTo>
                    <a:cubicBezTo>
                      <a:pt x="392" y="904"/>
                      <a:pt x="408" y="816"/>
                      <a:pt x="400" y="776"/>
                    </a:cubicBezTo>
                    <a:cubicBezTo>
                      <a:pt x="392" y="736"/>
                      <a:pt x="376" y="712"/>
                      <a:pt x="352" y="680"/>
                    </a:cubicBezTo>
                    <a:cubicBezTo>
                      <a:pt x="328" y="648"/>
                      <a:pt x="280" y="600"/>
                      <a:pt x="256" y="584"/>
                    </a:cubicBezTo>
                    <a:cubicBezTo>
                      <a:pt x="232" y="568"/>
                      <a:pt x="224" y="600"/>
                      <a:pt x="208" y="584"/>
                    </a:cubicBezTo>
                    <a:cubicBezTo>
                      <a:pt x="192" y="568"/>
                      <a:pt x="176" y="512"/>
                      <a:pt x="160" y="488"/>
                    </a:cubicBezTo>
                    <a:cubicBezTo>
                      <a:pt x="144" y="464"/>
                      <a:pt x="136" y="464"/>
                      <a:pt x="112" y="440"/>
                    </a:cubicBezTo>
                    <a:cubicBezTo>
                      <a:pt x="88" y="416"/>
                      <a:pt x="32" y="384"/>
                      <a:pt x="16" y="344"/>
                    </a:cubicBezTo>
                    <a:cubicBezTo>
                      <a:pt x="0" y="304"/>
                      <a:pt x="8" y="240"/>
                      <a:pt x="16" y="200"/>
                    </a:cubicBezTo>
                    <a:cubicBezTo>
                      <a:pt x="24" y="160"/>
                      <a:pt x="40" y="128"/>
                      <a:pt x="64" y="104"/>
                    </a:cubicBezTo>
                    <a:cubicBezTo>
                      <a:pt x="88" y="80"/>
                      <a:pt x="120" y="72"/>
                      <a:pt x="160" y="56"/>
                    </a:cubicBezTo>
                    <a:cubicBezTo>
                      <a:pt x="200" y="40"/>
                      <a:pt x="264" y="16"/>
                      <a:pt x="304" y="8"/>
                    </a:cubicBezTo>
                    <a:cubicBezTo>
                      <a:pt x="344" y="0"/>
                      <a:pt x="360" y="8"/>
                      <a:pt x="400" y="8"/>
                    </a:cubicBezTo>
                    <a:cubicBezTo>
                      <a:pt x="440" y="8"/>
                      <a:pt x="512" y="0"/>
                      <a:pt x="544" y="8"/>
                    </a:cubicBezTo>
                    <a:cubicBezTo>
                      <a:pt x="576" y="16"/>
                      <a:pt x="576" y="32"/>
                      <a:pt x="592" y="56"/>
                    </a:cubicBezTo>
                    <a:cubicBezTo>
                      <a:pt x="608" y="80"/>
                      <a:pt x="632" y="120"/>
                      <a:pt x="640" y="152"/>
                    </a:cubicBezTo>
                    <a:cubicBezTo>
                      <a:pt x="648" y="184"/>
                      <a:pt x="640" y="216"/>
                      <a:pt x="640" y="248"/>
                    </a:cubicBezTo>
                    <a:cubicBezTo>
                      <a:pt x="640" y="280"/>
                      <a:pt x="648" y="312"/>
                      <a:pt x="640" y="344"/>
                    </a:cubicBezTo>
                    <a:cubicBezTo>
                      <a:pt x="632" y="376"/>
                      <a:pt x="600" y="408"/>
                      <a:pt x="592" y="440"/>
                    </a:cubicBezTo>
                    <a:cubicBezTo>
                      <a:pt x="584" y="472"/>
                      <a:pt x="600" y="512"/>
                      <a:pt x="592" y="536"/>
                    </a:cubicBezTo>
                    <a:cubicBezTo>
                      <a:pt x="584" y="560"/>
                      <a:pt x="552" y="560"/>
                      <a:pt x="544" y="584"/>
                    </a:cubicBezTo>
                    <a:cubicBezTo>
                      <a:pt x="536" y="608"/>
                      <a:pt x="552" y="656"/>
                      <a:pt x="544" y="680"/>
                    </a:cubicBezTo>
                    <a:cubicBezTo>
                      <a:pt x="536" y="704"/>
                      <a:pt x="512" y="712"/>
                      <a:pt x="496" y="728"/>
                    </a:cubicBezTo>
                    <a:cubicBezTo>
                      <a:pt x="480" y="744"/>
                      <a:pt x="456" y="760"/>
                      <a:pt x="448" y="776"/>
                    </a:cubicBezTo>
                    <a:cubicBezTo>
                      <a:pt x="440" y="792"/>
                      <a:pt x="448" y="808"/>
                      <a:pt x="448" y="824"/>
                    </a:cubicBezTo>
                    <a:cubicBezTo>
                      <a:pt x="448" y="840"/>
                      <a:pt x="456" y="856"/>
                      <a:pt x="448" y="872"/>
                    </a:cubicBezTo>
                    <a:cubicBezTo>
                      <a:pt x="440" y="888"/>
                      <a:pt x="408" y="936"/>
                      <a:pt x="400" y="92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06" name="正方形/長方形 405"/>
              <p:cNvSpPr/>
              <p:nvPr/>
            </p:nvSpPr>
            <p:spPr>
              <a:xfrm>
                <a:off x="7422118" y="782833"/>
                <a:ext cx="132537" cy="2288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01" name="直線コネクタ 400"/>
            <p:cNvCxnSpPr/>
            <p:nvPr/>
          </p:nvCxnSpPr>
          <p:spPr bwMode="auto">
            <a:xfrm rot="16200000" flipH="1">
              <a:off x="6687678" y="5085222"/>
              <a:ext cx="1578100" cy="5556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D5C02C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grpSp>
          <p:nvGrpSpPr>
            <p:cNvPr id="408" name="図形グループ 385"/>
            <p:cNvGrpSpPr/>
            <p:nvPr/>
          </p:nvGrpSpPr>
          <p:grpSpPr>
            <a:xfrm>
              <a:off x="7918092" y="4828506"/>
              <a:ext cx="775416" cy="735380"/>
              <a:chOff x="7232291" y="276261"/>
              <a:chExt cx="775416" cy="735380"/>
            </a:xfrm>
          </p:grpSpPr>
          <p:sp>
            <p:nvSpPr>
              <p:cNvPr id="411" name="Freeform 1065"/>
              <p:cNvSpPr>
                <a:spLocks/>
              </p:cNvSpPr>
              <p:nvPr/>
            </p:nvSpPr>
            <p:spPr bwMode="auto">
              <a:xfrm rot="19901687">
                <a:off x="7232291" y="715116"/>
                <a:ext cx="104775" cy="255588"/>
              </a:xfrm>
              <a:custGeom>
                <a:avLst/>
                <a:gdLst>
                  <a:gd name="T0" fmla="*/ 400 w 648"/>
                  <a:gd name="T1" fmla="*/ 920 h 936"/>
                  <a:gd name="T2" fmla="*/ 400 w 648"/>
                  <a:gd name="T3" fmla="*/ 776 h 936"/>
                  <a:gd name="T4" fmla="*/ 352 w 648"/>
                  <a:gd name="T5" fmla="*/ 680 h 936"/>
                  <a:gd name="T6" fmla="*/ 256 w 648"/>
                  <a:gd name="T7" fmla="*/ 584 h 936"/>
                  <a:gd name="T8" fmla="*/ 208 w 648"/>
                  <a:gd name="T9" fmla="*/ 584 h 936"/>
                  <a:gd name="T10" fmla="*/ 160 w 648"/>
                  <a:gd name="T11" fmla="*/ 488 h 936"/>
                  <a:gd name="T12" fmla="*/ 112 w 648"/>
                  <a:gd name="T13" fmla="*/ 440 h 936"/>
                  <a:gd name="T14" fmla="*/ 16 w 648"/>
                  <a:gd name="T15" fmla="*/ 344 h 936"/>
                  <a:gd name="T16" fmla="*/ 16 w 648"/>
                  <a:gd name="T17" fmla="*/ 200 h 936"/>
                  <a:gd name="T18" fmla="*/ 64 w 648"/>
                  <a:gd name="T19" fmla="*/ 104 h 936"/>
                  <a:gd name="T20" fmla="*/ 160 w 648"/>
                  <a:gd name="T21" fmla="*/ 56 h 936"/>
                  <a:gd name="T22" fmla="*/ 304 w 648"/>
                  <a:gd name="T23" fmla="*/ 8 h 936"/>
                  <a:gd name="T24" fmla="*/ 400 w 648"/>
                  <a:gd name="T25" fmla="*/ 8 h 936"/>
                  <a:gd name="T26" fmla="*/ 544 w 648"/>
                  <a:gd name="T27" fmla="*/ 8 h 936"/>
                  <a:gd name="T28" fmla="*/ 592 w 648"/>
                  <a:gd name="T29" fmla="*/ 56 h 936"/>
                  <a:gd name="T30" fmla="*/ 640 w 648"/>
                  <a:gd name="T31" fmla="*/ 152 h 936"/>
                  <a:gd name="T32" fmla="*/ 640 w 648"/>
                  <a:gd name="T33" fmla="*/ 248 h 936"/>
                  <a:gd name="T34" fmla="*/ 640 w 648"/>
                  <a:gd name="T35" fmla="*/ 344 h 936"/>
                  <a:gd name="T36" fmla="*/ 592 w 648"/>
                  <a:gd name="T37" fmla="*/ 440 h 936"/>
                  <a:gd name="T38" fmla="*/ 592 w 648"/>
                  <a:gd name="T39" fmla="*/ 536 h 936"/>
                  <a:gd name="T40" fmla="*/ 544 w 648"/>
                  <a:gd name="T41" fmla="*/ 584 h 936"/>
                  <a:gd name="T42" fmla="*/ 544 w 648"/>
                  <a:gd name="T43" fmla="*/ 680 h 936"/>
                  <a:gd name="T44" fmla="*/ 496 w 648"/>
                  <a:gd name="T45" fmla="*/ 728 h 936"/>
                  <a:gd name="T46" fmla="*/ 448 w 648"/>
                  <a:gd name="T47" fmla="*/ 776 h 936"/>
                  <a:gd name="T48" fmla="*/ 448 w 648"/>
                  <a:gd name="T49" fmla="*/ 824 h 936"/>
                  <a:gd name="T50" fmla="*/ 448 w 648"/>
                  <a:gd name="T51" fmla="*/ 872 h 936"/>
                  <a:gd name="T52" fmla="*/ 400 w 648"/>
                  <a:gd name="T53" fmla="*/ 920 h 9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48"/>
                  <a:gd name="T82" fmla="*/ 0 h 936"/>
                  <a:gd name="T83" fmla="*/ 648 w 648"/>
                  <a:gd name="T84" fmla="*/ 936 h 9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48" h="936">
                    <a:moveTo>
                      <a:pt x="400" y="920"/>
                    </a:moveTo>
                    <a:cubicBezTo>
                      <a:pt x="392" y="904"/>
                      <a:pt x="408" y="816"/>
                      <a:pt x="400" y="776"/>
                    </a:cubicBezTo>
                    <a:cubicBezTo>
                      <a:pt x="392" y="736"/>
                      <a:pt x="376" y="712"/>
                      <a:pt x="352" y="680"/>
                    </a:cubicBezTo>
                    <a:cubicBezTo>
                      <a:pt x="328" y="648"/>
                      <a:pt x="280" y="600"/>
                      <a:pt x="256" y="584"/>
                    </a:cubicBezTo>
                    <a:cubicBezTo>
                      <a:pt x="232" y="568"/>
                      <a:pt x="224" y="600"/>
                      <a:pt x="208" y="584"/>
                    </a:cubicBezTo>
                    <a:cubicBezTo>
                      <a:pt x="192" y="568"/>
                      <a:pt x="176" y="512"/>
                      <a:pt x="160" y="488"/>
                    </a:cubicBezTo>
                    <a:cubicBezTo>
                      <a:pt x="144" y="464"/>
                      <a:pt x="136" y="464"/>
                      <a:pt x="112" y="440"/>
                    </a:cubicBezTo>
                    <a:cubicBezTo>
                      <a:pt x="88" y="416"/>
                      <a:pt x="32" y="384"/>
                      <a:pt x="16" y="344"/>
                    </a:cubicBezTo>
                    <a:cubicBezTo>
                      <a:pt x="0" y="304"/>
                      <a:pt x="8" y="240"/>
                      <a:pt x="16" y="200"/>
                    </a:cubicBezTo>
                    <a:cubicBezTo>
                      <a:pt x="24" y="160"/>
                      <a:pt x="40" y="128"/>
                      <a:pt x="64" y="104"/>
                    </a:cubicBezTo>
                    <a:cubicBezTo>
                      <a:pt x="88" y="80"/>
                      <a:pt x="120" y="72"/>
                      <a:pt x="160" y="56"/>
                    </a:cubicBezTo>
                    <a:cubicBezTo>
                      <a:pt x="200" y="40"/>
                      <a:pt x="264" y="16"/>
                      <a:pt x="304" y="8"/>
                    </a:cubicBezTo>
                    <a:cubicBezTo>
                      <a:pt x="344" y="0"/>
                      <a:pt x="360" y="8"/>
                      <a:pt x="400" y="8"/>
                    </a:cubicBezTo>
                    <a:cubicBezTo>
                      <a:pt x="440" y="8"/>
                      <a:pt x="512" y="0"/>
                      <a:pt x="544" y="8"/>
                    </a:cubicBezTo>
                    <a:cubicBezTo>
                      <a:pt x="576" y="16"/>
                      <a:pt x="576" y="32"/>
                      <a:pt x="592" y="56"/>
                    </a:cubicBezTo>
                    <a:cubicBezTo>
                      <a:pt x="608" y="80"/>
                      <a:pt x="632" y="120"/>
                      <a:pt x="640" y="152"/>
                    </a:cubicBezTo>
                    <a:cubicBezTo>
                      <a:pt x="648" y="184"/>
                      <a:pt x="640" y="216"/>
                      <a:pt x="640" y="248"/>
                    </a:cubicBezTo>
                    <a:cubicBezTo>
                      <a:pt x="640" y="280"/>
                      <a:pt x="648" y="312"/>
                      <a:pt x="640" y="344"/>
                    </a:cubicBezTo>
                    <a:cubicBezTo>
                      <a:pt x="632" y="376"/>
                      <a:pt x="600" y="408"/>
                      <a:pt x="592" y="440"/>
                    </a:cubicBezTo>
                    <a:cubicBezTo>
                      <a:pt x="584" y="472"/>
                      <a:pt x="600" y="512"/>
                      <a:pt x="592" y="536"/>
                    </a:cubicBezTo>
                    <a:cubicBezTo>
                      <a:pt x="584" y="560"/>
                      <a:pt x="552" y="560"/>
                      <a:pt x="544" y="584"/>
                    </a:cubicBezTo>
                    <a:cubicBezTo>
                      <a:pt x="536" y="608"/>
                      <a:pt x="552" y="656"/>
                      <a:pt x="544" y="680"/>
                    </a:cubicBezTo>
                    <a:cubicBezTo>
                      <a:pt x="536" y="704"/>
                      <a:pt x="512" y="712"/>
                      <a:pt x="496" y="728"/>
                    </a:cubicBezTo>
                    <a:cubicBezTo>
                      <a:pt x="480" y="744"/>
                      <a:pt x="456" y="760"/>
                      <a:pt x="448" y="776"/>
                    </a:cubicBezTo>
                    <a:cubicBezTo>
                      <a:pt x="440" y="792"/>
                      <a:pt x="448" y="808"/>
                      <a:pt x="448" y="824"/>
                    </a:cubicBezTo>
                    <a:cubicBezTo>
                      <a:pt x="448" y="840"/>
                      <a:pt x="456" y="856"/>
                      <a:pt x="448" y="872"/>
                    </a:cubicBezTo>
                    <a:cubicBezTo>
                      <a:pt x="440" y="888"/>
                      <a:pt x="408" y="936"/>
                      <a:pt x="400" y="92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2" name="Freeform 1067"/>
              <p:cNvSpPr>
                <a:spLocks/>
              </p:cNvSpPr>
              <p:nvPr/>
            </p:nvSpPr>
            <p:spPr bwMode="auto">
              <a:xfrm rot="1698313" flipH="1">
                <a:off x="7902932" y="562715"/>
                <a:ext cx="104775" cy="255588"/>
              </a:xfrm>
              <a:custGeom>
                <a:avLst/>
                <a:gdLst>
                  <a:gd name="T0" fmla="*/ 400 w 648"/>
                  <a:gd name="T1" fmla="*/ 920 h 936"/>
                  <a:gd name="T2" fmla="*/ 400 w 648"/>
                  <a:gd name="T3" fmla="*/ 776 h 936"/>
                  <a:gd name="T4" fmla="*/ 352 w 648"/>
                  <a:gd name="T5" fmla="*/ 680 h 936"/>
                  <a:gd name="T6" fmla="*/ 256 w 648"/>
                  <a:gd name="T7" fmla="*/ 584 h 936"/>
                  <a:gd name="T8" fmla="*/ 208 w 648"/>
                  <a:gd name="T9" fmla="*/ 584 h 936"/>
                  <a:gd name="T10" fmla="*/ 160 w 648"/>
                  <a:gd name="T11" fmla="*/ 488 h 936"/>
                  <a:gd name="T12" fmla="*/ 112 w 648"/>
                  <a:gd name="T13" fmla="*/ 440 h 936"/>
                  <a:gd name="T14" fmla="*/ 16 w 648"/>
                  <a:gd name="T15" fmla="*/ 344 h 936"/>
                  <a:gd name="T16" fmla="*/ 16 w 648"/>
                  <a:gd name="T17" fmla="*/ 200 h 936"/>
                  <a:gd name="T18" fmla="*/ 64 w 648"/>
                  <a:gd name="T19" fmla="*/ 104 h 936"/>
                  <a:gd name="T20" fmla="*/ 160 w 648"/>
                  <a:gd name="T21" fmla="*/ 56 h 936"/>
                  <a:gd name="T22" fmla="*/ 304 w 648"/>
                  <a:gd name="T23" fmla="*/ 8 h 936"/>
                  <a:gd name="T24" fmla="*/ 400 w 648"/>
                  <a:gd name="T25" fmla="*/ 8 h 936"/>
                  <a:gd name="T26" fmla="*/ 544 w 648"/>
                  <a:gd name="T27" fmla="*/ 8 h 936"/>
                  <a:gd name="T28" fmla="*/ 592 w 648"/>
                  <a:gd name="T29" fmla="*/ 56 h 936"/>
                  <a:gd name="T30" fmla="*/ 640 w 648"/>
                  <a:gd name="T31" fmla="*/ 152 h 936"/>
                  <a:gd name="T32" fmla="*/ 640 w 648"/>
                  <a:gd name="T33" fmla="*/ 248 h 936"/>
                  <a:gd name="T34" fmla="*/ 640 w 648"/>
                  <a:gd name="T35" fmla="*/ 344 h 936"/>
                  <a:gd name="T36" fmla="*/ 592 w 648"/>
                  <a:gd name="T37" fmla="*/ 440 h 936"/>
                  <a:gd name="T38" fmla="*/ 592 w 648"/>
                  <a:gd name="T39" fmla="*/ 536 h 936"/>
                  <a:gd name="T40" fmla="*/ 544 w 648"/>
                  <a:gd name="T41" fmla="*/ 584 h 936"/>
                  <a:gd name="T42" fmla="*/ 544 w 648"/>
                  <a:gd name="T43" fmla="*/ 680 h 936"/>
                  <a:gd name="T44" fmla="*/ 496 w 648"/>
                  <a:gd name="T45" fmla="*/ 728 h 936"/>
                  <a:gd name="T46" fmla="*/ 448 w 648"/>
                  <a:gd name="T47" fmla="*/ 776 h 936"/>
                  <a:gd name="T48" fmla="*/ 448 w 648"/>
                  <a:gd name="T49" fmla="*/ 824 h 936"/>
                  <a:gd name="T50" fmla="*/ 448 w 648"/>
                  <a:gd name="T51" fmla="*/ 872 h 936"/>
                  <a:gd name="T52" fmla="*/ 400 w 648"/>
                  <a:gd name="T53" fmla="*/ 920 h 9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648"/>
                  <a:gd name="T82" fmla="*/ 0 h 936"/>
                  <a:gd name="T83" fmla="*/ 648 w 648"/>
                  <a:gd name="T84" fmla="*/ 936 h 9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648" h="936">
                    <a:moveTo>
                      <a:pt x="400" y="920"/>
                    </a:moveTo>
                    <a:cubicBezTo>
                      <a:pt x="392" y="904"/>
                      <a:pt x="408" y="816"/>
                      <a:pt x="400" y="776"/>
                    </a:cubicBezTo>
                    <a:cubicBezTo>
                      <a:pt x="392" y="736"/>
                      <a:pt x="376" y="712"/>
                      <a:pt x="352" y="680"/>
                    </a:cubicBezTo>
                    <a:cubicBezTo>
                      <a:pt x="328" y="648"/>
                      <a:pt x="280" y="600"/>
                      <a:pt x="256" y="584"/>
                    </a:cubicBezTo>
                    <a:cubicBezTo>
                      <a:pt x="232" y="568"/>
                      <a:pt x="224" y="600"/>
                      <a:pt x="208" y="584"/>
                    </a:cubicBezTo>
                    <a:cubicBezTo>
                      <a:pt x="192" y="568"/>
                      <a:pt x="176" y="512"/>
                      <a:pt x="160" y="488"/>
                    </a:cubicBezTo>
                    <a:cubicBezTo>
                      <a:pt x="144" y="464"/>
                      <a:pt x="136" y="464"/>
                      <a:pt x="112" y="440"/>
                    </a:cubicBezTo>
                    <a:cubicBezTo>
                      <a:pt x="88" y="416"/>
                      <a:pt x="32" y="384"/>
                      <a:pt x="16" y="344"/>
                    </a:cubicBezTo>
                    <a:cubicBezTo>
                      <a:pt x="0" y="304"/>
                      <a:pt x="8" y="240"/>
                      <a:pt x="16" y="200"/>
                    </a:cubicBezTo>
                    <a:cubicBezTo>
                      <a:pt x="24" y="160"/>
                      <a:pt x="40" y="128"/>
                      <a:pt x="64" y="104"/>
                    </a:cubicBezTo>
                    <a:cubicBezTo>
                      <a:pt x="88" y="80"/>
                      <a:pt x="120" y="72"/>
                      <a:pt x="160" y="56"/>
                    </a:cubicBezTo>
                    <a:cubicBezTo>
                      <a:pt x="200" y="40"/>
                      <a:pt x="264" y="16"/>
                      <a:pt x="304" y="8"/>
                    </a:cubicBezTo>
                    <a:cubicBezTo>
                      <a:pt x="344" y="0"/>
                      <a:pt x="360" y="8"/>
                      <a:pt x="400" y="8"/>
                    </a:cubicBezTo>
                    <a:cubicBezTo>
                      <a:pt x="440" y="8"/>
                      <a:pt x="512" y="0"/>
                      <a:pt x="544" y="8"/>
                    </a:cubicBezTo>
                    <a:cubicBezTo>
                      <a:pt x="576" y="16"/>
                      <a:pt x="576" y="32"/>
                      <a:pt x="592" y="56"/>
                    </a:cubicBezTo>
                    <a:cubicBezTo>
                      <a:pt x="608" y="80"/>
                      <a:pt x="632" y="120"/>
                      <a:pt x="640" y="152"/>
                    </a:cubicBezTo>
                    <a:cubicBezTo>
                      <a:pt x="648" y="184"/>
                      <a:pt x="640" y="216"/>
                      <a:pt x="640" y="248"/>
                    </a:cubicBezTo>
                    <a:cubicBezTo>
                      <a:pt x="640" y="280"/>
                      <a:pt x="648" y="312"/>
                      <a:pt x="640" y="344"/>
                    </a:cubicBezTo>
                    <a:cubicBezTo>
                      <a:pt x="632" y="376"/>
                      <a:pt x="600" y="408"/>
                      <a:pt x="592" y="440"/>
                    </a:cubicBezTo>
                    <a:cubicBezTo>
                      <a:pt x="584" y="472"/>
                      <a:pt x="600" y="512"/>
                      <a:pt x="592" y="536"/>
                    </a:cubicBezTo>
                    <a:cubicBezTo>
                      <a:pt x="584" y="560"/>
                      <a:pt x="552" y="560"/>
                      <a:pt x="544" y="584"/>
                    </a:cubicBezTo>
                    <a:cubicBezTo>
                      <a:pt x="536" y="608"/>
                      <a:pt x="552" y="656"/>
                      <a:pt x="544" y="680"/>
                    </a:cubicBezTo>
                    <a:cubicBezTo>
                      <a:pt x="536" y="704"/>
                      <a:pt x="512" y="712"/>
                      <a:pt x="496" y="728"/>
                    </a:cubicBezTo>
                    <a:cubicBezTo>
                      <a:pt x="480" y="744"/>
                      <a:pt x="456" y="760"/>
                      <a:pt x="448" y="776"/>
                    </a:cubicBezTo>
                    <a:cubicBezTo>
                      <a:pt x="440" y="792"/>
                      <a:pt x="448" y="808"/>
                      <a:pt x="448" y="824"/>
                    </a:cubicBezTo>
                    <a:cubicBezTo>
                      <a:pt x="448" y="840"/>
                      <a:pt x="456" y="856"/>
                      <a:pt x="448" y="872"/>
                    </a:cubicBezTo>
                    <a:cubicBezTo>
                      <a:pt x="440" y="888"/>
                      <a:pt x="408" y="936"/>
                      <a:pt x="400" y="92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3" name="Freeform 1068"/>
              <p:cNvSpPr>
                <a:spLocks/>
              </p:cNvSpPr>
              <p:nvPr/>
            </p:nvSpPr>
            <p:spPr bwMode="auto">
              <a:xfrm>
                <a:off x="7610475" y="276261"/>
                <a:ext cx="254000" cy="573088"/>
              </a:xfrm>
              <a:custGeom>
                <a:avLst/>
                <a:gdLst>
                  <a:gd name="T0" fmla="*/ 16 w 936"/>
                  <a:gd name="T1" fmla="*/ 736 h 736"/>
                  <a:gd name="T2" fmla="*/ 16 w 936"/>
                  <a:gd name="T3" fmla="*/ 592 h 736"/>
                  <a:gd name="T4" fmla="*/ 16 w 936"/>
                  <a:gd name="T5" fmla="*/ 448 h 736"/>
                  <a:gd name="T6" fmla="*/ 112 w 936"/>
                  <a:gd name="T7" fmla="*/ 304 h 736"/>
                  <a:gd name="T8" fmla="*/ 208 w 936"/>
                  <a:gd name="T9" fmla="*/ 208 h 736"/>
                  <a:gd name="T10" fmla="*/ 352 w 936"/>
                  <a:gd name="T11" fmla="*/ 112 h 736"/>
                  <a:gd name="T12" fmla="*/ 544 w 936"/>
                  <a:gd name="T13" fmla="*/ 16 h 736"/>
                  <a:gd name="T14" fmla="*/ 688 w 936"/>
                  <a:gd name="T15" fmla="*/ 16 h 736"/>
                  <a:gd name="T16" fmla="*/ 784 w 936"/>
                  <a:gd name="T17" fmla="*/ 16 h 736"/>
                  <a:gd name="T18" fmla="*/ 880 w 936"/>
                  <a:gd name="T19" fmla="*/ 64 h 736"/>
                  <a:gd name="T20" fmla="*/ 928 w 936"/>
                  <a:gd name="T21" fmla="*/ 160 h 736"/>
                  <a:gd name="T22" fmla="*/ 928 w 936"/>
                  <a:gd name="T23" fmla="*/ 256 h 736"/>
                  <a:gd name="T24" fmla="*/ 880 w 936"/>
                  <a:gd name="T25" fmla="*/ 352 h 736"/>
                  <a:gd name="T26" fmla="*/ 784 w 936"/>
                  <a:gd name="T27" fmla="*/ 448 h 736"/>
                  <a:gd name="T28" fmla="*/ 640 w 936"/>
                  <a:gd name="T29" fmla="*/ 496 h 736"/>
                  <a:gd name="T30" fmla="*/ 496 w 936"/>
                  <a:gd name="T31" fmla="*/ 496 h 736"/>
                  <a:gd name="T32" fmla="*/ 352 w 936"/>
                  <a:gd name="T33" fmla="*/ 544 h 736"/>
                  <a:gd name="T34" fmla="*/ 208 w 936"/>
                  <a:gd name="T35" fmla="*/ 544 h 736"/>
                  <a:gd name="T36" fmla="*/ 112 w 936"/>
                  <a:gd name="T37" fmla="*/ 592 h 736"/>
                  <a:gd name="T38" fmla="*/ 16 w 936"/>
                  <a:gd name="T39" fmla="*/ 688 h 7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936"/>
                  <a:gd name="T61" fmla="*/ 0 h 736"/>
                  <a:gd name="T62" fmla="*/ 936 w 936"/>
                  <a:gd name="T63" fmla="*/ 736 h 7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936" h="736">
                    <a:moveTo>
                      <a:pt x="16" y="736"/>
                    </a:moveTo>
                    <a:cubicBezTo>
                      <a:pt x="16" y="688"/>
                      <a:pt x="16" y="640"/>
                      <a:pt x="16" y="592"/>
                    </a:cubicBezTo>
                    <a:cubicBezTo>
                      <a:pt x="16" y="544"/>
                      <a:pt x="0" y="496"/>
                      <a:pt x="16" y="448"/>
                    </a:cubicBezTo>
                    <a:cubicBezTo>
                      <a:pt x="32" y="400"/>
                      <a:pt x="80" y="344"/>
                      <a:pt x="112" y="304"/>
                    </a:cubicBezTo>
                    <a:cubicBezTo>
                      <a:pt x="144" y="264"/>
                      <a:pt x="168" y="240"/>
                      <a:pt x="208" y="208"/>
                    </a:cubicBezTo>
                    <a:cubicBezTo>
                      <a:pt x="248" y="176"/>
                      <a:pt x="296" y="144"/>
                      <a:pt x="352" y="112"/>
                    </a:cubicBezTo>
                    <a:cubicBezTo>
                      <a:pt x="408" y="80"/>
                      <a:pt x="488" y="32"/>
                      <a:pt x="544" y="16"/>
                    </a:cubicBezTo>
                    <a:cubicBezTo>
                      <a:pt x="600" y="0"/>
                      <a:pt x="648" y="16"/>
                      <a:pt x="688" y="16"/>
                    </a:cubicBezTo>
                    <a:cubicBezTo>
                      <a:pt x="728" y="16"/>
                      <a:pt x="752" y="8"/>
                      <a:pt x="784" y="16"/>
                    </a:cubicBezTo>
                    <a:cubicBezTo>
                      <a:pt x="816" y="24"/>
                      <a:pt x="856" y="40"/>
                      <a:pt x="880" y="64"/>
                    </a:cubicBezTo>
                    <a:cubicBezTo>
                      <a:pt x="904" y="88"/>
                      <a:pt x="920" y="128"/>
                      <a:pt x="928" y="160"/>
                    </a:cubicBezTo>
                    <a:cubicBezTo>
                      <a:pt x="936" y="192"/>
                      <a:pt x="936" y="224"/>
                      <a:pt x="928" y="256"/>
                    </a:cubicBezTo>
                    <a:cubicBezTo>
                      <a:pt x="920" y="288"/>
                      <a:pt x="904" y="320"/>
                      <a:pt x="880" y="352"/>
                    </a:cubicBezTo>
                    <a:cubicBezTo>
                      <a:pt x="856" y="384"/>
                      <a:pt x="824" y="424"/>
                      <a:pt x="784" y="448"/>
                    </a:cubicBezTo>
                    <a:cubicBezTo>
                      <a:pt x="744" y="472"/>
                      <a:pt x="688" y="488"/>
                      <a:pt x="640" y="496"/>
                    </a:cubicBezTo>
                    <a:cubicBezTo>
                      <a:pt x="592" y="504"/>
                      <a:pt x="544" y="488"/>
                      <a:pt x="496" y="496"/>
                    </a:cubicBezTo>
                    <a:cubicBezTo>
                      <a:pt x="448" y="504"/>
                      <a:pt x="400" y="536"/>
                      <a:pt x="352" y="544"/>
                    </a:cubicBezTo>
                    <a:cubicBezTo>
                      <a:pt x="304" y="552"/>
                      <a:pt x="248" y="536"/>
                      <a:pt x="208" y="544"/>
                    </a:cubicBezTo>
                    <a:cubicBezTo>
                      <a:pt x="168" y="552"/>
                      <a:pt x="144" y="568"/>
                      <a:pt x="112" y="592"/>
                    </a:cubicBezTo>
                    <a:cubicBezTo>
                      <a:pt x="80" y="616"/>
                      <a:pt x="32" y="672"/>
                      <a:pt x="16" y="688"/>
                    </a:cubicBezTo>
                  </a:path>
                </a:pathLst>
              </a:cu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414" name="正方形/長方形 413"/>
              <p:cNvSpPr/>
              <p:nvPr/>
            </p:nvSpPr>
            <p:spPr>
              <a:xfrm>
                <a:off x="7422118" y="782833"/>
                <a:ext cx="132537" cy="2288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cxnSp>
          <p:nvCxnSpPr>
            <p:cNvPr id="409" name="直線コネクタ 408"/>
            <p:cNvCxnSpPr/>
            <p:nvPr/>
          </p:nvCxnSpPr>
          <p:spPr bwMode="auto">
            <a:xfrm rot="5400000">
              <a:off x="7367128" y="5071728"/>
              <a:ext cx="1597150" cy="794"/>
            </a:xfrm>
            <a:prstGeom prst="line">
              <a:avLst/>
            </a:prstGeom>
            <a:solidFill>
              <a:schemeClr val="accent1"/>
            </a:solidFill>
            <a:ln w="63500" cap="flat" cmpd="sng" algn="ctr">
              <a:solidFill>
                <a:srgbClr val="D5C02C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sp>
        <p:nvSpPr>
          <p:cNvPr id="410" name="正方形/長方形 409"/>
          <p:cNvSpPr/>
          <p:nvPr/>
        </p:nvSpPr>
        <p:spPr>
          <a:xfrm>
            <a:off x="6516105" y="6248400"/>
            <a:ext cx="19159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ja-JP" dirty="0" smtClean="0">
                <a:solidFill>
                  <a:srgbClr val="FF0000"/>
                </a:solidFill>
              </a:rPr>
              <a:t>Main subject</a:t>
            </a:r>
            <a:endParaRPr lang="en-GB" altLang="ja-JP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4" grpId="0"/>
      <p:bldP spid="35845" grpId="0"/>
      <p:bldP spid="4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"/>
            <a:ext cx="6094413" cy="685800"/>
          </a:xfrm>
          <a:effectLst>
            <a:outerShdw blurRad="127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ja-JP" sz="2500" dirty="0">
                <a:solidFill>
                  <a:srgbClr val="E0B80D"/>
                </a:solidFill>
              </a:rPr>
              <a:t>“J-KAREN” laser schematic</a:t>
            </a:r>
          </a:p>
        </p:txBody>
      </p:sp>
      <p:sp>
        <p:nvSpPr>
          <p:cNvPr id="3120" name="Rectangle 48"/>
          <p:cNvSpPr>
            <a:spLocks noChangeArrowheads="1"/>
          </p:cNvSpPr>
          <p:nvPr/>
        </p:nvSpPr>
        <p:spPr bwMode="auto">
          <a:xfrm>
            <a:off x="4800600" y="1098550"/>
            <a:ext cx="4191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altLang="ja-JP" sz="1200"/>
              <a:t>J-KAREN; </a:t>
            </a:r>
            <a:r>
              <a:rPr lang="en-US" altLang="ja-JP" sz="1200">
                <a:solidFill>
                  <a:schemeClr val="hlink"/>
                </a:solidFill>
              </a:rPr>
              <a:t>J</a:t>
            </a:r>
            <a:r>
              <a:rPr lang="en-US" altLang="ja-JP" sz="1200"/>
              <a:t>AEA </a:t>
            </a:r>
            <a:r>
              <a:rPr lang="en-US" altLang="ja-JP" sz="1200">
                <a:solidFill>
                  <a:schemeClr val="hlink"/>
                </a:solidFill>
              </a:rPr>
              <a:t>K</a:t>
            </a:r>
            <a:r>
              <a:rPr lang="en-US" altLang="ja-JP" sz="1200"/>
              <a:t>ansai </a:t>
            </a:r>
            <a:r>
              <a:rPr lang="en-US" altLang="ja-JP" sz="1200">
                <a:solidFill>
                  <a:schemeClr val="hlink"/>
                </a:solidFill>
              </a:rPr>
              <a:t>A</a:t>
            </a:r>
            <a:r>
              <a:rPr lang="en-US" altLang="ja-JP" sz="1200"/>
              <a:t>dvanced </a:t>
            </a:r>
            <a:r>
              <a:rPr lang="en-US" altLang="ja-JP" sz="1200">
                <a:solidFill>
                  <a:schemeClr val="hlink"/>
                </a:solidFill>
              </a:rPr>
              <a:t>R</a:t>
            </a:r>
            <a:r>
              <a:rPr lang="en-US" altLang="ja-JP" sz="1200"/>
              <a:t>elativistic </a:t>
            </a:r>
            <a:r>
              <a:rPr lang="en-US" altLang="ja-JP" sz="1200">
                <a:solidFill>
                  <a:schemeClr val="hlink"/>
                </a:solidFill>
              </a:rPr>
              <a:t>EN</a:t>
            </a:r>
            <a:r>
              <a:rPr lang="en-US" altLang="ja-JP" sz="1200"/>
              <a:t>gineering</a:t>
            </a:r>
          </a:p>
        </p:txBody>
      </p:sp>
      <p:pic>
        <p:nvPicPr>
          <p:cNvPr id="28676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952500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398463"/>
            <a:ext cx="1066800" cy="47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49"/>
          <p:cNvSpPr>
            <a:spLocks noChangeArrowheads="1"/>
          </p:cNvSpPr>
          <p:nvPr/>
        </p:nvSpPr>
        <p:spPr bwMode="auto">
          <a:xfrm>
            <a:off x="5181600" y="6172200"/>
            <a:ext cx="3810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400" dirty="0">
                <a:solidFill>
                  <a:srgbClr val="00FFFF"/>
                </a:solidFill>
              </a:rPr>
              <a:t>H. </a:t>
            </a:r>
            <a:r>
              <a:rPr lang="en-US" altLang="ja-JP" sz="1400" dirty="0" err="1">
                <a:solidFill>
                  <a:srgbClr val="00FFFF"/>
                </a:solidFill>
              </a:rPr>
              <a:t>Kiriyama</a:t>
            </a:r>
            <a:r>
              <a:rPr lang="en-US" altLang="ja-JP" sz="1400" dirty="0">
                <a:solidFill>
                  <a:srgbClr val="00FFFF"/>
                </a:solidFill>
              </a:rPr>
              <a:t> </a:t>
            </a:r>
            <a:r>
              <a:rPr lang="en-US" altLang="ja-JP" sz="1400" i="1" dirty="0">
                <a:solidFill>
                  <a:srgbClr val="00FFFF"/>
                </a:solidFill>
              </a:rPr>
              <a:t>et al</a:t>
            </a:r>
            <a:r>
              <a:rPr lang="en-US" altLang="ja-JP" sz="1400" dirty="0">
                <a:solidFill>
                  <a:srgbClr val="00FFFF"/>
                </a:solidFill>
              </a:rPr>
              <a:t>.</a:t>
            </a:r>
            <a:r>
              <a:rPr lang="en-US" altLang="ja-JP" sz="1400" dirty="0" smtClean="0">
                <a:solidFill>
                  <a:srgbClr val="00FFFF"/>
                </a:solidFill>
              </a:rPr>
              <a:t>, Appl. Opt., 49 </a:t>
            </a:r>
            <a:r>
              <a:rPr lang="en-US" altLang="ja-JP" sz="1400" dirty="0">
                <a:solidFill>
                  <a:srgbClr val="00FFFF"/>
                </a:solidFill>
              </a:rPr>
              <a:t>(</a:t>
            </a:r>
            <a:r>
              <a:rPr lang="en-US" altLang="ja-JP" sz="1400" dirty="0" smtClean="0">
                <a:solidFill>
                  <a:srgbClr val="00FFFF"/>
                </a:solidFill>
              </a:rPr>
              <a:t>2010) 2105.</a:t>
            </a:r>
          </a:p>
          <a:p>
            <a:r>
              <a:rPr lang="en-US" altLang="ja-JP" sz="1400" dirty="0" smtClean="0">
                <a:solidFill>
                  <a:srgbClr val="00FFFF"/>
                </a:solidFill>
              </a:rPr>
              <a:t>H. </a:t>
            </a:r>
            <a:r>
              <a:rPr lang="en-US" altLang="ja-JP" sz="1400" dirty="0" err="1" smtClean="0">
                <a:solidFill>
                  <a:srgbClr val="00FFFF"/>
                </a:solidFill>
              </a:rPr>
              <a:t>Kiriyama</a:t>
            </a:r>
            <a:r>
              <a:rPr lang="en-US" altLang="ja-JP" sz="1400" dirty="0" smtClean="0">
                <a:solidFill>
                  <a:srgbClr val="00FFFF"/>
                </a:solidFill>
              </a:rPr>
              <a:t> </a:t>
            </a:r>
            <a:r>
              <a:rPr lang="en-US" altLang="ja-JP" sz="1400" i="1" dirty="0" smtClean="0">
                <a:solidFill>
                  <a:srgbClr val="00FFFF"/>
                </a:solidFill>
              </a:rPr>
              <a:t>et al</a:t>
            </a:r>
            <a:r>
              <a:rPr lang="en-US" altLang="ja-JP" sz="1400" dirty="0" smtClean="0">
                <a:solidFill>
                  <a:srgbClr val="00FFFF"/>
                </a:solidFill>
              </a:rPr>
              <a:t>., Opt. </a:t>
            </a:r>
            <a:r>
              <a:rPr lang="en-US" altLang="ja-JP" sz="1400" dirty="0" err="1" smtClean="0">
                <a:solidFill>
                  <a:srgbClr val="00FFFF"/>
                </a:solidFill>
              </a:rPr>
              <a:t>Lett</a:t>
            </a:r>
            <a:r>
              <a:rPr lang="en-US" altLang="ja-JP" sz="1400" dirty="0" smtClean="0">
                <a:solidFill>
                  <a:srgbClr val="00FFFF"/>
                </a:solidFill>
              </a:rPr>
              <a:t>, 35 (2010) 1497.  </a:t>
            </a:r>
            <a:endParaRPr lang="en-US" altLang="ja-JP" sz="1400" dirty="0">
              <a:solidFill>
                <a:srgbClr val="00FFFF"/>
              </a:solidFill>
            </a:endParaRPr>
          </a:p>
        </p:txBody>
      </p:sp>
      <p:grpSp>
        <p:nvGrpSpPr>
          <p:cNvPr id="2" name="図形グループ 60"/>
          <p:cNvGrpSpPr/>
          <p:nvPr/>
        </p:nvGrpSpPr>
        <p:grpSpPr>
          <a:xfrm>
            <a:off x="6407591" y="2057400"/>
            <a:ext cx="2207508" cy="1025307"/>
            <a:chOff x="6407591" y="2057400"/>
            <a:chExt cx="2207508" cy="1025307"/>
          </a:xfrm>
        </p:grpSpPr>
        <p:sp>
          <p:nvSpPr>
            <p:cNvPr id="57" name="Rectangle 8"/>
            <p:cNvSpPr>
              <a:spLocks noChangeArrowheads="1"/>
            </p:cNvSpPr>
            <p:nvPr/>
          </p:nvSpPr>
          <p:spPr bwMode="auto">
            <a:xfrm>
              <a:off x="6407591" y="2057400"/>
              <a:ext cx="2207508" cy="1025307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sysDash"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altLang="ja-JP" sz="1300" dirty="0">
                <a:latin typeface="Arial"/>
                <a:cs typeface="Arial"/>
              </a:endParaRPr>
            </a:p>
          </p:txBody>
        </p:sp>
        <p:sp>
          <p:nvSpPr>
            <p:cNvPr id="58" name="Rectangle 45"/>
            <p:cNvSpPr>
              <a:spLocks noChangeArrowheads="1"/>
            </p:cNvSpPr>
            <p:nvPr/>
          </p:nvSpPr>
          <p:spPr bwMode="auto">
            <a:xfrm>
              <a:off x="6477000" y="2743200"/>
              <a:ext cx="889987" cy="292388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 dirty="0" smtClean="0">
                  <a:solidFill>
                    <a:schemeClr val="bg1"/>
                  </a:solidFill>
                </a:rPr>
                <a:t>First CPA</a:t>
              </a:r>
              <a:endParaRPr lang="en-US" altLang="ja-JP" sz="13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図形グループ 52"/>
          <p:cNvGrpSpPr/>
          <p:nvPr/>
        </p:nvGrpSpPr>
        <p:grpSpPr>
          <a:xfrm>
            <a:off x="461963" y="2108200"/>
            <a:ext cx="8301037" cy="3352800"/>
            <a:chOff x="461963" y="2108200"/>
            <a:chExt cx="8301037" cy="3352800"/>
          </a:xfrm>
        </p:grpSpPr>
        <p:sp>
          <p:nvSpPr>
            <p:cNvPr id="28696" name="Rectangle 44"/>
            <p:cNvSpPr>
              <a:spLocks noChangeArrowheads="1"/>
            </p:cNvSpPr>
            <p:nvPr/>
          </p:nvSpPr>
          <p:spPr bwMode="auto">
            <a:xfrm>
              <a:off x="6488414" y="3747134"/>
              <a:ext cx="708025" cy="292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/>
                <a:t>E=31 J</a:t>
              </a:r>
            </a:p>
          </p:txBody>
        </p:sp>
        <p:sp>
          <p:nvSpPr>
            <p:cNvPr id="28697" name="Rectangle 45"/>
            <p:cNvSpPr>
              <a:spLocks noChangeArrowheads="1"/>
            </p:cNvSpPr>
            <p:nvPr/>
          </p:nvSpPr>
          <p:spPr bwMode="auto">
            <a:xfrm>
              <a:off x="7732712" y="4477183"/>
              <a:ext cx="1030288" cy="692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 dirty="0"/>
                <a:t>Potential</a:t>
              </a:r>
            </a:p>
            <a:p>
              <a:pPr algn="ctr"/>
              <a:r>
                <a:rPr lang="en-US" altLang="ja-JP" sz="1300" dirty="0"/>
                <a:t>P=&gt;500TW</a:t>
              </a:r>
            </a:p>
            <a:p>
              <a:pPr algn="ctr"/>
              <a:r>
                <a:rPr lang="en-US" altLang="ja-JP" sz="1300" dirty="0"/>
                <a:t>(38fs/20J)</a:t>
              </a:r>
            </a:p>
          </p:txBody>
        </p:sp>
        <p:sp>
          <p:nvSpPr>
            <p:cNvPr id="28698" name="Line 6"/>
            <p:cNvSpPr>
              <a:spLocks noChangeShapeType="1"/>
            </p:cNvSpPr>
            <p:nvPr/>
          </p:nvSpPr>
          <p:spPr bwMode="auto">
            <a:xfrm>
              <a:off x="1824038" y="4286648"/>
              <a:ext cx="6689724" cy="15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699" name="Line 7"/>
            <p:cNvSpPr>
              <a:spLocks noChangeShapeType="1"/>
            </p:cNvSpPr>
            <p:nvPr/>
          </p:nvSpPr>
          <p:spPr bwMode="auto">
            <a:xfrm flipV="1">
              <a:off x="1285875" y="2447987"/>
              <a:ext cx="5321299" cy="952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701" name="Rectangle 9"/>
            <p:cNvSpPr>
              <a:spLocks noChangeArrowheads="1"/>
            </p:cNvSpPr>
            <p:nvPr/>
          </p:nvSpPr>
          <p:spPr bwMode="auto">
            <a:xfrm>
              <a:off x="2139950" y="2197116"/>
              <a:ext cx="1670050" cy="489039"/>
            </a:xfrm>
            <a:prstGeom prst="rect">
              <a:avLst/>
            </a:prstGeom>
            <a:gradFill rotWithShape="0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 dirty="0"/>
                <a:t>OPCPA preamplifier</a:t>
              </a:r>
            </a:p>
            <a:p>
              <a:pPr algn="ctr"/>
              <a:r>
                <a:rPr lang="en-US" altLang="ja-JP" sz="1300" dirty="0"/>
                <a:t>2 </a:t>
              </a:r>
              <a:r>
                <a:rPr lang="en-US" altLang="ja-JP" sz="1300" dirty="0" err="1"/>
                <a:t>x</a:t>
              </a:r>
              <a:r>
                <a:rPr lang="en-US" altLang="ja-JP" sz="1300" dirty="0"/>
                <a:t> BBO</a:t>
              </a:r>
            </a:p>
          </p:txBody>
        </p:sp>
        <p:sp>
          <p:nvSpPr>
            <p:cNvPr id="28702" name="Rectangle 10"/>
            <p:cNvSpPr>
              <a:spLocks noChangeArrowheads="1"/>
            </p:cNvSpPr>
            <p:nvPr/>
          </p:nvSpPr>
          <p:spPr bwMode="auto">
            <a:xfrm>
              <a:off x="2192980" y="4026251"/>
              <a:ext cx="2166938" cy="489039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/>
                <a:t>cryogenic-cooled</a:t>
              </a:r>
            </a:p>
            <a:p>
              <a:pPr algn="ctr"/>
              <a:r>
                <a:rPr lang="en-US" altLang="ja-JP" sz="1300"/>
                <a:t>Ti:sapphire power amplifier</a:t>
              </a:r>
            </a:p>
          </p:txBody>
        </p:sp>
        <p:sp>
          <p:nvSpPr>
            <p:cNvPr id="28703" name="Rectangle 11"/>
            <p:cNvSpPr>
              <a:spLocks noChangeArrowheads="1"/>
            </p:cNvSpPr>
            <p:nvPr/>
          </p:nvSpPr>
          <p:spPr bwMode="auto">
            <a:xfrm>
              <a:off x="3989333" y="2208231"/>
              <a:ext cx="1012936" cy="492443"/>
            </a:xfrm>
            <a:prstGeom prst="rect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 dirty="0"/>
                <a:t>Stretcher</a:t>
              </a:r>
            </a:p>
            <a:p>
              <a:pPr algn="ctr"/>
              <a:r>
                <a:rPr lang="en-US" altLang="ja-JP" sz="1300" dirty="0" smtClean="0"/>
                <a:t>~30µJ</a:t>
              </a:r>
              <a:r>
                <a:rPr lang="en-US" altLang="ja-JP" sz="1300" dirty="0"/>
                <a:t>, ~ns </a:t>
              </a:r>
            </a:p>
          </p:txBody>
        </p:sp>
        <p:sp>
          <p:nvSpPr>
            <p:cNvPr id="28704" name="Rectangle 12"/>
            <p:cNvSpPr>
              <a:spLocks noChangeArrowheads="1"/>
            </p:cNvSpPr>
            <p:nvPr/>
          </p:nvSpPr>
          <p:spPr bwMode="auto">
            <a:xfrm>
              <a:off x="7146924" y="4044664"/>
              <a:ext cx="1082675" cy="489039"/>
            </a:xfrm>
            <a:prstGeom prst="rect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/>
                <a:t>Compressor</a:t>
              </a:r>
            </a:p>
            <a:p>
              <a:pPr algn="ctr"/>
              <a:r>
                <a:rPr lang="en-US" altLang="ja-JP" sz="1300"/>
                <a:t>64 %, 38 fs</a:t>
              </a:r>
            </a:p>
          </p:txBody>
        </p:sp>
        <p:sp>
          <p:nvSpPr>
            <p:cNvPr id="28705" name="Rectangle 13"/>
            <p:cNvSpPr>
              <a:spLocks noChangeArrowheads="1"/>
            </p:cNvSpPr>
            <p:nvPr/>
          </p:nvSpPr>
          <p:spPr bwMode="auto">
            <a:xfrm>
              <a:off x="2133600" y="3124386"/>
              <a:ext cx="1652588" cy="489039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100000">
                  <a:srgbClr val="00FF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/>
                <a:t>Nd:YAG pump laser</a:t>
              </a:r>
            </a:p>
            <a:p>
              <a:pPr algn="ctr"/>
              <a:r>
                <a:rPr lang="en-US" altLang="ja-JP" sz="1300"/>
                <a:t>0.2 J, 10 Hz</a:t>
              </a:r>
            </a:p>
          </p:txBody>
        </p:sp>
        <p:sp>
          <p:nvSpPr>
            <p:cNvPr id="28706" name="Rectangle 14"/>
            <p:cNvSpPr>
              <a:spLocks noChangeArrowheads="1"/>
            </p:cNvSpPr>
            <p:nvPr/>
          </p:nvSpPr>
          <p:spPr bwMode="auto">
            <a:xfrm>
              <a:off x="461963" y="4961460"/>
              <a:ext cx="1652588" cy="489039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100000">
                  <a:srgbClr val="00FF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/>
                <a:t>Nd:YAG pump laser</a:t>
              </a:r>
            </a:p>
            <a:p>
              <a:pPr algn="ctr"/>
              <a:r>
                <a:rPr lang="en-US" altLang="ja-JP" sz="1300"/>
                <a:t>0.8 J, 10 Hz</a:t>
              </a:r>
            </a:p>
          </p:txBody>
        </p:sp>
        <p:sp>
          <p:nvSpPr>
            <p:cNvPr id="28707" name="Rectangle 15"/>
            <p:cNvSpPr>
              <a:spLocks noChangeArrowheads="1"/>
            </p:cNvSpPr>
            <p:nvPr/>
          </p:nvSpPr>
          <p:spPr bwMode="auto">
            <a:xfrm>
              <a:off x="2450155" y="4963047"/>
              <a:ext cx="1652588" cy="489039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100000">
                  <a:srgbClr val="00FF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/>
                <a:t>Nd:YAG pump laser</a:t>
              </a:r>
            </a:p>
            <a:p>
              <a:pPr algn="ctr"/>
              <a:r>
                <a:rPr lang="en-US" altLang="ja-JP" sz="1300"/>
                <a:t>6.5 J, 10 Hz</a:t>
              </a:r>
            </a:p>
          </p:txBody>
        </p:sp>
        <p:sp>
          <p:nvSpPr>
            <p:cNvPr id="28708" name="Rectangle 16"/>
            <p:cNvSpPr>
              <a:spLocks noChangeArrowheads="1"/>
            </p:cNvSpPr>
            <p:nvPr/>
          </p:nvSpPr>
          <p:spPr bwMode="auto">
            <a:xfrm>
              <a:off x="1217613" y="2108200"/>
              <a:ext cx="847201" cy="292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 dirty="0"/>
                <a:t>E</a:t>
              </a:r>
              <a:r>
                <a:rPr lang="en-US" altLang="ja-JP" sz="1300" dirty="0" smtClean="0"/>
                <a:t>=10 </a:t>
              </a:r>
              <a:r>
                <a:rPr lang="en-US" altLang="ja-JP" sz="1300" dirty="0" err="1"/>
                <a:t>mJ</a:t>
              </a:r>
              <a:endParaRPr lang="en-US" altLang="ja-JP" sz="1300" dirty="0"/>
            </a:p>
          </p:txBody>
        </p:sp>
        <p:sp>
          <p:nvSpPr>
            <p:cNvPr id="28709" name="Rectangle 17"/>
            <p:cNvSpPr>
              <a:spLocks noChangeArrowheads="1"/>
            </p:cNvSpPr>
            <p:nvPr/>
          </p:nvSpPr>
          <p:spPr bwMode="auto">
            <a:xfrm>
              <a:off x="1355290" y="3755546"/>
              <a:ext cx="939918" cy="2924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/>
                <a:t>E=260 mJ</a:t>
              </a:r>
            </a:p>
          </p:txBody>
        </p:sp>
        <p:sp>
          <p:nvSpPr>
            <p:cNvPr id="28710" name="Rectangle 18"/>
            <p:cNvSpPr>
              <a:spLocks noChangeArrowheads="1"/>
            </p:cNvSpPr>
            <p:nvPr/>
          </p:nvSpPr>
          <p:spPr bwMode="auto">
            <a:xfrm>
              <a:off x="3958280" y="3735685"/>
              <a:ext cx="749300" cy="290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300"/>
                <a:t>E=3.2 J</a:t>
              </a:r>
            </a:p>
          </p:txBody>
        </p:sp>
        <p:sp>
          <p:nvSpPr>
            <p:cNvPr id="28711" name="Line 20"/>
            <p:cNvSpPr>
              <a:spLocks noChangeShapeType="1"/>
            </p:cNvSpPr>
            <p:nvPr/>
          </p:nvSpPr>
          <p:spPr bwMode="auto">
            <a:xfrm flipV="1">
              <a:off x="1296988" y="2449575"/>
              <a:ext cx="4763" cy="17957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712" name="Line 21"/>
            <p:cNvSpPr>
              <a:spLocks noChangeShapeType="1"/>
            </p:cNvSpPr>
            <p:nvPr/>
          </p:nvSpPr>
          <p:spPr bwMode="auto">
            <a:xfrm>
              <a:off x="2962275" y="2709973"/>
              <a:ext cx="0" cy="38424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713" name="Line 22"/>
            <p:cNvSpPr>
              <a:spLocks noChangeShapeType="1"/>
            </p:cNvSpPr>
            <p:nvPr/>
          </p:nvSpPr>
          <p:spPr bwMode="auto">
            <a:xfrm>
              <a:off x="1295400" y="4556573"/>
              <a:ext cx="0" cy="38424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714" name="Line 23"/>
            <p:cNvSpPr>
              <a:spLocks noChangeShapeType="1"/>
            </p:cNvSpPr>
            <p:nvPr/>
          </p:nvSpPr>
          <p:spPr bwMode="auto">
            <a:xfrm>
              <a:off x="3275655" y="4547046"/>
              <a:ext cx="0" cy="384245"/>
            </a:xfrm>
            <a:prstGeom prst="line">
              <a:avLst/>
            </a:prstGeom>
            <a:noFill/>
            <a:ln w="38100">
              <a:solidFill>
                <a:srgbClr val="00FF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8715" name="Rectangle 24"/>
            <p:cNvSpPr>
              <a:spLocks noChangeArrowheads="1"/>
            </p:cNvSpPr>
            <p:nvPr/>
          </p:nvSpPr>
          <p:spPr bwMode="auto">
            <a:xfrm>
              <a:off x="5324474" y="2197116"/>
              <a:ext cx="890588" cy="489039"/>
            </a:xfrm>
            <a:prstGeom prst="rect">
              <a:avLst/>
            </a:prstGeom>
            <a:gradFill rotWithShape="0">
              <a:gsLst>
                <a:gs pos="0">
                  <a:srgbClr val="185E5E"/>
                </a:gs>
                <a:gs pos="100000">
                  <a:srgbClr val="33CCCC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/>
                <a:t>Saturable</a:t>
              </a:r>
            </a:p>
            <a:p>
              <a:pPr algn="ctr"/>
              <a:r>
                <a:rPr lang="en-US" altLang="ja-JP" sz="1300"/>
                <a:t>absorber</a:t>
              </a:r>
            </a:p>
          </p:txBody>
        </p:sp>
        <p:sp>
          <p:nvSpPr>
            <p:cNvPr id="28716" name="Rectangle 25"/>
            <p:cNvSpPr>
              <a:spLocks noChangeArrowheads="1"/>
            </p:cNvSpPr>
            <p:nvPr/>
          </p:nvSpPr>
          <p:spPr bwMode="auto">
            <a:xfrm>
              <a:off x="744538" y="4048480"/>
              <a:ext cx="1095375" cy="492215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/>
                <a:t>Ti:sapphire</a:t>
              </a:r>
            </a:p>
            <a:p>
              <a:pPr algn="ctr"/>
              <a:r>
                <a:rPr lang="en-US" altLang="ja-JP" sz="1300"/>
                <a:t>preamplifier</a:t>
              </a:r>
            </a:p>
          </p:txBody>
        </p:sp>
        <p:sp>
          <p:nvSpPr>
            <p:cNvPr id="38" name="Rectangle 11"/>
            <p:cNvSpPr>
              <a:spLocks noChangeArrowheads="1"/>
            </p:cNvSpPr>
            <p:nvPr/>
          </p:nvSpPr>
          <p:spPr bwMode="auto">
            <a:xfrm>
              <a:off x="762000" y="3000220"/>
              <a:ext cx="1064871" cy="492533"/>
            </a:xfrm>
            <a:prstGeom prst="rect">
              <a:avLst/>
            </a:prstGeom>
            <a:gradFill flip="none" rotWithShape="1">
              <a:gsLst>
                <a:gs pos="100000">
                  <a:srgbClr val="FFFF00"/>
                </a:gs>
                <a:gs pos="0">
                  <a:srgbClr val="6A6B00"/>
                </a:gs>
              </a:gsLst>
              <a:path path="circle">
                <a:fillToRect t="100000" r="100000"/>
              </a:path>
              <a:tileRect l="-100000" b="-100000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US" altLang="ja-JP" sz="130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Ultra-fast </a:t>
              </a:r>
            </a:p>
            <a:p>
              <a:pPr algn="ctr">
                <a:defRPr/>
              </a:pPr>
              <a:r>
                <a:rPr lang="en-US" altLang="ja-JP" sz="1300"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rPr>
                <a:t>Pockels cell</a:t>
              </a:r>
            </a:p>
          </p:txBody>
        </p:sp>
        <p:grpSp>
          <p:nvGrpSpPr>
            <p:cNvPr id="4" name="図形グループ 47"/>
            <p:cNvGrpSpPr>
              <a:grpSpLocks/>
            </p:cNvGrpSpPr>
            <p:nvPr/>
          </p:nvGrpSpPr>
          <p:grpSpPr bwMode="auto">
            <a:xfrm>
              <a:off x="4710716" y="4035164"/>
              <a:ext cx="2138363" cy="1425836"/>
              <a:chOff x="4522787" y="3361712"/>
              <a:chExt cx="2138363" cy="1425575"/>
            </a:xfrm>
          </p:grpSpPr>
          <p:sp>
            <p:nvSpPr>
              <p:cNvPr id="28722" name="Rectangle 40"/>
              <p:cNvSpPr>
                <a:spLocks noChangeArrowheads="1"/>
              </p:cNvSpPr>
              <p:nvPr/>
            </p:nvSpPr>
            <p:spPr bwMode="auto">
              <a:xfrm>
                <a:off x="4725987" y="4298337"/>
                <a:ext cx="1725613" cy="488950"/>
              </a:xfrm>
              <a:prstGeom prst="rect">
                <a:avLst/>
              </a:prstGeom>
              <a:gradFill rotWithShape="0">
                <a:gsLst>
                  <a:gs pos="0">
                    <a:srgbClr val="007600"/>
                  </a:gs>
                  <a:gs pos="100000">
                    <a:srgbClr val="00FF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300"/>
                  <a:t>Nd:Glass pump laser</a:t>
                </a:r>
              </a:p>
              <a:p>
                <a:pPr algn="ctr"/>
                <a:r>
                  <a:rPr lang="en-US" altLang="ja-JP" sz="1300"/>
                  <a:t>61 J, Single-shot</a:t>
                </a:r>
              </a:p>
            </p:txBody>
          </p:sp>
          <p:sp>
            <p:nvSpPr>
              <p:cNvPr id="28723" name="Line 41"/>
              <p:cNvSpPr>
                <a:spLocks noChangeShapeType="1"/>
              </p:cNvSpPr>
              <p:nvPr/>
            </p:nvSpPr>
            <p:spPr bwMode="auto">
              <a:xfrm>
                <a:off x="5588000" y="3882412"/>
                <a:ext cx="0" cy="384175"/>
              </a:xfrm>
              <a:prstGeom prst="line">
                <a:avLst/>
              </a:prstGeom>
              <a:noFill/>
              <a:ln w="38100">
                <a:solidFill>
                  <a:srgbClr val="00FF00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8724" name="Rectangle 46"/>
              <p:cNvSpPr>
                <a:spLocks noChangeArrowheads="1"/>
              </p:cNvSpPr>
              <p:nvPr/>
            </p:nvSpPr>
            <p:spPr bwMode="auto">
              <a:xfrm>
                <a:off x="4522787" y="3361712"/>
                <a:ext cx="2138363" cy="488950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300"/>
                  <a:t>Large-aperture Ti:sapphire</a:t>
                </a:r>
              </a:p>
              <a:p>
                <a:pPr algn="ctr"/>
                <a:r>
                  <a:rPr lang="en-US" altLang="ja-JP" sz="1300"/>
                  <a:t>final amplifier</a:t>
                </a:r>
              </a:p>
            </p:txBody>
          </p:sp>
        </p:grpSp>
        <p:sp>
          <p:nvSpPr>
            <p:cNvPr id="28695" name="Freeform 67"/>
            <p:cNvSpPr>
              <a:spLocks/>
            </p:cNvSpPr>
            <p:nvPr/>
          </p:nvSpPr>
          <p:spPr bwMode="auto">
            <a:xfrm>
              <a:off x="8534400" y="3962400"/>
              <a:ext cx="152400" cy="533400"/>
            </a:xfrm>
            <a:custGeom>
              <a:avLst/>
              <a:gdLst>
                <a:gd name="T0" fmla="*/ 0 w 428"/>
                <a:gd name="T1" fmla="*/ 2147483647 h 490"/>
                <a:gd name="T2" fmla="*/ 2147483647 w 428"/>
                <a:gd name="T3" fmla="*/ 2147483647 h 490"/>
                <a:gd name="T4" fmla="*/ 2147483647 w 428"/>
                <a:gd name="T5" fmla="*/ 2147483647 h 490"/>
                <a:gd name="T6" fmla="*/ 2147483647 w 428"/>
                <a:gd name="T7" fmla="*/ 2147483647 h 490"/>
                <a:gd name="T8" fmla="*/ 2147483647 w 428"/>
                <a:gd name="T9" fmla="*/ 2147483647 h 490"/>
                <a:gd name="T10" fmla="*/ 2147483647 w 428"/>
                <a:gd name="T11" fmla="*/ 2147483647 h 490"/>
                <a:gd name="T12" fmla="*/ 2147483647 w 428"/>
                <a:gd name="T13" fmla="*/ 2147483647 h 490"/>
                <a:gd name="T14" fmla="*/ 2147483647 w 428"/>
                <a:gd name="T15" fmla="*/ 2147483647 h 490"/>
                <a:gd name="T16" fmla="*/ 2147483647 w 428"/>
                <a:gd name="T17" fmla="*/ 2147483647 h 490"/>
                <a:gd name="T18" fmla="*/ 2147483647 w 428"/>
                <a:gd name="T19" fmla="*/ 2147483647 h 490"/>
                <a:gd name="T20" fmla="*/ 2147483647 w 428"/>
                <a:gd name="T21" fmla="*/ 2147483647 h 490"/>
                <a:gd name="T22" fmla="*/ 2147483647 w 428"/>
                <a:gd name="T23" fmla="*/ 2147483647 h 490"/>
                <a:gd name="T24" fmla="*/ 2147483647 w 428"/>
                <a:gd name="T25" fmla="*/ 2147483647 h 490"/>
                <a:gd name="T26" fmla="*/ 2147483647 w 428"/>
                <a:gd name="T27" fmla="*/ 2147483647 h 490"/>
                <a:gd name="T28" fmla="*/ 2147483647 w 428"/>
                <a:gd name="T29" fmla="*/ 2147483647 h 490"/>
                <a:gd name="T30" fmla="*/ 2147483647 w 428"/>
                <a:gd name="T31" fmla="*/ 2147483647 h 490"/>
                <a:gd name="T32" fmla="*/ 2147483647 w 428"/>
                <a:gd name="T33" fmla="*/ 2147483647 h 490"/>
                <a:gd name="T34" fmla="*/ 2147483647 w 428"/>
                <a:gd name="T35" fmla="*/ 0 h 490"/>
                <a:gd name="T36" fmla="*/ 2147483647 w 428"/>
                <a:gd name="T37" fmla="*/ 2147483647 h 490"/>
                <a:gd name="T38" fmla="*/ 2147483647 w 428"/>
                <a:gd name="T39" fmla="*/ 2147483647 h 490"/>
                <a:gd name="T40" fmla="*/ 2147483647 w 428"/>
                <a:gd name="T41" fmla="*/ 2147483647 h 490"/>
                <a:gd name="T42" fmla="*/ 2147483647 w 428"/>
                <a:gd name="T43" fmla="*/ 2147483647 h 490"/>
                <a:gd name="T44" fmla="*/ 2147483647 w 428"/>
                <a:gd name="T45" fmla="*/ 2147483647 h 490"/>
                <a:gd name="T46" fmla="*/ 2147483647 w 428"/>
                <a:gd name="T47" fmla="*/ 2147483647 h 490"/>
                <a:gd name="T48" fmla="*/ 2147483647 w 428"/>
                <a:gd name="T49" fmla="*/ 2147483647 h 490"/>
                <a:gd name="T50" fmla="*/ 2147483647 w 428"/>
                <a:gd name="T51" fmla="*/ 2147483647 h 490"/>
                <a:gd name="T52" fmla="*/ 2147483647 w 428"/>
                <a:gd name="T53" fmla="*/ 2147483647 h 490"/>
                <a:gd name="T54" fmla="*/ 2147483647 w 428"/>
                <a:gd name="T55" fmla="*/ 2147483647 h 490"/>
                <a:gd name="T56" fmla="*/ 2147483647 w 428"/>
                <a:gd name="T57" fmla="*/ 2147483647 h 490"/>
                <a:gd name="T58" fmla="*/ 2147483647 w 428"/>
                <a:gd name="T59" fmla="*/ 2147483647 h 490"/>
                <a:gd name="T60" fmla="*/ 2147483647 w 428"/>
                <a:gd name="T61" fmla="*/ 2147483647 h 490"/>
                <a:gd name="T62" fmla="*/ 2147483647 w 428"/>
                <a:gd name="T63" fmla="*/ 2147483647 h 490"/>
                <a:gd name="T64" fmla="*/ 2147483647 w 428"/>
                <a:gd name="T65" fmla="*/ 2147483647 h 490"/>
                <a:gd name="T66" fmla="*/ 0 w 428"/>
                <a:gd name="T67" fmla="*/ 2147483647 h 4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8"/>
                <a:gd name="T103" fmla="*/ 0 h 490"/>
                <a:gd name="T104" fmla="*/ 428 w 428"/>
                <a:gd name="T105" fmla="*/ 490 h 4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8" h="490">
                  <a:moveTo>
                    <a:pt x="0" y="490"/>
                  </a:moveTo>
                  <a:lnTo>
                    <a:pt x="13" y="490"/>
                  </a:lnTo>
                  <a:lnTo>
                    <a:pt x="31" y="484"/>
                  </a:lnTo>
                  <a:lnTo>
                    <a:pt x="50" y="477"/>
                  </a:lnTo>
                  <a:lnTo>
                    <a:pt x="57" y="471"/>
                  </a:lnTo>
                  <a:lnTo>
                    <a:pt x="76" y="452"/>
                  </a:lnTo>
                  <a:lnTo>
                    <a:pt x="82" y="433"/>
                  </a:lnTo>
                  <a:lnTo>
                    <a:pt x="88" y="427"/>
                  </a:lnTo>
                  <a:lnTo>
                    <a:pt x="101" y="389"/>
                  </a:lnTo>
                  <a:lnTo>
                    <a:pt x="113" y="352"/>
                  </a:lnTo>
                  <a:lnTo>
                    <a:pt x="126" y="320"/>
                  </a:lnTo>
                  <a:lnTo>
                    <a:pt x="138" y="251"/>
                  </a:lnTo>
                  <a:lnTo>
                    <a:pt x="164" y="144"/>
                  </a:lnTo>
                  <a:lnTo>
                    <a:pt x="170" y="113"/>
                  </a:lnTo>
                  <a:lnTo>
                    <a:pt x="176" y="82"/>
                  </a:lnTo>
                  <a:lnTo>
                    <a:pt x="189" y="38"/>
                  </a:lnTo>
                  <a:lnTo>
                    <a:pt x="201" y="6"/>
                  </a:lnTo>
                  <a:lnTo>
                    <a:pt x="214" y="0"/>
                  </a:lnTo>
                  <a:lnTo>
                    <a:pt x="227" y="6"/>
                  </a:lnTo>
                  <a:lnTo>
                    <a:pt x="239" y="38"/>
                  </a:lnTo>
                  <a:lnTo>
                    <a:pt x="252" y="75"/>
                  </a:lnTo>
                  <a:lnTo>
                    <a:pt x="258" y="113"/>
                  </a:lnTo>
                  <a:lnTo>
                    <a:pt x="277" y="182"/>
                  </a:lnTo>
                  <a:lnTo>
                    <a:pt x="302" y="301"/>
                  </a:lnTo>
                  <a:lnTo>
                    <a:pt x="308" y="339"/>
                  </a:lnTo>
                  <a:lnTo>
                    <a:pt x="321" y="371"/>
                  </a:lnTo>
                  <a:lnTo>
                    <a:pt x="340" y="427"/>
                  </a:lnTo>
                  <a:lnTo>
                    <a:pt x="352" y="452"/>
                  </a:lnTo>
                  <a:lnTo>
                    <a:pt x="371" y="471"/>
                  </a:lnTo>
                  <a:lnTo>
                    <a:pt x="396" y="484"/>
                  </a:lnTo>
                  <a:lnTo>
                    <a:pt x="415" y="490"/>
                  </a:lnTo>
                  <a:lnTo>
                    <a:pt x="422" y="490"/>
                  </a:lnTo>
                  <a:lnTo>
                    <a:pt x="428" y="490"/>
                  </a:lnTo>
                  <a:lnTo>
                    <a:pt x="0" y="490"/>
                  </a:lnTo>
                  <a:close/>
                </a:path>
              </a:pathLst>
            </a:custGeom>
            <a:gradFill rotWithShape="0">
              <a:gsLst>
                <a:gs pos="0">
                  <a:srgbClr val="FF3399"/>
                </a:gs>
                <a:gs pos="25000">
                  <a:srgbClr val="FF6633"/>
                </a:gs>
                <a:gs pos="50000">
                  <a:srgbClr val="FFFF00"/>
                </a:gs>
                <a:gs pos="75000">
                  <a:srgbClr val="01A78F"/>
                </a:gs>
                <a:gs pos="100000">
                  <a:srgbClr val="3366FF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>
                <a:latin typeface="ＭＳ Ｐゴシック" charset="-128"/>
              </a:endParaRPr>
            </a:p>
          </p:txBody>
        </p:sp>
        <p:sp>
          <p:nvSpPr>
            <p:cNvPr id="28700" name="Rectangle 8"/>
            <p:cNvSpPr>
              <a:spLocks noChangeArrowheads="1"/>
            </p:cNvSpPr>
            <p:nvPr/>
          </p:nvSpPr>
          <p:spPr bwMode="auto">
            <a:xfrm>
              <a:off x="6600824" y="2203467"/>
              <a:ext cx="1857375" cy="492215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 dirty="0" err="1"/>
                <a:t>Ti:sapphire</a:t>
              </a:r>
              <a:r>
                <a:rPr lang="en-US" altLang="ja-JP" sz="1300" dirty="0"/>
                <a:t> oscillator </a:t>
              </a:r>
              <a:r>
                <a:rPr lang="en-US" altLang="ja-JP" sz="1200" dirty="0"/>
                <a:t>+</a:t>
              </a:r>
              <a:r>
                <a:rPr lang="en-US" altLang="ja-JP" sz="1300" dirty="0"/>
                <a:t> preamplifier</a:t>
              </a:r>
            </a:p>
          </p:txBody>
        </p:sp>
      </p:grpSp>
      <p:grpSp>
        <p:nvGrpSpPr>
          <p:cNvPr id="5" name="図形グループ 51"/>
          <p:cNvGrpSpPr/>
          <p:nvPr/>
        </p:nvGrpSpPr>
        <p:grpSpPr>
          <a:xfrm>
            <a:off x="319920" y="2055533"/>
            <a:ext cx="8519280" cy="3888067"/>
            <a:chOff x="319920" y="2055533"/>
            <a:chExt cx="8519280" cy="3888067"/>
          </a:xfrm>
        </p:grpSpPr>
        <p:sp>
          <p:nvSpPr>
            <p:cNvPr id="50" name="フリーフォーム 49"/>
            <p:cNvSpPr/>
            <p:nvPr/>
          </p:nvSpPr>
          <p:spPr>
            <a:xfrm>
              <a:off x="319920" y="2055533"/>
              <a:ext cx="8519280" cy="3888067"/>
            </a:xfrm>
            <a:custGeom>
              <a:avLst/>
              <a:gdLst>
                <a:gd name="connsiteX0" fmla="*/ 4882298 w 8519280"/>
                <a:gd name="connsiteY0" fmla="*/ 16493 h 3735667"/>
                <a:gd name="connsiteX1" fmla="*/ 8247 w 8519280"/>
                <a:gd name="connsiteY1" fmla="*/ 0 h 3735667"/>
                <a:gd name="connsiteX2" fmla="*/ 0 w 8519280"/>
                <a:gd name="connsiteY2" fmla="*/ 3719174 h 3735667"/>
                <a:gd name="connsiteX3" fmla="*/ 8519280 w 8519280"/>
                <a:gd name="connsiteY3" fmla="*/ 3735667 h 3735667"/>
                <a:gd name="connsiteX4" fmla="*/ 8519280 w 8519280"/>
                <a:gd name="connsiteY4" fmla="*/ 1434892 h 3735667"/>
                <a:gd name="connsiteX5" fmla="*/ 4874051 w 8519280"/>
                <a:gd name="connsiteY5" fmla="*/ 1434892 h 3735667"/>
                <a:gd name="connsiteX6" fmla="*/ 4882298 w 8519280"/>
                <a:gd name="connsiteY6" fmla="*/ 16493 h 3735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519280" h="3735667">
                  <a:moveTo>
                    <a:pt x="4882298" y="16493"/>
                  </a:moveTo>
                  <a:lnTo>
                    <a:pt x="8247" y="0"/>
                  </a:lnTo>
                  <a:lnTo>
                    <a:pt x="0" y="3719174"/>
                  </a:lnTo>
                  <a:lnTo>
                    <a:pt x="8519280" y="3735667"/>
                  </a:lnTo>
                  <a:lnTo>
                    <a:pt x="8519280" y="1434892"/>
                  </a:lnTo>
                  <a:lnTo>
                    <a:pt x="4874051" y="1434892"/>
                  </a:lnTo>
                  <a:lnTo>
                    <a:pt x="4882298" y="16493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1" name="Rectangle 45"/>
            <p:cNvSpPr>
              <a:spLocks noChangeArrowheads="1"/>
            </p:cNvSpPr>
            <p:nvPr/>
          </p:nvSpPr>
          <p:spPr bwMode="auto">
            <a:xfrm>
              <a:off x="365452" y="5594616"/>
              <a:ext cx="1082348" cy="2923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 dirty="0" err="1" smtClean="0">
                  <a:solidFill>
                    <a:srgbClr val="000000"/>
                  </a:solidFill>
                </a:rPr>
                <a:t>SecondCPA</a:t>
              </a:r>
              <a:endParaRPr lang="en-US" altLang="ja-JP" sz="13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図形グループ 54"/>
          <p:cNvGrpSpPr/>
          <p:nvPr/>
        </p:nvGrpSpPr>
        <p:grpSpPr>
          <a:xfrm>
            <a:off x="190500" y="881063"/>
            <a:ext cx="8596313" cy="5761037"/>
            <a:chOff x="190500" y="881063"/>
            <a:chExt cx="8596313" cy="5761037"/>
          </a:xfrm>
        </p:grpSpPr>
        <p:pic>
          <p:nvPicPr>
            <p:cNvPr id="28685" name="図 4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346824" y="889828"/>
              <a:ext cx="1439989" cy="1079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86" name="図 41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979578" y="903399"/>
              <a:ext cx="1439989" cy="1079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87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28600" y="5562288"/>
              <a:ext cx="1628945" cy="1079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88" name="Picture 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43181" y="5562288"/>
              <a:ext cx="1439220" cy="1079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89" name="図 252"/>
            <p:cNvPicPr>
              <a:picLocks noChangeAspect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6781752" y="5244343"/>
              <a:ext cx="1440044" cy="1079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90" name="Picture 6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724366" y="5562288"/>
              <a:ext cx="1646177" cy="107981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91" name="図 40"/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5557735" y="881063"/>
              <a:ext cx="1440012" cy="108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28692" name="図 54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3768645" y="890443"/>
              <a:ext cx="1440012" cy="1080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54" name="図 5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90500" y="901700"/>
              <a:ext cx="1440000" cy="108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1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1447800"/>
            <a:ext cx="6997700" cy="5248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93" name="Rectangle 25"/>
          <p:cNvSpPr>
            <a:spLocks noGrp="1" noChangeArrowheads="1"/>
          </p:cNvSpPr>
          <p:nvPr>
            <p:ph type="title"/>
          </p:nvPr>
        </p:nvSpPr>
        <p:spPr>
          <a:xfrm>
            <a:off x="1066800" y="185738"/>
            <a:ext cx="5257800" cy="576262"/>
          </a:xfrm>
          <a:effectLst>
            <a:outerShdw blurRad="127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altLang="ja-JP" sz="2500" dirty="0">
                <a:solidFill>
                  <a:srgbClr val="E0B80D"/>
                </a:solidFill>
              </a:rPr>
              <a:t>View of</a:t>
            </a:r>
            <a:r>
              <a:rPr lang="en-US" altLang="ja-JP" sz="2500" dirty="0" smtClean="0">
                <a:solidFill>
                  <a:srgbClr val="E0B80D"/>
                </a:solidFill>
              </a:rPr>
              <a:t> the J</a:t>
            </a:r>
            <a:r>
              <a:rPr lang="en-US" altLang="ja-JP" sz="2500" dirty="0">
                <a:solidFill>
                  <a:srgbClr val="E0B80D"/>
                </a:solidFill>
              </a:rPr>
              <a:t>-KAREN laser system</a:t>
            </a:r>
          </a:p>
        </p:txBody>
      </p:sp>
      <p:grpSp>
        <p:nvGrpSpPr>
          <p:cNvPr id="2" name="図形グループ 62"/>
          <p:cNvGrpSpPr>
            <a:grpSpLocks/>
          </p:cNvGrpSpPr>
          <p:nvPr/>
        </p:nvGrpSpPr>
        <p:grpSpPr bwMode="auto">
          <a:xfrm>
            <a:off x="1483576" y="4192588"/>
            <a:ext cx="6828579" cy="2132012"/>
            <a:chOff x="1483659" y="4192588"/>
            <a:chExt cx="6827007" cy="2132012"/>
          </a:xfrm>
        </p:grpSpPr>
        <p:sp>
          <p:nvSpPr>
            <p:cNvPr id="26668" name="AutoShape 40"/>
            <p:cNvSpPr>
              <a:spLocks noChangeArrowheads="1"/>
            </p:cNvSpPr>
            <p:nvPr/>
          </p:nvSpPr>
          <p:spPr bwMode="auto">
            <a:xfrm>
              <a:off x="7315200" y="5867400"/>
              <a:ext cx="457200" cy="457200"/>
            </a:xfrm>
            <a:prstGeom prst="curvedRightArrow">
              <a:avLst>
                <a:gd name="adj1" fmla="val 20000"/>
                <a:gd name="adj2" fmla="val 40000"/>
                <a:gd name="adj3" fmla="val 33333"/>
              </a:avLst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669" name="Line 41"/>
            <p:cNvSpPr>
              <a:spLocks noChangeShapeType="1"/>
            </p:cNvSpPr>
            <p:nvPr/>
          </p:nvSpPr>
          <p:spPr bwMode="auto">
            <a:xfrm>
              <a:off x="5988050" y="4192588"/>
              <a:ext cx="1069975" cy="1054100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670" name="Line 42"/>
            <p:cNvSpPr>
              <a:spLocks noChangeShapeType="1"/>
            </p:cNvSpPr>
            <p:nvPr/>
          </p:nvSpPr>
          <p:spPr bwMode="auto">
            <a:xfrm flipH="1">
              <a:off x="3708400" y="4724400"/>
              <a:ext cx="1473200" cy="0"/>
            </a:xfrm>
            <a:prstGeom prst="line">
              <a:avLst/>
            </a:prstGeom>
            <a:noFill/>
            <a:ln w="76200">
              <a:solidFill>
                <a:srgbClr val="00FF00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671" name="Rectangle 43"/>
            <p:cNvSpPr>
              <a:spLocks noChangeArrowheads="1"/>
            </p:cNvSpPr>
            <p:nvPr/>
          </p:nvSpPr>
          <p:spPr bwMode="auto">
            <a:xfrm>
              <a:off x="1855788" y="4495800"/>
              <a:ext cx="1649413" cy="457200"/>
            </a:xfrm>
            <a:prstGeom prst="rect">
              <a:avLst/>
            </a:prstGeom>
            <a:gradFill rotWithShape="0">
              <a:gsLst>
                <a:gs pos="0">
                  <a:srgbClr val="007600"/>
                </a:gs>
                <a:gs pos="100000">
                  <a:srgbClr val="00FF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dirty="0" err="1"/>
                <a:t>Nd:glass</a:t>
              </a:r>
              <a:r>
                <a:rPr lang="en-US" altLang="ja-JP" sz="1200" dirty="0"/>
                <a:t> pump lasers</a:t>
              </a:r>
            </a:p>
            <a:p>
              <a:pPr algn="ctr"/>
              <a:r>
                <a:rPr lang="en-US" altLang="ja-JP" sz="1200" dirty="0"/>
                <a:t>(~60J, Single-shot)</a:t>
              </a:r>
            </a:p>
          </p:txBody>
        </p:sp>
        <p:sp>
          <p:nvSpPr>
            <p:cNvPr id="26672" name="Line 44"/>
            <p:cNvSpPr>
              <a:spLocks noChangeShapeType="1"/>
            </p:cNvSpPr>
            <p:nvPr/>
          </p:nvSpPr>
          <p:spPr bwMode="auto">
            <a:xfrm flipH="1" flipV="1">
              <a:off x="4119563" y="5845175"/>
              <a:ext cx="3146425" cy="92075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673" name="Rectangle 45"/>
            <p:cNvSpPr>
              <a:spLocks noChangeArrowheads="1"/>
            </p:cNvSpPr>
            <p:nvPr/>
          </p:nvSpPr>
          <p:spPr bwMode="auto">
            <a:xfrm>
              <a:off x="1483659" y="5600700"/>
              <a:ext cx="2647448" cy="461655"/>
            </a:xfrm>
            <a:prstGeom prst="rect">
              <a:avLst/>
            </a:prstGeom>
            <a:gradFill rotWithShape="0">
              <a:gsLst>
                <a:gs pos="0">
                  <a:srgbClr val="760000"/>
                </a:gs>
                <a:gs pos="100000">
                  <a:srgbClr val="FF00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 dirty="0" smtClean="0"/>
                <a:t>Large-aperture </a:t>
              </a:r>
              <a:r>
                <a:rPr lang="en-US" altLang="ja-JP" sz="1200" dirty="0" err="1" smtClean="0"/>
                <a:t>Ti:sap</a:t>
              </a:r>
              <a:r>
                <a:rPr lang="en-US" altLang="ja-JP" sz="1200" dirty="0"/>
                <a:t>.</a:t>
              </a:r>
              <a:r>
                <a:rPr lang="en-US" altLang="ja-JP" sz="1200" dirty="0" smtClean="0"/>
                <a:t> final amplifier</a:t>
              </a:r>
              <a:endParaRPr lang="en-US" altLang="ja-JP" sz="1200" dirty="0"/>
            </a:p>
            <a:p>
              <a:pPr algn="ctr"/>
              <a:r>
                <a:rPr lang="en-US" altLang="ja-JP" sz="1200" dirty="0"/>
                <a:t>(31J, Single-shot)</a:t>
              </a:r>
            </a:p>
          </p:txBody>
        </p:sp>
        <p:sp>
          <p:nvSpPr>
            <p:cNvPr id="26674" name="Rectangle 46"/>
            <p:cNvSpPr>
              <a:spLocks noChangeArrowheads="1"/>
            </p:cNvSpPr>
            <p:nvPr/>
          </p:nvSpPr>
          <p:spPr bwMode="auto">
            <a:xfrm>
              <a:off x="6727825" y="5334000"/>
              <a:ext cx="1582841" cy="461655"/>
            </a:xfrm>
            <a:prstGeom prst="rect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/>
                <a:t>Compressor</a:t>
              </a:r>
            </a:p>
            <a:p>
              <a:r>
                <a:rPr lang="en-US" altLang="ja-JP" sz="1200"/>
                <a:t>(20J, 38fs, &gt;500TW)</a:t>
              </a:r>
            </a:p>
          </p:txBody>
        </p:sp>
      </p:grp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4572002" y="2286000"/>
            <a:ext cx="2041526" cy="511175"/>
            <a:chOff x="2880" y="1440"/>
            <a:chExt cx="1286" cy="322"/>
          </a:xfrm>
        </p:grpSpPr>
        <p:sp>
          <p:nvSpPr>
            <p:cNvPr id="26666" name="Line 11"/>
            <p:cNvSpPr>
              <a:spLocks noChangeShapeType="1"/>
            </p:cNvSpPr>
            <p:nvPr/>
          </p:nvSpPr>
          <p:spPr bwMode="auto">
            <a:xfrm flipV="1">
              <a:off x="2880" y="1584"/>
              <a:ext cx="624" cy="178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667" name="Rectangle 12"/>
            <p:cNvSpPr>
              <a:spLocks noChangeArrowheads="1"/>
            </p:cNvSpPr>
            <p:nvPr/>
          </p:nvSpPr>
          <p:spPr bwMode="auto">
            <a:xfrm>
              <a:off x="3504" y="1440"/>
              <a:ext cx="662" cy="291"/>
            </a:xfrm>
            <a:prstGeom prst="rect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dirty="0" err="1"/>
                <a:t>Strecther</a:t>
              </a:r>
              <a:endParaRPr lang="en-US" altLang="ja-JP" sz="1200" dirty="0"/>
            </a:p>
            <a:p>
              <a:r>
                <a:rPr lang="en-US" altLang="ja-JP" sz="1200" dirty="0"/>
                <a:t>(</a:t>
              </a:r>
              <a:r>
                <a:rPr lang="en-US" altLang="ja-JP" sz="1200" dirty="0" smtClean="0"/>
                <a:t>~30µJ</a:t>
              </a:r>
              <a:r>
                <a:rPr lang="en-US" altLang="ja-JP" sz="1200" dirty="0"/>
                <a:t>, ~ns)</a:t>
              </a:r>
            </a:p>
          </p:txBody>
        </p:sp>
      </p:grpSp>
      <p:grpSp>
        <p:nvGrpSpPr>
          <p:cNvPr id="4" name="Group 57"/>
          <p:cNvGrpSpPr>
            <a:grpSpLocks/>
          </p:cNvGrpSpPr>
          <p:nvPr/>
        </p:nvGrpSpPr>
        <p:grpSpPr bwMode="auto">
          <a:xfrm>
            <a:off x="2528888" y="2057399"/>
            <a:ext cx="2173287" cy="892174"/>
            <a:chOff x="1593" y="1296"/>
            <a:chExt cx="1369" cy="562"/>
          </a:xfrm>
        </p:grpSpPr>
        <p:grpSp>
          <p:nvGrpSpPr>
            <p:cNvPr id="5" name="Group 51"/>
            <p:cNvGrpSpPr>
              <a:grpSpLocks/>
            </p:cNvGrpSpPr>
            <p:nvPr/>
          </p:nvGrpSpPr>
          <p:grpSpPr bwMode="auto">
            <a:xfrm>
              <a:off x="1593" y="1296"/>
              <a:ext cx="1181" cy="411"/>
              <a:chOff x="1593" y="1296"/>
              <a:chExt cx="1181" cy="411"/>
            </a:xfrm>
          </p:grpSpPr>
          <p:sp>
            <p:nvSpPr>
              <p:cNvPr id="26664" name="Line 14"/>
              <p:cNvSpPr>
                <a:spLocks noChangeShapeType="1"/>
              </p:cNvSpPr>
              <p:nvPr/>
            </p:nvSpPr>
            <p:spPr bwMode="auto">
              <a:xfrm flipH="1" flipV="1">
                <a:off x="2577" y="1518"/>
                <a:ext cx="197" cy="189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65" name="Rectangle 15"/>
              <p:cNvSpPr>
                <a:spLocks noChangeArrowheads="1"/>
              </p:cNvSpPr>
              <p:nvPr/>
            </p:nvSpPr>
            <p:spPr bwMode="auto">
              <a:xfrm>
                <a:off x="1593" y="1296"/>
                <a:ext cx="1005" cy="301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91429" tIns="45715" rIns="91429" bIns="45715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 dirty="0" err="1" smtClean="0"/>
                  <a:t>Ti:sapphire</a:t>
                </a:r>
                <a:r>
                  <a:rPr lang="en-US" altLang="ja-JP" sz="1200" dirty="0" smtClean="0"/>
                  <a:t> oscillator </a:t>
                </a:r>
              </a:p>
              <a:p>
                <a:r>
                  <a:rPr lang="en-US" altLang="ja-JP" sz="1200" dirty="0" smtClean="0"/>
                  <a:t>+ </a:t>
                </a:r>
                <a:r>
                  <a:rPr lang="en-US" altLang="ja-JP" sz="1200" dirty="0"/>
                  <a:t>preamplifier</a:t>
                </a:r>
              </a:p>
            </p:txBody>
          </p:sp>
        </p:grpSp>
        <p:sp>
          <p:nvSpPr>
            <p:cNvPr id="26663" name="Line 16"/>
            <p:cNvSpPr>
              <a:spLocks noChangeShapeType="1"/>
            </p:cNvSpPr>
            <p:nvPr/>
          </p:nvSpPr>
          <p:spPr bwMode="auto">
            <a:xfrm>
              <a:off x="2784" y="1677"/>
              <a:ext cx="178" cy="18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6" name="Group 61"/>
          <p:cNvGrpSpPr>
            <a:grpSpLocks/>
          </p:cNvGrpSpPr>
          <p:nvPr/>
        </p:nvGrpSpPr>
        <p:grpSpPr bwMode="auto">
          <a:xfrm>
            <a:off x="1181100" y="2897188"/>
            <a:ext cx="6767513" cy="1254125"/>
            <a:chOff x="744" y="1825"/>
            <a:chExt cx="4263" cy="790"/>
          </a:xfrm>
        </p:grpSpPr>
        <p:grpSp>
          <p:nvGrpSpPr>
            <p:cNvPr id="7" name="Group 3"/>
            <p:cNvGrpSpPr>
              <a:grpSpLocks/>
            </p:cNvGrpSpPr>
            <p:nvPr/>
          </p:nvGrpSpPr>
          <p:grpSpPr bwMode="auto">
            <a:xfrm>
              <a:off x="744" y="1825"/>
              <a:ext cx="4263" cy="700"/>
              <a:chOff x="744" y="1825"/>
              <a:chExt cx="4263" cy="700"/>
            </a:xfrm>
          </p:grpSpPr>
          <p:sp>
            <p:nvSpPr>
              <p:cNvPr id="26656" name="Rectangle 4"/>
              <p:cNvSpPr>
                <a:spLocks noChangeArrowheads="1"/>
              </p:cNvSpPr>
              <p:nvPr/>
            </p:nvSpPr>
            <p:spPr bwMode="auto">
              <a:xfrm>
                <a:off x="3909" y="1825"/>
                <a:ext cx="1098" cy="288"/>
              </a:xfrm>
              <a:prstGeom prst="rect">
                <a:avLst/>
              </a:prstGeom>
              <a:gradFill rotWithShape="0">
                <a:gsLst>
                  <a:gs pos="0">
                    <a:srgbClr val="007600"/>
                  </a:gs>
                  <a:gs pos="100000">
                    <a:srgbClr val="00FF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91429" tIns="45715" rIns="91429" bIns="45715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altLang="ja-JP" sz="1200"/>
                  <a:t>6 Nd:YAG pump lasers</a:t>
                </a:r>
              </a:p>
              <a:p>
                <a:pPr algn="ctr"/>
                <a:r>
                  <a:rPr lang="en-US" altLang="ja-JP" sz="1200"/>
                  <a:t>(~6.5J, 10Hz)</a:t>
                </a:r>
              </a:p>
            </p:txBody>
          </p:sp>
          <p:sp>
            <p:nvSpPr>
              <p:cNvPr id="26657" name="Line 5"/>
              <p:cNvSpPr>
                <a:spLocks noChangeShapeType="1"/>
              </p:cNvSpPr>
              <p:nvPr/>
            </p:nvSpPr>
            <p:spPr bwMode="auto">
              <a:xfrm flipH="1">
                <a:off x="2369" y="2188"/>
                <a:ext cx="560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58" name="Line 6"/>
              <p:cNvSpPr>
                <a:spLocks noChangeShapeType="1"/>
              </p:cNvSpPr>
              <p:nvPr/>
            </p:nvSpPr>
            <p:spPr bwMode="auto">
              <a:xfrm>
                <a:off x="3616" y="2188"/>
                <a:ext cx="560" cy="0"/>
              </a:xfrm>
              <a:prstGeom prst="line">
                <a:avLst/>
              </a:prstGeom>
              <a:noFill/>
              <a:ln w="31750">
                <a:solidFill>
                  <a:srgbClr val="00FF00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grpSp>
            <p:nvGrpSpPr>
              <p:cNvPr id="8" name="Group 7"/>
              <p:cNvGrpSpPr>
                <a:grpSpLocks/>
              </p:cNvGrpSpPr>
              <p:nvPr/>
            </p:nvGrpSpPr>
            <p:grpSpPr bwMode="auto">
              <a:xfrm>
                <a:off x="744" y="2237"/>
                <a:ext cx="2660" cy="288"/>
                <a:chOff x="744" y="2237"/>
                <a:chExt cx="2660" cy="288"/>
              </a:xfrm>
            </p:grpSpPr>
            <p:sp>
              <p:nvSpPr>
                <p:cNvPr id="26660" name="Line 8"/>
                <p:cNvSpPr>
                  <a:spLocks noChangeShapeType="1"/>
                </p:cNvSpPr>
                <p:nvPr/>
              </p:nvSpPr>
              <p:spPr bwMode="auto">
                <a:xfrm flipH="1" flipV="1">
                  <a:off x="2601" y="2370"/>
                  <a:ext cx="803" cy="145"/>
                </a:xfrm>
                <a:prstGeom prst="line">
                  <a:avLst/>
                </a:prstGeom>
                <a:noFill/>
                <a:ln w="31750">
                  <a:solidFill>
                    <a:schemeClr val="tx1"/>
                  </a:solidFill>
                  <a:round/>
                  <a:headEnd type="triangle" w="med" len="med"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ja-JP" altLang="en-US"/>
                </a:p>
              </p:txBody>
            </p:sp>
            <p:sp>
              <p:nvSpPr>
                <p:cNvPr id="26661" name="Rectangle 9"/>
                <p:cNvSpPr>
                  <a:spLocks noChangeArrowheads="1"/>
                </p:cNvSpPr>
                <p:nvPr/>
              </p:nvSpPr>
              <p:spPr bwMode="auto">
                <a:xfrm>
                  <a:off x="744" y="2237"/>
                  <a:ext cx="1855" cy="288"/>
                </a:xfrm>
                <a:prstGeom prst="rect">
                  <a:avLst/>
                </a:prstGeom>
                <a:gradFill rotWithShape="0">
                  <a:gsLst>
                    <a:gs pos="0">
                      <a:srgbClr val="760000"/>
                    </a:gs>
                    <a:gs pos="100000">
                      <a:srgbClr val="FF0000"/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1429" tIns="45715" rIns="91429" bIns="45715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altLang="ja-JP" sz="1200" dirty="0"/>
                    <a:t>Cryogenic-cooled </a:t>
                  </a:r>
                  <a:r>
                    <a:rPr lang="en-US" altLang="ja-JP" sz="1200" dirty="0" err="1"/>
                    <a:t>Ti:sap</a:t>
                  </a:r>
                  <a:r>
                    <a:rPr lang="en-US" altLang="ja-JP" sz="1200" dirty="0"/>
                    <a:t>. power amplifier</a:t>
                  </a:r>
                </a:p>
                <a:p>
                  <a:pPr algn="ctr"/>
                  <a:r>
                    <a:rPr lang="en-US" altLang="ja-JP" sz="1200" dirty="0"/>
                    <a:t>(3.2J, 10Hz)</a:t>
                  </a:r>
                </a:p>
              </p:txBody>
            </p:sp>
          </p:grpSp>
        </p:grpSp>
        <p:sp>
          <p:nvSpPr>
            <p:cNvPr id="26655" name="Line 21"/>
            <p:cNvSpPr>
              <a:spLocks noChangeShapeType="1"/>
            </p:cNvSpPr>
            <p:nvPr/>
          </p:nvSpPr>
          <p:spPr bwMode="auto">
            <a:xfrm>
              <a:off x="3277" y="2168"/>
              <a:ext cx="452" cy="44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9" name="Group 22"/>
          <p:cNvGrpSpPr>
            <a:grpSpLocks/>
          </p:cNvGrpSpPr>
          <p:nvPr/>
        </p:nvGrpSpPr>
        <p:grpSpPr bwMode="auto">
          <a:xfrm>
            <a:off x="6061075" y="3657600"/>
            <a:ext cx="2476500" cy="1143000"/>
            <a:chOff x="3841" y="2304"/>
            <a:chExt cx="1560" cy="720"/>
          </a:xfrm>
        </p:grpSpPr>
        <p:sp>
          <p:nvSpPr>
            <p:cNvPr id="26652" name="Rectangle 23"/>
            <p:cNvSpPr>
              <a:spLocks noChangeArrowheads="1"/>
            </p:cNvSpPr>
            <p:nvPr/>
          </p:nvSpPr>
          <p:spPr bwMode="auto">
            <a:xfrm>
              <a:off x="3841" y="2304"/>
              <a:ext cx="1560" cy="291"/>
            </a:xfrm>
            <a:prstGeom prst="rect">
              <a:avLst/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200"/>
                <a:t>Compressor</a:t>
              </a:r>
            </a:p>
            <a:p>
              <a:pPr algn="ctr"/>
              <a:r>
                <a:rPr lang="en-US" altLang="ja-JP" sz="1200"/>
                <a:t>(1.7J, 30fs, ~60TW, 10Hz, &gt;10</a:t>
              </a:r>
              <a:r>
                <a:rPr lang="en-US" altLang="ja-JP" sz="1200" baseline="30000"/>
                <a:t>10</a:t>
              </a:r>
              <a:r>
                <a:rPr lang="en-US" altLang="ja-JP" sz="1200"/>
                <a:t>)</a:t>
              </a:r>
            </a:p>
          </p:txBody>
        </p:sp>
        <p:sp>
          <p:nvSpPr>
            <p:cNvPr id="26653" name="AutoShape 24"/>
            <p:cNvSpPr>
              <a:spLocks noChangeArrowheads="1"/>
            </p:cNvSpPr>
            <p:nvPr/>
          </p:nvSpPr>
          <p:spPr bwMode="auto">
            <a:xfrm>
              <a:off x="4272" y="2736"/>
              <a:ext cx="288" cy="288"/>
            </a:xfrm>
            <a:prstGeom prst="curvedRightArrow">
              <a:avLst>
                <a:gd name="adj1" fmla="val 20000"/>
                <a:gd name="adj2" fmla="val 40000"/>
                <a:gd name="adj3" fmla="val 33333"/>
              </a:avLst>
            </a:prstGeom>
            <a:gradFill rotWithShape="0">
              <a:gsLst>
                <a:gs pos="0">
                  <a:srgbClr val="000076"/>
                </a:gs>
                <a:gs pos="100000">
                  <a:srgbClr val="0000FF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0" name="図形グループ 50"/>
          <p:cNvGrpSpPr/>
          <p:nvPr/>
        </p:nvGrpSpPr>
        <p:grpSpPr>
          <a:xfrm>
            <a:off x="2571750" y="2625725"/>
            <a:ext cx="2283882" cy="460376"/>
            <a:chOff x="2571750" y="2625725"/>
            <a:chExt cx="2283882" cy="460376"/>
          </a:xfrm>
        </p:grpSpPr>
        <p:sp>
          <p:nvSpPr>
            <p:cNvPr id="26651" name="Line 33"/>
            <p:cNvSpPr>
              <a:spLocks noChangeShapeType="1"/>
            </p:cNvSpPr>
            <p:nvPr/>
          </p:nvSpPr>
          <p:spPr bwMode="auto">
            <a:xfrm>
              <a:off x="4715934" y="2959100"/>
              <a:ext cx="139698" cy="127001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646" name="Rectangle 35"/>
            <p:cNvSpPr>
              <a:spLocks noChangeArrowheads="1"/>
            </p:cNvSpPr>
            <p:nvPr/>
          </p:nvSpPr>
          <p:spPr bwMode="auto">
            <a:xfrm>
              <a:off x="2571750" y="2625725"/>
              <a:ext cx="1555750" cy="274638"/>
            </a:xfrm>
            <a:prstGeom prst="rect">
              <a:avLst/>
            </a:prstGeom>
            <a:gradFill rotWithShape="0">
              <a:gsLst>
                <a:gs pos="0">
                  <a:srgbClr val="764700"/>
                </a:gs>
                <a:gs pos="100000">
                  <a:srgbClr val="FF990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lIns="91429" tIns="45715" rIns="91429" bIns="45715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1200" dirty="0"/>
                <a:t>OPCPA preamplifier</a:t>
              </a:r>
            </a:p>
          </p:txBody>
        </p:sp>
        <p:sp>
          <p:nvSpPr>
            <p:cNvPr id="26647" name="Line 36"/>
            <p:cNvSpPr>
              <a:spLocks noChangeShapeType="1"/>
            </p:cNvSpPr>
            <p:nvPr/>
          </p:nvSpPr>
          <p:spPr bwMode="auto">
            <a:xfrm flipH="1" flipV="1">
              <a:off x="4130674" y="2779712"/>
              <a:ext cx="593725" cy="268287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11" name="Group 53"/>
          <p:cNvGrpSpPr>
            <a:grpSpLocks/>
          </p:cNvGrpSpPr>
          <p:nvPr/>
        </p:nvGrpSpPr>
        <p:grpSpPr bwMode="auto">
          <a:xfrm>
            <a:off x="4494213" y="1644650"/>
            <a:ext cx="1966912" cy="1079500"/>
            <a:chOff x="2831" y="1036"/>
            <a:chExt cx="1239" cy="680"/>
          </a:xfrm>
        </p:grpSpPr>
        <p:sp>
          <p:nvSpPr>
            <p:cNvPr id="26643" name="Line 50"/>
            <p:cNvSpPr>
              <a:spLocks noChangeShapeType="1"/>
            </p:cNvSpPr>
            <p:nvPr/>
          </p:nvSpPr>
          <p:spPr bwMode="auto">
            <a:xfrm flipV="1">
              <a:off x="2831" y="1152"/>
              <a:ext cx="769" cy="564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6644" name="Rectangle 49"/>
            <p:cNvSpPr>
              <a:spLocks noChangeArrowheads="1"/>
            </p:cNvSpPr>
            <p:nvPr/>
          </p:nvSpPr>
          <p:spPr bwMode="auto">
            <a:xfrm>
              <a:off x="3509" y="1036"/>
              <a:ext cx="561" cy="308"/>
            </a:xfrm>
            <a:prstGeom prst="rect">
              <a:avLst/>
            </a:prstGeom>
            <a:gradFill rotWithShape="0">
              <a:gsLst>
                <a:gs pos="0">
                  <a:srgbClr val="185E5E"/>
                </a:gs>
                <a:gs pos="100000">
                  <a:srgbClr val="33CCCC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altLang="ja-JP" sz="1300"/>
                <a:t>Saturable</a:t>
              </a:r>
            </a:p>
            <a:p>
              <a:pPr algn="ctr"/>
              <a:r>
                <a:rPr lang="en-US" altLang="ja-JP" sz="1300"/>
                <a:t>absorber</a:t>
              </a:r>
            </a:p>
          </p:txBody>
        </p:sp>
      </p:grpSp>
      <p:grpSp>
        <p:nvGrpSpPr>
          <p:cNvPr id="12" name="Group 60"/>
          <p:cNvGrpSpPr>
            <a:grpSpLocks/>
          </p:cNvGrpSpPr>
          <p:nvPr/>
        </p:nvGrpSpPr>
        <p:grpSpPr bwMode="auto">
          <a:xfrm>
            <a:off x="2617788" y="3060700"/>
            <a:ext cx="2562225" cy="366713"/>
            <a:chOff x="1649" y="1928"/>
            <a:chExt cx="1614" cy="231"/>
          </a:xfrm>
        </p:grpSpPr>
        <p:grpSp>
          <p:nvGrpSpPr>
            <p:cNvPr id="13" name="Group 55"/>
            <p:cNvGrpSpPr>
              <a:grpSpLocks/>
            </p:cNvGrpSpPr>
            <p:nvPr/>
          </p:nvGrpSpPr>
          <p:grpSpPr bwMode="auto">
            <a:xfrm>
              <a:off x="1649" y="1928"/>
              <a:ext cx="1265" cy="173"/>
              <a:chOff x="1649" y="1928"/>
              <a:chExt cx="1265" cy="173"/>
            </a:xfrm>
          </p:grpSpPr>
          <p:sp>
            <p:nvSpPr>
              <p:cNvPr id="26641" name="Line 19"/>
              <p:cNvSpPr>
                <a:spLocks noChangeShapeType="1"/>
              </p:cNvSpPr>
              <p:nvPr/>
            </p:nvSpPr>
            <p:spPr bwMode="auto">
              <a:xfrm flipH="1">
                <a:off x="2565" y="1976"/>
                <a:ext cx="349" cy="38"/>
              </a:xfrm>
              <a:prstGeom prst="line">
                <a:avLst/>
              </a:prstGeom>
              <a:noFill/>
              <a:ln w="31750">
                <a:solidFill>
                  <a:schemeClr val="tx1"/>
                </a:solidFill>
                <a:round/>
                <a:headEnd type="triangle" w="med" len="med"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6642" name="Rectangle 20"/>
              <p:cNvSpPr>
                <a:spLocks noChangeArrowheads="1"/>
              </p:cNvSpPr>
              <p:nvPr/>
            </p:nvSpPr>
            <p:spPr bwMode="auto">
              <a:xfrm>
                <a:off x="1649" y="1928"/>
                <a:ext cx="959" cy="173"/>
              </a:xfrm>
              <a:prstGeom prst="rect">
                <a:avLst/>
              </a:prstGeom>
              <a:gradFill rotWithShape="0">
                <a:gsLst>
                  <a:gs pos="0">
                    <a:srgbClr val="760000"/>
                  </a:gs>
                  <a:gs pos="100000">
                    <a:srgbClr val="FF0000"/>
                  </a:gs>
                </a:gsLst>
                <a:lin ang="189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lIns="91429" tIns="45715" rIns="91429" bIns="45715">
                <a:prstTxWarp prst="textNoShape">
                  <a:avLst/>
                </a:prstTxWarp>
                <a:spAutoFit/>
              </a:bodyPr>
              <a:lstStyle/>
              <a:p>
                <a:r>
                  <a:rPr lang="en-US" altLang="ja-JP" sz="1200" dirty="0" err="1"/>
                  <a:t>Ti:sap</a:t>
                </a:r>
                <a:r>
                  <a:rPr lang="en-US" altLang="ja-JP" sz="1200" dirty="0"/>
                  <a:t>.  preamplifier</a:t>
                </a:r>
              </a:p>
            </p:txBody>
          </p:sp>
        </p:grpSp>
        <p:sp>
          <p:nvSpPr>
            <p:cNvPr id="26640" name="Line 59"/>
            <p:cNvSpPr>
              <a:spLocks noChangeShapeType="1"/>
            </p:cNvSpPr>
            <p:nvPr/>
          </p:nvSpPr>
          <p:spPr bwMode="auto">
            <a:xfrm>
              <a:off x="3061" y="1944"/>
              <a:ext cx="202" cy="21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26636" name="Picture 5" descr="虹棒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952500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419100"/>
            <a:ext cx="1066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9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6553200" cy="533400"/>
          </a:xfrm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algn="l">
              <a:defRPr/>
            </a:pPr>
            <a:r>
              <a:rPr lang="en-US" altLang="ja-JP" sz="2400" dirty="0" smtClean="0">
                <a:solidFill>
                  <a:srgbClr val="E0B80D"/>
                </a:solidFill>
              </a:rPr>
              <a:t>Optical Parametric Chirped-Pulse Amplification </a:t>
            </a:r>
            <a:br>
              <a:rPr lang="en-US" altLang="ja-JP" sz="2400" dirty="0" smtClean="0">
                <a:solidFill>
                  <a:srgbClr val="E0B80D"/>
                </a:solidFill>
              </a:rPr>
            </a:br>
            <a:r>
              <a:rPr lang="en-US" altLang="ja-JP" sz="2400" dirty="0" smtClean="0">
                <a:solidFill>
                  <a:srgbClr val="E0B80D"/>
                </a:solidFill>
              </a:rPr>
              <a:t>(OPCPA) concept </a:t>
            </a:r>
            <a:endParaRPr lang="en-US" altLang="ja-JP" sz="2400" dirty="0">
              <a:solidFill>
                <a:srgbClr val="E0B80D"/>
              </a:solidFill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600325" y="4240213"/>
            <a:ext cx="3698875" cy="2236787"/>
            <a:chOff x="1776" y="1231"/>
            <a:chExt cx="2330" cy="1409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776" y="1231"/>
              <a:ext cx="2330" cy="1168"/>
              <a:chOff x="1776" y="1231"/>
              <a:chExt cx="2330" cy="1168"/>
            </a:xfrm>
          </p:grpSpPr>
          <p:sp>
            <p:nvSpPr>
              <p:cNvPr id="20509" name="AutoShape 18"/>
              <p:cNvSpPr>
                <a:spLocks noChangeArrowheads="1"/>
              </p:cNvSpPr>
              <p:nvPr/>
            </p:nvSpPr>
            <p:spPr bwMode="auto">
              <a:xfrm>
                <a:off x="2778" y="1593"/>
                <a:ext cx="1328" cy="173"/>
              </a:xfrm>
              <a:prstGeom prst="rightArrow">
                <a:avLst>
                  <a:gd name="adj1" fmla="val 50000"/>
                  <a:gd name="adj2" fmla="val 191908"/>
                </a:avLst>
              </a:prstGeom>
              <a:gradFill rotWithShape="0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0" scaled="1"/>
              </a:gradFill>
              <a:ln w="9525">
                <a:miter lim="800000"/>
                <a:headEnd/>
                <a:tailEnd/>
              </a:ln>
              <a:scene3d>
                <a:camera prst="legacyObliqueTopLeft">
                  <a:rot lat="0" lon="20099957" rev="0"/>
                </a:camera>
                <a:lightRig rig="legacyFlat3" dir="t"/>
              </a:scene3d>
              <a:sp3d extrusionH="290500" prstMaterial="legacyMatte">
                <a:bevelT w="13500" h="13500" prst="angle"/>
                <a:bevelB w="13500" h="13500" prst="angle"/>
                <a:extrusionClr>
                  <a:srgbClr val="A603AB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ja-JP" altLang="en-US"/>
              </a:p>
            </p:txBody>
          </p:sp>
          <p:sp>
            <p:nvSpPr>
              <p:cNvPr id="20510" name="AutoShape 19"/>
              <p:cNvSpPr>
                <a:spLocks noChangeArrowheads="1"/>
              </p:cNvSpPr>
              <p:nvPr/>
            </p:nvSpPr>
            <p:spPr bwMode="auto">
              <a:xfrm>
                <a:off x="2895" y="1724"/>
                <a:ext cx="1029" cy="92"/>
              </a:xfrm>
              <a:prstGeom prst="rightArrow">
                <a:avLst>
                  <a:gd name="adj1" fmla="val 50000"/>
                  <a:gd name="adj2" fmla="val 279620"/>
                </a:avLst>
              </a:prstGeom>
              <a:solidFill>
                <a:srgbClr val="00CC00"/>
              </a:solidFill>
              <a:ln w="9525">
                <a:miter lim="800000"/>
                <a:headEnd/>
                <a:tailEnd/>
              </a:ln>
              <a:scene3d>
                <a:camera prst="legacyObliqueTopLeft">
                  <a:rot lat="20999970" lon="0" rev="0"/>
                </a:camera>
                <a:lightRig rig="legacyFlat3" dir="t"/>
              </a:scene3d>
              <a:sp3d extrusionH="100000" prstMaterial="legacyMatte">
                <a:bevelT w="13500" h="13500" prst="angle"/>
                <a:bevelB w="13500" h="13500" prst="angle"/>
                <a:extrusionClr>
                  <a:srgbClr val="00CC00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ja-JP" altLang="en-US"/>
              </a:p>
            </p:txBody>
          </p:sp>
          <p:sp>
            <p:nvSpPr>
              <p:cNvPr id="20511" name="AutoShape 20"/>
              <p:cNvSpPr>
                <a:spLocks noChangeArrowheads="1"/>
              </p:cNvSpPr>
              <p:nvPr/>
            </p:nvSpPr>
            <p:spPr bwMode="auto">
              <a:xfrm>
                <a:off x="2907" y="1832"/>
                <a:ext cx="1029" cy="132"/>
              </a:xfrm>
              <a:prstGeom prst="rightArrow">
                <a:avLst>
                  <a:gd name="adj1" fmla="val 50000"/>
                  <a:gd name="adj2" fmla="val 194886"/>
                </a:avLst>
              </a:prstGeom>
              <a:solidFill>
                <a:srgbClr val="412CBE"/>
              </a:solidFill>
              <a:ln w="9525">
                <a:miter lim="800000"/>
                <a:headEnd/>
                <a:tailEnd/>
              </a:ln>
              <a:scene3d>
                <a:camera prst="legacyObliqueTopLeft">
                  <a:rot lat="0" lon="2400000" rev="0"/>
                </a:camera>
                <a:lightRig rig="legacyFlat3" dir="t"/>
              </a:scene3d>
              <a:sp3d extrusionH="163500" prstMaterial="legacyMatte">
                <a:bevelT w="13500" h="13500" prst="angle"/>
                <a:bevelB w="13500" h="13500" prst="angle"/>
                <a:extrusionClr>
                  <a:srgbClr val="412CBE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ja-JP" altLang="en-US"/>
              </a:p>
            </p:txBody>
          </p:sp>
          <p:sp>
            <p:nvSpPr>
              <p:cNvPr id="20512" name="AutoShape 21"/>
              <p:cNvSpPr>
                <a:spLocks noChangeArrowheads="1"/>
              </p:cNvSpPr>
              <p:nvPr/>
            </p:nvSpPr>
            <p:spPr bwMode="auto">
              <a:xfrm rot="-642171">
                <a:off x="2255" y="1312"/>
                <a:ext cx="317" cy="574"/>
              </a:xfrm>
              <a:prstGeom prst="parallelogram">
                <a:avLst>
                  <a:gd name="adj" fmla="val 51458"/>
                </a:avLst>
              </a:prstGeom>
              <a:solidFill>
                <a:srgbClr val="99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3" name="AutoShape 22"/>
              <p:cNvSpPr>
                <a:spLocks noChangeArrowheads="1"/>
              </p:cNvSpPr>
              <p:nvPr/>
            </p:nvSpPr>
            <p:spPr bwMode="auto">
              <a:xfrm rot="20957829" flipH="1">
                <a:off x="2403" y="1231"/>
                <a:ext cx="856" cy="485"/>
              </a:xfrm>
              <a:prstGeom prst="parallelogram">
                <a:avLst>
                  <a:gd name="adj" fmla="val 144048"/>
                </a:avLst>
              </a:prstGeom>
              <a:solidFill>
                <a:srgbClr val="71A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4" name="AutoShape 23"/>
              <p:cNvSpPr>
                <a:spLocks noChangeArrowheads="1"/>
              </p:cNvSpPr>
              <p:nvPr/>
            </p:nvSpPr>
            <p:spPr bwMode="auto">
              <a:xfrm rot="20957829" flipH="1">
                <a:off x="2356" y="1827"/>
                <a:ext cx="830" cy="572"/>
              </a:xfrm>
              <a:prstGeom prst="parallelogram">
                <a:avLst>
                  <a:gd name="adj" fmla="val 117918"/>
                </a:avLst>
              </a:prstGeom>
              <a:solidFill>
                <a:srgbClr val="81C0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5" name="AutoShape 24"/>
              <p:cNvSpPr>
                <a:spLocks noChangeArrowheads="1"/>
              </p:cNvSpPr>
              <p:nvPr/>
            </p:nvSpPr>
            <p:spPr bwMode="auto">
              <a:xfrm rot="-642171">
                <a:off x="3018" y="1655"/>
                <a:ext cx="342" cy="667"/>
              </a:xfrm>
              <a:prstGeom prst="parallelogram">
                <a:avLst>
                  <a:gd name="adj" fmla="val 54356"/>
                </a:avLst>
              </a:prstGeom>
              <a:solidFill>
                <a:srgbClr val="7FB3CB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6" name="AutoShape 25"/>
              <p:cNvSpPr>
                <a:spLocks noChangeArrowheads="1"/>
              </p:cNvSpPr>
              <p:nvPr/>
            </p:nvSpPr>
            <p:spPr bwMode="auto">
              <a:xfrm rot="-1067086">
                <a:off x="2370" y="1314"/>
                <a:ext cx="720" cy="468"/>
              </a:xfrm>
              <a:prstGeom prst="triangle">
                <a:avLst>
                  <a:gd name="adj" fmla="val 27602"/>
                </a:avLst>
              </a:prstGeom>
              <a:solidFill>
                <a:srgbClr val="3366FF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7" name="AutoShape 26"/>
              <p:cNvSpPr>
                <a:spLocks noChangeArrowheads="1"/>
              </p:cNvSpPr>
              <p:nvPr/>
            </p:nvSpPr>
            <p:spPr bwMode="auto">
              <a:xfrm rot="9731195">
                <a:off x="2523" y="1757"/>
                <a:ext cx="720" cy="538"/>
              </a:xfrm>
              <a:prstGeom prst="triangle">
                <a:avLst>
                  <a:gd name="adj" fmla="val 31454"/>
                </a:avLst>
              </a:prstGeom>
              <a:solidFill>
                <a:srgbClr val="3366FF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20518" name="AutoShape 27"/>
              <p:cNvSpPr>
                <a:spLocks noChangeArrowheads="1"/>
              </p:cNvSpPr>
              <p:nvPr/>
            </p:nvSpPr>
            <p:spPr bwMode="auto">
              <a:xfrm>
                <a:off x="1776" y="1735"/>
                <a:ext cx="1029" cy="132"/>
              </a:xfrm>
              <a:prstGeom prst="rightArrow">
                <a:avLst>
                  <a:gd name="adj1" fmla="val 50000"/>
                  <a:gd name="adj2" fmla="val 194886"/>
                </a:avLst>
              </a:prstGeom>
              <a:solidFill>
                <a:srgbClr val="00CC00"/>
              </a:solidFill>
              <a:ln w="9525">
                <a:miter lim="800000"/>
                <a:headEnd/>
                <a:tailEnd/>
              </a:ln>
              <a:scene3d>
                <a:camera prst="legacyObliqueTopLeft">
                  <a:rot lat="20999970" lon="0" rev="0"/>
                </a:camera>
                <a:lightRig rig="legacyFlat3" dir="t"/>
              </a:scene3d>
              <a:sp3d extrusionH="544500" prstMaterial="legacyMatte">
                <a:bevelT w="13500" h="13500" prst="angle"/>
                <a:bevelB w="13500" h="13500" prst="angle"/>
                <a:extrusionClr>
                  <a:srgbClr val="00CC00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ja-JP" altLang="en-US"/>
              </a:p>
            </p:txBody>
          </p:sp>
          <p:sp>
            <p:nvSpPr>
              <p:cNvPr id="20519" name="AutoShape 28"/>
              <p:cNvSpPr>
                <a:spLocks noChangeArrowheads="1"/>
              </p:cNvSpPr>
              <p:nvPr/>
            </p:nvSpPr>
            <p:spPr bwMode="auto">
              <a:xfrm>
                <a:off x="1904" y="1817"/>
                <a:ext cx="1030" cy="132"/>
              </a:xfrm>
              <a:prstGeom prst="rightArrow">
                <a:avLst>
                  <a:gd name="adj1" fmla="val 50000"/>
                  <a:gd name="adj2" fmla="val 195076"/>
                </a:avLst>
              </a:prstGeom>
              <a:gradFill rotWithShape="0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0" scaled="1"/>
              </a:gradFill>
              <a:ln w="9525">
                <a:miter lim="800000"/>
                <a:headEnd/>
                <a:tailEnd/>
              </a:ln>
              <a:scene3d>
                <a:camera prst="legacyObliqueTopLeft">
                  <a:rot lat="0" lon="20099957" rev="0"/>
                </a:camera>
                <a:lightRig rig="legacyFlat3" dir="t"/>
              </a:scene3d>
              <a:sp3d extrusionH="36500" prstMaterial="legacyMatte">
                <a:bevelT w="13500" h="13500" prst="angle"/>
                <a:bevelB w="13500" h="13500" prst="angle"/>
                <a:extrusionClr>
                  <a:srgbClr val="A603AB"/>
                </a:extrusionClr>
              </a:sp3d>
            </p:spPr>
            <p:txBody>
              <a:bodyPr wrap="none" anchor="ctr">
                <a:prstTxWarp prst="textNoShape">
                  <a:avLst/>
                </a:prstTxWarp>
                <a:flatTx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20508" name="Rectangle 29"/>
            <p:cNvSpPr>
              <a:spLocks noChangeArrowheads="1"/>
            </p:cNvSpPr>
            <p:nvPr/>
          </p:nvSpPr>
          <p:spPr bwMode="auto">
            <a:xfrm>
              <a:off x="2230" y="2390"/>
              <a:ext cx="130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/>
                <a:t>Nonlinear crystal</a:t>
              </a:r>
            </a:p>
          </p:txBody>
        </p:sp>
      </p:grpSp>
      <p:sp>
        <p:nvSpPr>
          <p:cNvPr id="28693" name="Rectangle 31"/>
          <p:cNvSpPr>
            <a:spLocks noChangeArrowheads="1"/>
          </p:cNvSpPr>
          <p:nvPr/>
        </p:nvSpPr>
        <p:spPr bwMode="auto">
          <a:xfrm>
            <a:off x="4876800" y="1219200"/>
            <a:ext cx="41052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altLang="ja-JP" sz="1600"/>
              <a:t>✓</a:t>
            </a:r>
            <a:r>
              <a:rPr lang="en-US" altLang="ja-JP" sz="1600">
                <a:ea typeface="ＭＳ ゴシック" charset="-128"/>
                <a:cs typeface="ＭＳ ゴシック" charset="-128"/>
              </a:rPr>
              <a:t> </a:t>
            </a:r>
            <a:r>
              <a:rPr lang="en-US" altLang="ja-JP" sz="1600"/>
              <a:t>Uses a monochromatic laser to provide   </a:t>
            </a:r>
          </a:p>
          <a:p>
            <a:pPr algn="just"/>
            <a:r>
              <a:rPr lang="en-US" altLang="ja-JP" sz="1600"/>
              <a:t>     broadband amplification</a:t>
            </a:r>
          </a:p>
        </p:txBody>
      </p:sp>
      <p:sp>
        <p:nvSpPr>
          <p:cNvPr id="28694" name="Rectangle 32"/>
          <p:cNvSpPr>
            <a:spLocks noChangeArrowheads="1"/>
          </p:cNvSpPr>
          <p:nvPr/>
        </p:nvSpPr>
        <p:spPr bwMode="auto">
          <a:xfrm>
            <a:off x="4953000" y="2743200"/>
            <a:ext cx="40386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400" dirty="0">
                <a:solidFill>
                  <a:srgbClr val="00FFFF"/>
                </a:solidFill>
              </a:rPr>
              <a:t>A. </a:t>
            </a:r>
            <a:r>
              <a:rPr lang="en-US" altLang="ja-JP" sz="1400" dirty="0" err="1">
                <a:solidFill>
                  <a:srgbClr val="00FFFF"/>
                </a:solidFill>
              </a:rPr>
              <a:t>Dubietis</a:t>
            </a:r>
            <a:r>
              <a:rPr lang="en-US" altLang="ja-JP" sz="1400" dirty="0">
                <a:solidFill>
                  <a:srgbClr val="00FFFF"/>
                </a:solidFill>
              </a:rPr>
              <a:t> </a:t>
            </a:r>
            <a:r>
              <a:rPr lang="en-US" altLang="ja-JP" sz="1400" i="1" dirty="0">
                <a:solidFill>
                  <a:srgbClr val="00FFFF"/>
                </a:solidFill>
              </a:rPr>
              <a:t>et al</a:t>
            </a:r>
            <a:r>
              <a:rPr lang="en-US" altLang="ja-JP" sz="1400" dirty="0">
                <a:solidFill>
                  <a:srgbClr val="00FFFF"/>
                </a:solidFill>
              </a:rPr>
              <a:t>., Opt. </a:t>
            </a:r>
            <a:r>
              <a:rPr lang="en-US" altLang="ja-JP" sz="1400" dirty="0" err="1">
                <a:solidFill>
                  <a:srgbClr val="00FFFF"/>
                </a:solidFill>
              </a:rPr>
              <a:t>Commun</a:t>
            </a:r>
            <a:r>
              <a:rPr lang="en-US" altLang="ja-JP" sz="1400" dirty="0">
                <a:solidFill>
                  <a:srgbClr val="00FFFF"/>
                </a:solidFill>
              </a:rPr>
              <a:t>., 88 (1992) 437.</a:t>
            </a:r>
            <a:endParaRPr lang="en-US" altLang="ja-JP" sz="1400" dirty="0" smtClean="0">
              <a:solidFill>
                <a:srgbClr val="00FFFF"/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sz="1400" dirty="0" smtClean="0">
                <a:solidFill>
                  <a:srgbClr val="00FFFF"/>
                </a:solidFill>
              </a:rPr>
              <a:t>I. N</a:t>
            </a:r>
            <a:r>
              <a:rPr lang="en-US" altLang="ja-JP" sz="1400" dirty="0">
                <a:solidFill>
                  <a:srgbClr val="00FFFF"/>
                </a:solidFill>
              </a:rPr>
              <a:t>. Ross </a:t>
            </a:r>
            <a:r>
              <a:rPr lang="en-US" altLang="ja-JP" sz="1400" i="1" dirty="0">
                <a:solidFill>
                  <a:srgbClr val="00FFFF"/>
                </a:solidFill>
              </a:rPr>
              <a:t>et al</a:t>
            </a:r>
            <a:r>
              <a:rPr lang="en-US" altLang="ja-JP" sz="1400" dirty="0">
                <a:solidFill>
                  <a:srgbClr val="00FFFF"/>
                </a:solidFill>
              </a:rPr>
              <a:t>., Opt. </a:t>
            </a:r>
            <a:r>
              <a:rPr lang="en-US" altLang="ja-JP" sz="1400" dirty="0" err="1">
                <a:solidFill>
                  <a:srgbClr val="00FFFF"/>
                </a:solidFill>
              </a:rPr>
              <a:t>Commun</a:t>
            </a:r>
            <a:r>
              <a:rPr lang="en-US" altLang="ja-JP" sz="1400" dirty="0">
                <a:solidFill>
                  <a:srgbClr val="00FFFF"/>
                </a:solidFill>
              </a:rPr>
              <a:t>., 144 (1997) 125</a:t>
            </a:r>
            <a:r>
              <a:rPr lang="en-US" altLang="ja-JP" sz="1400" dirty="0" smtClean="0">
                <a:solidFill>
                  <a:srgbClr val="00FFFF"/>
                </a:solidFill>
              </a:rPr>
              <a:t>.</a:t>
            </a:r>
          </a:p>
        </p:txBody>
      </p: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879475" y="4257675"/>
            <a:ext cx="2249488" cy="1700213"/>
            <a:chOff x="692" y="1242"/>
            <a:chExt cx="1417" cy="1071"/>
          </a:xfrm>
        </p:grpSpPr>
        <p:sp>
          <p:nvSpPr>
            <p:cNvPr id="20503" name="Rectangle 34"/>
            <p:cNvSpPr>
              <a:spLocks noChangeArrowheads="1"/>
            </p:cNvSpPr>
            <p:nvPr/>
          </p:nvSpPr>
          <p:spPr bwMode="auto">
            <a:xfrm>
              <a:off x="1104" y="2063"/>
              <a:ext cx="100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>
                  <a:solidFill>
                    <a:srgbClr val="FF6948"/>
                  </a:solidFill>
                </a:rPr>
                <a:t>Signal beam</a:t>
              </a:r>
            </a:p>
          </p:txBody>
        </p:sp>
        <p:sp>
          <p:nvSpPr>
            <p:cNvPr id="20504" name="Rectangle 35"/>
            <p:cNvSpPr>
              <a:spLocks noChangeArrowheads="1"/>
            </p:cNvSpPr>
            <p:nvPr/>
          </p:nvSpPr>
          <p:spPr bwMode="auto">
            <a:xfrm>
              <a:off x="1104" y="1333"/>
              <a:ext cx="97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>
                  <a:solidFill>
                    <a:srgbClr val="54DC59"/>
                  </a:solidFill>
                </a:rPr>
                <a:t>Pump beam</a:t>
              </a:r>
            </a:p>
          </p:txBody>
        </p:sp>
        <p:sp>
          <p:nvSpPr>
            <p:cNvPr id="20505" name="Freeform 36"/>
            <p:cNvSpPr>
              <a:spLocks/>
            </p:cNvSpPr>
            <p:nvPr/>
          </p:nvSpPr>
          <p:spPr bwMode="auto">
            <a:xfrm>
              <a:off x="692" y="2136"/>
              <a:ext cx="454" cy="111"/>
            </a:xfrm>
            <a:custGeom>
              <a:avLst/>
              <a:gdLst>
                <a:gd name="T0" fmla="*/ 0 w 428"/>
                <a:gd name="T1" fmla="*/ 0 h 490"/>
                <a:gd name="T2" fmla="*/ 4131 w 428"/>
                <a:gd name="T3" fmla="*/ 0 h 490"/>
                <a:gd name="T4" fmla="*/ 10004 w 428"/>
                <a:gd name="T5" fmla="*/ 0 h 490"/>
                <a:gd name="T6" fmla="*/ 16089 w 428"/>
                <a:gd name="T7" fmla="*/ 0 h 490"/>
                <a:gd name="T8" fmla="*/ 18332 w 428"/>
                <a:gd name="T9" fmla="*/ 0 h 490"/>
                <a:gd name="T10" fmla="*/ 24619 w 428"/>
                <a:gd name="T11" fmla="*/ 0 h 490"/>
                <a:gd name="T12" fmla="*/ 26635 w 428"/>
                <a:gd name="T13" fmla="*/ 0 h 490"/>
                <a:gd name="T14" fmla="*/ 28919 w 428"/>
                <a:gd name="T15" fmla="*/ 0 h 490"/>
                <a:gd name="T16" fmla="*/ 32651 w 428"/>
                <a:gd name="T17" fmla="*/ 0 h 490"/>
                <a:gd name="T18" fmla="*/ 36644 w 428"/>
                <a:gd name="T19" fmla="*/ 0 h 490"/>
                <a:gd name="T20" fmla="*/ 41220 w 428"/>
                <a:gd name="T21" fmla="*/ 0 h 490"/>
                <a:gd name="T22" fmla="*/ 44400 w 428"/>
                <a:gd name="T23" fmla="*/ 0 h 490"/>
                <a:gd name="T24" fmla="*/ 52993 w 428"/>
                <a:gd name="T25" fmla="*/ 0 h 490"/>
                <a:gd name="T26" fmla="*/ 55356 w 428"/>
                <a:gd name="T27" fmla="*/ 0 h 490"/>
                <a:gd name="T28" fmla="*/ 56831 w 428"/>
                <a:gd name="T29" fmla="*/ 0 h 490"/>
                <a:gd name="T30" fmla="*/ 60815 w 428"/>
                <a:gd name="T31" fmla="*/ 0 h 490"/>
                <a:gd name="T32" fmla="*/ 64810 w 428"/>
                <a:gd name="T33" fmla="*/ 0 h 490"/>
                <a:gd name="T34" fmla="*/ 70044 w 428"/>
                <a:gd name="T35" fmla="*/ 0 h 490"/>
                <a:gd name="T36" fmla="*/ 74299 w 428"/>
                <a:gd name="T37" fmla="*/ 0 h 490"/>
                <a:gd name="T38" fmla="*/ 76994 w 428"/>
                <a:gd name="T39" fmla="*/ 0 h 490"/>
                <a:gd name="T40" fmla="*/ 81151 w 428"/>
                <a:gd name="T41" fmla="*/ 0 h 490"/>
                <a:gd name="T42" fmla="*/ 83671 w 428"/>
                <a:gd name="T43" fmla="*/ 0 h 490"/>
                <a:gd name="T44" fmla="*/ 89728 w 428"/>
                <a:gd name="T45" fmla="*/ 0 h 490"/>
                <a:gd name="T46" fmla="*/ 97477 w 428"/>
                <a:gd name="T47" fmla="*/ 0 h 490"/>
                <a:gd name="T48" fmla="*/ 99835 w 428"/>
                <a:gd name="T49" fmla="*/ 0 h 490"/>
                <a:gd name="T50" fmla="*/ 103880 w 428"/>
                <a:gd name="T51" fmla="*/ 0 h 490"/>
                <a:gd name="T52" fmla="*/ 109699 w 428"/>
                <a:gd name="T53" fmla="*/ 0 h 490"/>
                <a:gd name="T54" fmla="*/ 113826 w 428"/>
                <a:gd name="T55" fmla="*/ 0 h 490"/>
                <a:gd name="T56" fmla="*/ 120352 w 428"/>
                <a:gd name="T57" fmla="*/ 0 h 490"/>
                <a:gd name="T58" fmla="*/ 128076 w 428"/>
                <a:gd name="T59" fmla="*/ 0 h 490"/>
                <a:gd name="T60" fmla="*/ 134115 w 428"/>
                <a:gd name="T61" fmla="*/ 0 h 490"/>
                <a:gd name="T62" fmla="*/ 136958 w 428"/>
                <a:gd name="T63" fmla="*/ 0 h 490"/>
                <a:gd name="T64" fmla="*/ 138679 w 428"/>
                <a:gd name="T65" fmla="*/ 0 h 490"/>
                <a:gd name="T66" fmla="*/ 0 w 428"/>
                <a:gd name="T67" fmla="*/ 0 h 4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8"/>
                <a:gd name="T103" fmla="*/ 0 h 490"/>
                <a:gd name="T104" fmla="*/ 428 w 428"/>
                <a:gd name="T105" fmla="*/ 490 h 4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8" h="490">
                  <a:moveTo>
                    <a:pt x="0" y="490"/>
                  </a:moveTo>
                  <a:lnTo>
                    <a:pt x="13" y="490"/>
                  </a:lnTo>
                  <a:lnTo>
                    <a:pt x="31" y="484"/>
                  </a:lnTo>
                  <a:lnTo>
                    <a:pt x="50" y="477"/>
                  </a:lnTo>
                  <a:lnTo>
                    <a:pt x="57" y="471"/>
                  </a:lnTo>
                  <a:lnTo>
                    <a:pt x="76" y="452"/>
                  </a:lnTo>
                  <a:lnTo>
                    <a:pt x="82" y="433"/>
                  </a:lnTo>
                  <a:lnTo>
                    <a:pt x="88" y="427"/>
                  </a:lnTo>
                  <a:lnTo>
                    <a:pt x="101" y="389"/>
                  </a:lnTo>
                  <a:lnTo>
                    <a:pt x="113" y="352"/>
                  </a:lnTo>
                  <a:lnTo>
                    <a:pt x="126" y="320"/>
                  </a:lnTo>
                  <a:lnTo>
                    <a:pt x="138" y="251"/>
                  </a:lnTo>
                  <a:lnTo>
                    <a:pt x="164" y="144"/>
                  </a:lnTo>
                  <a:lnTo>
                    <a:pt x="170" y="113"/>
                  </a:lnTo>
                  <a:lnTo>
                    <a:pt x="176" y="82"/>
                  </a:lnTo>
                  <a:lnTo>
                    <a:pt x="189" y="38"/>
                  </a:lnTo>
                  <a:lnTo>
                    <a:pt x="201" y="6"/>
                  </a:lnTo>
                  <a:lnTo>
                    <a:pt x="214" y="0"/>
                  </a:lnTo>
                  <a:lnTo>
                    <a:pt x="227" y="6"/>
                  </a:lnTo>
                  <a:lnTo>
                    <a:pt x="239" y="38"/>
                  </a:lnTo>
                  <a:lnTo>
                    <a:pt x="252" y="75"/>
                  </a:lnTo>
                  <a:lnTo>
                    <a:pt x="258" y="113"/>
                  </a:lnTo>
                  <a:lnTo>
                    <a:pt x="277" y="182"/>
                  </a:lnTo>
                  <a:lnTo>
                    <a:pt x="302" y="301"/>
                  </a:lnTo>
                  <a:lnTo>
                    <a:pt x="308" y="339"/>
                  </a:lnTo>
                  <a:lnTo>
                    <a:pt x="321" y="371"/>
                  </a:lnTo>
                  <a:lnTo>
                    <a:pt x="340" y="427"/>
                  </a:lnTo>
                  <a:lnTo>
                    <a:pt x="352" y="452"/>
                  </a:lnTo>
                  <a:lnTo>
                    <a:pt x="371" y="471"/>
                  </a:lnTo>
                  <a:lnTo>
                    <a:pt x="396" y="484"/>
                  </a:lnTo>
                  <a:lnTo>
                    <a:pt x="415" y="490"/>
                  </a:lnTo>
                  <a:lnTo>
                    <a:pt x="422" y="490"/>
                  </a:lnTo>
                  <a:lnTo>
                    <a:pt x="428" y="490"/>
                  </a:lnTo>
                  <a:lnTo>
                    <a:pt x="0" y="490"/>
                  </a:lnTo>
                  <a:close/>
                </a:path>
              </a:pathLst>
            </a:cu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06" name="Freeform 37"/>
            <p:cNvSpPr>
              <a:spLocks/>
            </p:cNvSpPr>
            <p:nvPr/>
          </p:nvSpPr>
          <p:spPr bwMode="auto">
            <a:xfrm>
              <a:off x="723" y="1242"/>
              <a:ext cx="406" cy="493"/>
            </a:xfrm>
            <a:custGeom>
              <a:avLst/>
              <a:gdLst>
                <a:gd name="T0" fmla="*/ 0 w 428"/>
                <a:gd name="T1" fmla="*/ 883 h 490"/>
                <a:gd name="T2" fmla="*/ 9 w 428"/>
                <a:gd name="T3" fmla="*/ 883 h 490"/>
                <a:gd name="T4" fmla="*/ 9 w 428"/>
                <a:gd name="T5" fmla="*/ 873 h 490"/>
                <a:gd name="T6" fmla="*/ 9 w 428"/>
                <a:gd name="T7" fmla="*/ 862 h 490"/>
                <a:gd name="T8" fmla="*/ 9 w 428"/>
                <a:gd name="T9" fmla="*/ 852 h 490"/>
                <a:gd name="T10" fmla="*/ 9 w 428"/>
                <a:gd name="T11" fmla="*/ 821 h 490"/>
                <a:gd name="T12" fmla="*/ 9 w 428"/>
                <a:gd name="T13" fmla="*/ 788 h 490"/>
                <a:gd name="T14" fmla="*/ 9 w 428"/>
                <a:gd name="T15" fmla="*/ 778 h 490"/>
                <a:gd name="T16" fmla="*/ 9 w 428"/>
                <a:gd name="T17" fmla="*/ 706 h 490"/>
                <a:gd name="T18" fmla="*/ 9 w 428"/>
                <a:gd name="T19" fmla="*/ 632 h 490"/>
                <a:gd name="T20" fmla="*/ 9 w 428"/>
                <a:gd name="T21" fmla="*/ 569 h 490"/>
                <a:gd name="T22" fmla="*/ 9 w 428"/>
                <a:gd name="T23" fmla="*/ 466 h 490"/>
                <a:gd name="T24" fmla="*/ 9 w 428"/>
                <a:gd name="T25" fmla="*/ 242 h 490"/>
                <a:gd name="T26" fmla="*/ 9 w 428"/>
                <a:gd name="T27" fmla="*/ 211 h 490"/>
                <a:gd name="T28" fmla="*/ 9 w 428"/>
                <a:gd name="T29" fmla="*/ 180 h 490"/>
                <a:gd name="T30" fmla="*/ 9 w 428"/>
                <a:gd name="T31" fmla="*/ 38 h 490"/>
                <a:gd name="T32" fmla="*/ 9 w 428"/>
                <a:gd name="T33" fmla="*/ 6 h 490"/>
                <a:gd name="T34" fmla="*/ 9 w 428"/>
                <a:gd name="T35" fmla="*/ 0 h 490"/>
                <a:gd name="T36" fmla="*/ 9 w 428"/>
                <a:gd name="T37" fmla="*/ 6 h 490"/>
                <a:gd name="T38" fmla="*/ 9 w 428"/>
                <a:gd name="T39" fmla="*/ 38 h 490"/>
                <a:gd name="T40" fmla="*/ 9 w 428"/>
                <a:gd name="T41" fmla="*/ 75 h 490"/>
                <a:gd name="T42" fmla="*/ 9 w 428"/>
                <a:gd name="T43" fmla="*/ 211 h 490"/>
                <a:gd name="T44" fmla="*/ 9 w 428"/>
                <a:gd name="T45" fmla="*/ 315 h 490"/>
                <a:gd name="T46" fmla="*/ 9 w 428"/>
                <a:gd name="T47" fmla="*/ 541 h 490"/>
                <a:gd name="T48" fmla="*/ 9 w 428"/>
                <a:gd name="T49" fmla="*/ 606 h 490"/>
                <a:gd name="T50" fmla="*/ 9 w 428"/>
                <a:gd name="T51" fmla="*/ 670 h 490"/>
                <a:gd name="T52" fmla="*/ 9 w 428"/>
                <a:gd name="T53" fmla="*/ 778 h 490"/>
                <a:gd name="T54" fmla="*/ 9 w 428"/>
                <a:gd name="T55" fmla="*/ 821 h 490"/>
                <a:gd name="T56" fmla="*/ 9 w 428"/>
                <a:gd name="T57" fmla="*/ 852 h 490"/>
                <a:gd name="T58" fmla="*/ 9 w 428"/>
                <a:gd name="T59" fmla="*/ 873 h 490"/>
                <a:gd name="T60" fmla="*/ 9 w 428"/>
                <a:gd name="T61" fmla="*/ 883 h 490"/>
                <a:gd name="T62" fmla="*/ 9 w 428"/>
                <a:gd name="T63" fmla="*/ 883 h 490"/>
                <a:gd name="T64" fmla="*/ 9 w 428"/>
                <a:gd name="T65" fmla="*/ 883 h 490"/>
                <a:gd name="T66" fmla="*/ 0 w 428"/>
                <a:gd name="T67" fmla="*/ 883 h 4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8"/>
                <a:gd name="T103" fmla="*/ 0 h 490"/>
                <a:gd name="T104" fmla="*/ 428 w 428"/>
                <a:gd name="T105" fmla="*/ 490 h 4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8" h="490">
                  <a:moveTo>
                    <a:pt x="0" y="490"/>
                  </a:moveTo>
                  <a:lnTo>
                    <a:pt x="13" y="490"/>
                  </a:lnTo>
                  <a:lnTo>
                    <a:pt x="31" y="484"/>
                  </a:lnTo>
                  <a:lnTo>
                    <a:pt x="50" y="477"/>
                  </a:lnTo>
                  <a:lnTo>
                    <a:pt x="57" y="471"/>
                  </a:lnTo>
                  <a:lnTo>
                    <a:pt x="76" y="452"/>
                  </a:lnTo>
                  <a:lnTo>
                    <a:pt x="82" y="433"/>
                  </a:lnTo>
                  <a:lnTo>
                    <a:pt x="88" y="427"/>
                  </a:lnTo>
                  <a:lnTo>
                    <a:pt x="101" y="389"/>
                  </a:lnTo>
                  <a:lnTo>
                    <a:pt x="113" y="352"/>
                  </a:lnTo>
                  <a:lnTo>
                    <a:pt x="126" y="320"/>
                  </a:lnTo>
                  <a:lnTo>
                    <a:pt x="138" y="251"/>
                  </a:lnTo>
                  <a:lnTo>
                    <a:pt x="164" y="144"/>
                  </a:lnTo>
                  <a:lnTo>
                    <a:pt x="170" y="113"/>
                  </a:lnTo>
                  <a:lnTo>
                    <a:pt x="176" y="82"/>
                  </a:lnTo>
                  <a:lnTo>
                    <a:pt x="189" y="38"/>
                  </a:lnTo>
                  <a:lnTo>
                    <a:pt x="201" y="6"/>
                  </a:lnTo>
                  <a:lnTo>
                    <a:pt x="214" y="0"/>
                  </a:lnTo>
                  <a:lnTo>
                    <a:pt x="227" y="6"/>
                  </a:lnTo>
                  <a:lnTo>
                    <a:pt x="239" y="38"/>
                  </a:lnTo>
                  <a:lnTo>
                    <a:pt x="252" y="75"/>
                  </a:lnTo>
                  <a:lnTo>
                    <a:pt x="258" y="113"/>
                  </a:lnTo>
                  <a:lnTo>
                    <a:pt x="277" y="182"/>
                  </a:lnTo>
                  <a:lnTo>
                    <a:pt x="302" y="301"/>
                  </a:lnTo>
                  <a:lnTo>
                    <a:pt x="308" y="339"/>
                  </a:lnTo>
                  <a:lnTo>
                    <a:pt x="321" y="371"/>
                  </a:lnTo>
                  <a:lnTo>
                    <a:pt x="340" y="427"/>
                  </a:lnTo>
                  <a:lnTo>
                    <a:pt x="352" y="452"/>
                  </a:lnTo>
                  <a:lnTo>
                    <a:pt x="371" y="471"/>
                  </a:lnTo>
                  <a:lnTo>
                    <a:pt x="396" y="484"/>
                  </a:lnTo>
                  <a:lnTo>
                    <a:pt x="415" y="490"/>
                  </a:lnTo>
                  <a:lnTo>
                    <a:pt x="422" y="490"/>
                  </a:lnTo>
                  <a:lnTo>
                    <a:pt x="428" y="490"/>
                  </a:lnTo>
                  <a:lnTo>
                    <a:pt x="0" y="49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grpSp>
        <p:nvGrpSpPr>
          <p:cNvPr id="5" name="Group 44"/>
          <p:cNvGrpSpPr>
            <a:grpSpLocks/>
          </p:cNvGrpSpPr>
          <p:nvPr/>
        </p:nvGrpSpPr>
        <p:grpSpPr bwMode="auto">
          <a:xfrm>
            <a:off x="6181725" y="3900488"/>
            <a:ext cx="2657475" cy="1828800"/>
            <a:chOff x="4032" y="1017"/>
            <a:chExt cx="1674" cy="1152"/>
          </a:xfrm>
        </p:grpSpPr>
        <p:sp>
          <p:nvSpPr>
            <p:cNvPr id="20498" name="Rectangle 39"/>
            <p:cNvSpPr>
              <a:spLocks noChangeArrowheads="1"/>
            </p:cNvSpPr>
            <p:nvPr/>
          </p:nvSpPr>
          <p:spPr bwMode="auto">
            <a:xfrm>
              <a:off x="4032" y="1631"/>
              <a:ext cx="120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>
                  <a:solidFill>
                    <a:srgbClr val="54DC59"/>
                  </a:solidFill>
                </a:rPr>
                <a:t>Depleted pump</a:t>
              </a:r>
            </a:p>
          </p:txBody>
        </p:sp>
        <p:sp>
          <p:nvSpPr>
            <p:cNvPr id="20499" name="Rectangle 40"/>
            <p:cNvSpPr>
              <a:spLocks noChangeArrowheads="1"/>
            </p:cNvSpPr>
            <p:nvPr/>
          </p:nvSpPr>
          <p:spPr bwMode="auto">
            <a:xfrm>
              <a:off x="4035" y="1343"/>
              <a:ext cx="1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>
                  <a:solidFill>
                    <a:srgbClr val="FF6948"/>
                  </a:solidFill>
                </a:rPr>
                <a:t>Amplified signal</a:t>
              </a:r>
            </a:p>
          </p:txBody>
        </p:sp>
        <p:sp>
          <p:nvSpPr>
            <p:cNvPr id="20500" name="Rectangle 41"/>
            <p:cNvSpPr>
              <a:spLocks noChangeArrowheads="1"/>
            </p:cNvSpPr>
            <p:nvPr/>
          </p:nvSpPr>
          <p:spPr bwMode="auto">
            <a:xfrm>
              <a:off x="4039" y="1919"/>
              <a:ext cx="87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sz="2000">
                  <a:solidFill>
                    <a:srgbClr val="0048D9"/>
                  </a:solidFill>
                </a:rPr>
                <a:t>Idler beam</a:t>
              </a:r>
            </a:p>
          </p:txBody>
        </p:sp>
        <p:sp>
          <p:nvSpPr>
            <p:cNvPr id="20501" name="Freeform 42"/>
            <p:cNvSpPr>
              <a:spLocks/>
            </p:cNvSpPr>
            <p:nvPr/>
          </p:nvSpPr>
          <p:spPr bwMode="auto">
            <a:xfrm>
              <a:off x="5252" y="1701"/>
              <a:ext cx="454" cy="111"/>
            </a:xfrm>
            <a:custGeom>
              <a:avLst/>
              <a:gdLst>
                <a:gd name="T0" fmla="*/ 0 w 428"/>
                <a:gd name="T1" fmla="*/ 0 h 490"/>
                <a:gd name="T2" fmla="*/ 4131 w 428"/>
                <a:gd name="T3" fmla="*/ 0 h 490"/>
                <a:gd name="T4" fmla="*/ 10004 w 428"/>
                <a:gd name="T5" fmla="*/ 0 h 490"/>
                <a:gd name="T6" fmla="*/ 16089 w 428"/>
                <a:gd name="T7" fmla="*/ 0 h 490"/>
                <a:gd name="T8" fmla="*/ 18332 w 428"/>
                <a:gd name="T9" fmla="*/ 0 h 490"/>
                <a:gd name="T10" fmla="*/ 24619 w 428"/>
                <a:gd name="T11" fmla="*/ 0 h 490"/>
                <a:gd name="T12" fmla="*/ 26635 w 428"/>
                <a:gd name="T13" fmla="*/ 0 h 490"/>
                <a:gd name="T14" fmla="*/ 28919 w 428"/>
                <a:gd name="T15" fmla="*/ 0 h 490"/>
                <a:gd name="T16" fmla="*/ 32651 w 428"/>
                <a:gd name="T17" fmla="*/ 0 h 490"/>
                <a:gd name="T18" fmla="*/ 36644 w 428"/>
                <a:gd name="T19" fmla="*/ 0 h 490"/>
                <a:gd name="T20" fmla="*/ 41220 w 428"/>
                <a:gd name="T21" fmla="*/ 0 h 490"/>
                <a:gd name="T22" fmla="*/ 44400 w 428"/>
                <a:gd name="T23" fmla="*/ 0 h 490"/>
                <a:gd name="T24" fmla="*/ 52993 w 428"/>
                <a:gd name="T25" fmla="*/ 0 h 490"/>
                <a:gd name="T26" fmla="*/ 55356 w 428"/>
                <a:gd name="T27" fmla="*/ 0 h 490"/>
                <a:gd name="T28" fmla="*/ 56831 w 428"/>
                <a:gd name="T29" fmla="*/ 0 h 490"/>
                <a:gd name="T30" fmla="*/ 60815 w 428"/>
                <a:gd name="T31" fmla="*/ 0 h 490"/>
                <a:gd name="T32" fmla="*/ 64810 w 428"/>
                <a:gd name="T33" fmla="*/ 0 h 490"/>
                <a:gd name="T34" fmla="*/ 70044 w 428"/>
                <a:gd name="T35" fmla="*/ 0 h 490"/>
                <a:gd name="T36" fmla="*/ 74299 w 428"/>
                <a:gd name="T37" fmla="*/ 0 h 490"/>
                <a:gd name="T38" fmla="*/ 76994 w 428"/>
                <a:gd name="T39" fmla="*/ 0 h 490"/>
                <a:gd name="T40" fmla="*/ 81151 w 428"/>
                <a:gd name="T41" fmla="*/ 0 h 490"/>
                <a:gd name="T42" fmla="*/ 83671 w 428"/>
                <a:gd name="T43" fmla="*/ 0 h 490"/>
                <a:gd name="T44" fmla="*/ 89728 w 428"/>
                <a:gd name="T45" fmla="*/ 0 h 490"/>
                <a:gd name="T46" fmla="*/ 97477 w 428"/>
                <a:gd name="T47" fmla="*/ 0 h 490"/>
                <a:gd name="T48" fmla="*/ 99835 w 428"/>
                <a:gd name="T49" fmla="*/ 0 h 490"/>
                <a:gd name="T50" fmla="*/ 103880 w 428"/>
                <a:gd name="T51" fmla="*/ 0 h 490"/>
                <a:gd name="T52" fmla="*/ 109699 w 428"/>
                <a:gd name="T53" fmla="*/ 0 h 490"/>
                <a:gd name="T54" fmla="*/ 113826 w 428"/>
                <a:gd name="T55" fmla="*/ 0 h 490"/>
                <a:gd name="T56" fmla="*/ 120352 w 428"/>
                <a:gd name="T57" fmla="*/ 0 h 490"/>
                <a:gd name="T58" fmla="*/ 128076 w 428"/>
                <a:gd name="T59" fmla="*/ 0 h 490"/>
                <a:gd name="T60" fmla="*/ 134115 w 428"/>
                <a:gd name="T61" fmla="*/ 0 h 490"/>
                <a:gd name="T62" fmla="*/ 136958 w 428"/>
                <a:gd name="T63" fmla="*/ 0 h 490"/>
                <a:gd name="T64" fmla="*/ 138679 w 428"/>
                <a:gd name="T65" fmla="*/ 0 h 490"/>
                <a:gd name="T66" fmla="*/ 0 w 428"/>
                <a:gd name="T67" fmla="*/ 0 h 4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8"/>
                <a:gd name="T103" fmla="*/ 0 h 490"/>
                <a:gd name="T104" fmla="*/ 428 w 428"/>
                <a:gd name="T105" fmla="*/ 490 h 4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8" h="490">
                  <a:moveTo>
                    <a:pt x="0" y="490"/>
                  </a:moveTo>
                  <a:lnTo>
                    <a:pt x="13" y="490"/>
                  </a:lnTo>
                  <a:lnTo>
                    <a:pt x="31" y="484"/>
                  </a:lnTo>
                  <a:lnTo>
                    <a:pt x="50" y="477"/>
                  </a:lnTo>
                  <a:lnTo>
                    <a:pt x="57" y="471"/>
                  </a:lnTo>
                  <a:lnTo>
                    <a:pt x="76" y="452"/>
                  </a:lnTo>
                  <a:lnTo>
                    <a:pt x="82" y="433"/>
                  </a:lnTo>
                  <a:lnTo>
                    <a:pt x="88" y="427"/>
                  </a:lnTo>
                  <a:lnTo>
                    <a:pt x="101" y="389"/>
                  </a:lnTo>
                  <a:lnTo>
                    <a:pt x="113" y="352"/>
                  </a:lnTo>
                  <a:lnTo>
                    <a:pt x="126" y="320"/>
                  </a:lnTo>
                  <a:lnTo>
                    <a:pt x="138" y="251"/>
                  </a:lnTo>
                  <a:lnTo>
                    <a:pt x="164" y="144"/>
                  </a:lnTo>
                  <a:lnTo>
                    <a:pt x="170" y="113"/>
                  </a:lnTo>
                  <a:lnTo>
                    <a:pt x="176" y="82"/>
                  </a:lnTo>
                  <a:lnTo>
                    <a:pt x="189" y="38"/>
                  </a:lnTo>
                  <a:lnTo>
                    <a:pt x="201" y="6"/>
                  </a:lnTo>
                  <a:lnTo>
                    <a:pt x="214" y="0"/>
                  </a:lnTo>
                  <a:lnTo>
                    <a:pt x="227" y="6"/>
                  </a:lnTo>
                  <a:lnTo>
                    <a:pt x="239" y="38"/>
                  </a:lnTo>
                  <a:lnTo>
                    <a:pt x="252" y="75"/>
                  </a:lnTo>
                  <a:lnTo>
                    <a:pt x="258" y="113"/>
                  </a:lnTo>
                  <a:lnTo>
                    <a:pt x="277" y="182"/>
                  </a:lnTo>
                  <a:lnTo>
                    <a:pt x="302" y="301"/>
                  </a:lnTo>
                  <a:lnTo>
                    <a:pt x="308" y="339"/>
                  </a:lnTo>
                  <a:lnTo>
                    <a:pt x="321" y="371"/>
                  </a:lnTo>
                  <a:lnTo>
                    <a:pt x="340" y="427"/>
                  </a:lnTo>
                  <a:lnTo>
                    <a:pt x="352" y="452"/>
                  </a:lnTo>
                  <a:lnTo>
                    <a:pt x="371" y="471"/>
                  </a:lnTo>
                  <a:lnTo>
                    <a:pt x="396" y="484"/>
                  </a:lnTo>
                  <a:lnTo>
                    <a:pt x="415" y="490"/>
                  </a:lnTo>
                  <a:lnTo>
                    <a:pt x="422" y="490"/>
                  </a:lnTo>
                  <a:lnTo>
                    <a:pt x="428" y="490"/>
                  </a:lnTo>
                  <a:lnTo>
                    <a:pt x="0" y="490"/>
                  </a:lnTo>
                  <a:close/>
                </a:path>
              </a:pathLst>
            </a:custGeom>
            <a:solidFill>
              <a:srgbClr val="00FF00"/>
            </a:soli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20502" name="Freeform 43"/>
            <p:cNvSpPr>
              <a:spLocks/>
            </p:cNvSpPr>
            <p:nvPr/>
          </p:nvSpPr>
          <p:spPr bwMode="auto">
            <a:xfrm>
              <a:off x="5277" y="1017"/>
              <a:ext cx="406" cy="493"/>
            </a:xfrm>
            <a:custGeom>
              <a:avLst/>
              <a:gdLst>
                <a:gd name="T0" fmla="*/ 0 w 428"/>
                <a:gd name="T1" fmla="*/ 883 h 490"/>
                <a:gd name="T2" fmla="*/ 9 w 428"/>
                <a:gd name="T3" fmla="*/ 883 h 490"/>
                <a:gd name="T4" fmla="*/ 9 w 428"/>
                <a:gd name="T5" fmla="*/ 873 h 490"/>
                <a:gd name="T6" fmla="*/ 9 w 428"/>
                <a:gd name="T7" fmla="*/ 862 h 490"/>
                <a:gd name="T8" fmla="*/ 9 w 428"/>
                <a:gd name="T9" fmla="*/ 852 h 490"/>
                <a:gd name="T10" fmla="*/ 9 w 428"/>
                <a:gd name="T11" fmla="*/ 821 h 490"/>
                <a:gd name="T12" fmla="*/ 9 w 428"/>
                <a:gd name="T13" fmla="*/ 788 h 490"/>
                <a:gd name="T14" fmla="*/ 9 w 428"/>
                <a:gd name="T15" fmla="*/ 778 h 490"/>
                <a:gd name="T16" fmla="*/ 9 w 428"/>
                <a:gd name="T17" fmla="*/ 706 h 490"/>
                <a:gd name="T18" fmla="*/ 9 w 428"/>
                <a:gd name="T19" fmla="*/ 632 h 490"/>
                <a:gd name="T20" fmla="*/ 9 w 428"/>
                <a:gd name="T21" fmla="*/ 569 h 490"/>
                <a:gd name="T22" fmla="*/ 9 w 428"/>
                <a:gd name="T23" fmla="*/ 466 h 490"/>
                <a:gd name="T24" fmla="*/ 9 w 428"/>
                <a:gd name="T25" fmla="*/ 242 h 490"/>
                <a:gd name="T26" fmla="*/ 9 w 428"/>
                <a:gd name="T27" fmla="*/ 211 h 490"/>
                <a:gd name="T28" fmla="*/ 9 w 428"/>
                <a:gd name="T29" fmla="*/ 180 h 490"/>
                <a:gd name="T30" fmla="*/ 9 w 428"/>
                <a:gd name="T31" fmla="*/ 38 h 490"/>
                <a:gd name="T32" fmla="*/ 9 w 428"/>
                <a:gd name="T33" fmla="*/ 6 h 490"/>
                <a:gd name="T34" fmla="*/ 9 w 428"/>
                <a:gd name="T35" fmla="*/ 0 h 490"/>
                <a:gd name="T36" fmla="*/ 9 w 428"/>
                <a:gd name="T37" fmla="*/ 6 h 490"/>
                <a:gd name="T38" fmla="*/ 9 w 428"/>
                <a:gd name="T39" fmla="*/ 38 h 490"/>
                <a:gd name="T40" fmla="*/ 9 w 428"/>
                <a:gd name="T41" fmla="*/ 75 h 490"/>
                <a:gd name="T42" fmla="*/ 9 w 428"/>
                <a:gd name="T43" fmla="*/ 211 h 490"/>
                <a:gd name="T44" fmla="*/ 9 w 428"/>
                <a:gd name="T45" fmla="*/ 315 h 490"/>
                <a:gd name="T46" fmla="*/ 9 w 428"/>
                <a:gd name="T47" fmla="*/ 541 h 490"/>
                <a:gd name="T48" fmla="*/ 9 w 428"/>
                <a:gd name="T49" fmla="*/ 606 h 490"/>
                <a:gd name="T50" fmla="*/ 9 w 428"/>
                <a:gd name="T51" fmla="*/ 670 h 490"/>
                <a:gd name="T52" fmla="*/ 9 w 428"/>
                <a:gd name="T53" fmla="*/ 778 h 490"/>
                <a:gd name="T54" fmla="*/ 9 w 428"/>
                <a:gd name="T55" fmla="*/ 821 h 490"/>
                <a:gd name="T56" fmla="*/ 9 w 428"/>
                <a:gd name="T57" fmla="*/ 852 h 490"/>
                <a:gd name="T58" fmla="*/ 9 w 428"/>
                <a:gd name="T59" fmla="*/ 873 h 490"/>
                <a:gd name="T60" fmla="*/ 9 w 428"/>
                <a:gd name="T61" fmla="*/ 883 h 490"/>
                <a:gd name="T62" fmla="*/ 9 w 428"/>
                <a:gd name="T63" fmla="*/ 883 h 490"/>
                <a:gd name="T64" fmla="*/ 9 w 428"/>
                <a:gd name="T65" fmla="*/ 883 h 490"/>
                <a:gd name="T66" fmla="*/ 0 w 428"/>
                <a:gd name="T67" fmla="*/ 883 h 4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28"/>
                <a:gd name="T103" fmla="*/ 0 h 490"/>
                <a:gd name="T104" fmla="*/ 428 w 428"/>
                <a:gd name="T105" fmla="*/ 490 h 490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28" h="490">
                  <a:moveTo>
                    <a:pt x="0" y="490"/>
                  </a:moveTo>
                  <a:lnTo>
                    <a:pt x="13" y="490"/>
                  </a:lnTo>
                  <a:lnTo>
                    <a:pt x="31" y="484"/>
                  </a:lnTo>
                  <a:lnTo>
                    <a:pt x="50" y="477"/>
                  </a:lnTo>
                  <a:lnTo>
                    <a:pt x="57" y="471"/>
                  </a:lnTo>
                  <a:lnTo>
                    <a:pt x="76" y="452"/>
                  </a:lnTo>
                  <a:lnTo>
                    <a:pt x="82" y="433"/>
                  </a:lnTo>
                  <a:lnTo>
                    <a:pt x="88" y="427"/>
                  </a:lnTo>
                  <a:lnTo>
                    <a:pt x="101" y="389"/>
                  </a:lnTo>
                  <a:lnTo>
                    <a:pt x="113" y="352"/>
                  </a:lnTo>
                  <a:lnTo>
                    <a:pt x="126" y="320"/>
                  </a:lnTo>
                  <a:lnTo>
                    <a:pt x="138" y="251"/>
                  </a:lnTo>
                  <a:lnTo>
                    <a:pt x="164" y="144"/>
                  </a:lnTo>
                  <a:lnTo>
                    <a:pt x="170" y="113"/>
                  </a:lnTo>
                  <a:lnTo>
                    <a:pt x="176" y="82"/>
                  </a:lnTo>
                  <a:lnTo>
                    <a:pt x="189" y="38"/>
                  </a:lnTo>
                  <a:lnTo>
                    <a:pt x="201" y="6"/>
                  </a:lnTo>
                  <a:lnTo>
                    <a:pt x="214" y="0"/>
                  </a:lnTo>
                  <a:lnTo>
                    <a:pt x="227" y="6"/>
                  </a:lnTo>
                  <a:lnTo>
                    <a:pt x="239" y="38"/>
                  </a:lnTo>
                  <a:lnTo>
                    <a:pt x="252" y="75"/>
                  </a:lnTo>
                  <a:lnTo>
                    <a:pt x="258" y="113"/>
                  </a:lnTo>
                  <a:lnTo>
                    <a:pt x="277" y="182"/>
                  </a:lnTo>
                  <a:lnTo>
                    <a:pt x="302" y="301"/>
                  </a:lnTo>
                  <a:lnTo>
                    <a:pt x="308" y="339"/>
                  </a:lnTo>
                  <a:lnTo>
                    <a:pt x="321" y="371"/>
                  </a:lnTo>
                  <a:lnTo>
                    <a:pt x="340" y="427"/>
                  </a:lnTo>
                  <a:lnTo>
                    <a:pt x="352" y="452"/>
                  </a:lnTo>
                  <a:lnTo>
                    <a:pt x="371" y="471"/>
                  </a:lnTo>
                  <a:lnTo>
                    <a:pt x="396" y="484"/>
                  </a:lnTo>
                  <a:lnTo>
                    <a:pt x="415" y="490"/>
                  </a:lnTo>
                  <a:lnTo>
                    <a:pt x="422" y="490"/>
                  </a:lnTo>
                  <a:lnTo>
                    <a:pt x="428" y="490"/>
                  </a:lnTo>
                  <a:lnTo>
                    <a:pt x="0" y="490"/>
                  </a:lnTo>
                  <a:close/>
                </a:path>
              </a:pathLst>
            </a:custGeom>
            <a:gradFill rotWithShape="0"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20488" name="Picture 5" descr="虹棒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3" y="952500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4800" y="393700"/>
            <a:ext cx="1066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0" name="Text Box 2"/>
          <p:cNvSpPr txBox="1">
            <a:spLocks noChangeArrowheads="1"/>
          </p:cNvSpPr>
          <p:nvPr/>
        </p:nvSpPr>
        <p:spPr bwMode="auto">
          <a:xfrm>
            <a:off x="1304954" y="1220788"/>
            <a:ext cx="28797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GB" altLang="ja-JP" sz="3000" b="1">
                <a:solidFill>
                  <a:schemeClr val="bg1"/>
                </a:solidFill>
              </a:rPr>
              <a:t>OPCPA</a:t>
            </a:r>
          </a:p>
        </p:txBody>
      </p:sp>
      <p:sp>
        <p:nvSpPr>
          <p:cNvPr id="52" name="Rectangle 31"/>
          <p:cNvSpPr>
            <a:spLocks noChangeArrowheads="1"/>
          </p:cNvSpPr>
          <p:nvPr/>
        </p:nvSpPr>
        <p:spPr bwMode="auto">
          <a:xfrm>
            <a:off x="4886325" y="1930400"/>
            <a:ext cx="41052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altLang="ja-JP" sz="1600"/>
              <a:t>✓</a:t>
            </a:r>
            <a:r>
              <a:rPr lang="en-US" altLang="ja-JP" sz="1600">
                <a:ea typeface="ＭＳ ゴシック" charset="-128"/>
                <a:cs typeface="ＭＳ ゴシック" charset="-128"/>
              </a:rPr>
              <a:t> </a:t>
            </a:r>
            <a:r>
              <a:rPr lang="en-US" altLang="ja-JP" sz="1600"/>
              <a:t>Relies on frequency mixing (OPA) in a</a:t>
            </a:r>
          </a:p>
          <a:p>
            <a:pPr algn="just"/>
            <a:r>
              <a:rPr lang="en-US" altLang="ja-JP" sz="1600"/>
              <a:t>     nonlinear crystal to provide the energy </a:t>
            </a:r>
          </a:p>
          <a:p>
            <a:pPr algn="just"/>
            <a:r>
              <a:rPr lang="en-US" altLang="ja-JP" sz="1600"/>
              <a:t>     transfer mechanism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230719" y="2743200"/>
            <a:ext cx="4569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Optical Parametric Amplification (OPA)</a:t>
            </a:r>
            <a:endParaRPr kumimoji="1" lang="ja-JP" altLang="en-US" sz="2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46" name="図形グループ 45"/>
          <p:cNvGrpSpPr/>
          <p:nvPr/>
        </p:nvGrpSpPr>
        <p:grpSpPr>
          <a:xfrm>
            <a:off x="479998" y="2070768"/>
            <a:ext cx="4071322" cy="832062"/>
            <a:chOff x="479998" y="2070768"/>
            <a:chExt cx="4071322" cy="832062"/>
          </a:xfrm>
        </p:grpSpPr>
        <p:sp>
          <p:nvSpPr>
            <p:cNvPr id="42" name="テキスト ボックス 41"/>
            <p:cNvSpPr txBox="1"/>
            <p:nvPr/>
          </p:nvSpPr>
          <p:spPr>
            <a:xfrm>
              <a:off x="479998" y="2070768"/>
              <a:ext cx="40713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dirty="0" smtClean="0">
                  <a:solidFill>
                    <a:srgbClr val="E900FF"/>
                  </a:solidFill>
                </a:rPr>
                <a:t>Chirped-Pulse Amplification (CPA)</a:t>
              </a:r>
              <a:endParaRPr kumimoji="1" lang="ja-JP" altLang="en-US" sz="2000" dirty="0">
                <a:solidFill>
                  <a:srgbClr val="E900FF"/>
                </a:solidFill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2310991" y="2348832"/>
              <a:ext cx="40933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3000" dirty="0" smtClean="0"/>
                <a:t>+</a:t>
              </a:r>
              <a:endParaRPr lang="ja-JP" altLang="en-US" sz="3000" dirty="0"/>
            </a:p>
          </p:txBody>
        </p:sp>
      </p:grpSp>
      <p:grpSp>
        <p:nvGrpSpPr>
          <p:cNvPr id="45" name="図形グループ 44"/>
          <p:cNvGrpSpPr/>
          <p:nvPr/>
        </p:nvGrpSpPr>
        <p:grpSpPr>
          <a:xfrm>
            <a:off x="252103" y="1219200"/>
            <a:ext cx="4531896" cy="2209800"/>
            <a:chOff x="252103" y="1219200"/>
            <a:chExt cx="4531896" cy="2209800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1608988" y="1379616"/>
              <a:ext cx="181334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000" dirty="0" smtClean="0"/>
                <a:t>OPCPA =</a:t>
              </a:r>
              <a:endParaRPr kumimoji="1" lang="ja-JP" altLang="en-US" sz="3000" dirty="0"/>
            </a:p>
          </p:txBody>
        </p:sp>
        <p:sp>
          <p:nvSpPr>
            <p:cNvPr id="44" name="正方形/長方形 43"/>
            <p:cNvSpPr/>
            <p:nvPr/>
          </p:nvSpPr>
          <p:spPr bwMode="auto">
            <a:xfrm>
              <a:off x="252103" y="1219200"/>
              <a:ext cx="4531896" cy="2209800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ja-JP" alt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6" charset="0"/>
                <a:ea typeface="ＭＳ Ｐゴシック" pitchFamily="36" charset="-128"/>
                <a:cs typeface="ＭＳ Ｐゴシック" pitchFamily="36" charset="-128"/>
              </a:endParaRPr>
            </a:p>
          </p:txBody>
        </p:sp>
      </p:grpSp>
      <p:sp>
        <p:nvSpPr>
          <p:cNvPr id="47" name="正方形/長方形 46"/>
          <p:cNvSpPr/>
          <p:nvPr/>
        </p:nvSpPr>
        <p:spPr>
          <a:xfrm>
            <a:off x="4312880" y="533400"/>
            <a:ext cx="3307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sz="1800" dirty="0" smtClean="0">
                <a:solidFill>
                  <a:srgbClr val="00FFFF"/>
                </a:solidFill>
              </a:rPr>
              <a:t>J. Collier </a:t>
            </a:r>
            <a:r>
              <a:rPr lang="en-US" altLang="ja-JP" sz="1800" i="1" dirty="0" smtClean="0">
                <a:solidFill>
                  <a:srgbClr val="00FFFF"/>
                </a:solidFill>
              </a:rPr>
              <a:t>et.,</a:t>
            </a:r>
            <a:r>
              <a:rPr lang="en-US" altLang="ja-JP" sz="1800" dirty="0" smtClean="0">
                <a:solidFill>
                  <a:srgbClr val="00FFFF"/>
                </a:solidFill>
              </a:rPr>
              <a:t> ICUIL2010 MO1.</a:t>
            </a:r>
            <a:r>
              <a:rPr lang="en-US" altLang="ja-JP" sz="1800" i="1" dirty="0" smtClean="0">
                <a:solidFill>
                  <a:srgbClr val="00FFFF"/>
                </a:solidFill>
              </a:rPr>
              <a:t> </a:t>
            </a:r>
            <a:endParaRPr lang="en-US" altLang="ja-JP" sz="18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  <p:bldP spid="28693" grpId="0"/>
      <p:bldP spid="28694" grpId="0"/>
      <p:bldP spid="52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5907088" cy="457200"/>
          </a:xfrm>
          <a:effectLst>
            <a:outerShdw blurRad="12700" dist="254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>
              <a:defRPr/>
            </a:pPr>
            <a:r>
              <a:rPr lang="en-US" altLang="ja-JP" sz="2500" dirty="0" smtClean="0">
                <a:solidFill>
                  <a:srgbClr val="E0B80D"/>
                </a:solidFill>
              </a:rPr>
              <a:t>Advantages of OPCPA properties</a:t>
            </a:r>
          </a:p>
        </p:txBody>
      </p:sp>
      <p:pic>
        <p:nvPicPr>
          <p:cNvPr id="22531" name="Picture 5" descr="虹棒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813" y="952500"/>
            <a:ext cx="8848725" cy="4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20" descr="logo_jaea2.gif                                                 000483A4Macintosh HD                   B9B38AB8: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381000"/>
            <a:ext cx="1066800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1" name="Rectangle 6"/>
          <p:cNvSpPr>
            <a:spLocks noChangeArrowheads="1"/>
          </p:cNvSpPr>
          <p:nvPr/>
        </p:nvSpPr>
        <p:spPr bwMode="auto">
          <a:xfrm>
            <a:off x="990600" y="1143000"/>
            <a:ext cx="7772400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0787" tIns="49509" rIns="100787" bIns="49509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altLang="ja-JP" sz="2000">
                <a:solidFill>
                  <a:srgbClr val="FFFFFF"/>
                </a:solidFill>
              </a:rPr>
              <a:t>✓ Good contrast</a:t>
            </a:r>
          </a:p>
          <a:p>
            <a:pPr algn="just">
              <a:lnSpc>
                <a:spcPct val="120000"/>
              </a:lnSpc>
            </a:pPr>
            <a:r>
              <a:rPr lang="en-US" altLang="ja-JP" sz="2000">
                <a:solidFill>
                  <a:srgbClr val="FFFFFF"/>
                </a:solidFill>
              </a:rPr>
              <a:t>     (eg. direct energy transfer, shorter ASE duration)</a:t>
            </a:r>
          </a:p>
        </p:txBody>
      </p:sp>
      <p:sp>
        <p:nvSpPr>
          <p:cNvPr id="332" name="Rectangle 7"/>
          <p:cNvSpPr>
            <a:spLocks noChangeArrowheads="1"/>
          </p:cNvSpPr>
          <p:nvPr/>
        </p:nvSpPr>
        <p:spPr bwMode="auto">
          <a:xfrm>
            <a:off x="990600" y="2171700"/>
            <a:ext cx="7543800" cy="884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0787" tIns="49509" rIns="100787" bIns="49509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altLang="ja-JP" sz="2000">
                <a:solidFill>
                  <a:srgbClr val="FFFFFF"/>
                </a:solidFill>
              </a:rPr>
              <a:t>✓ Broad bandwidth</a:t>
            </a:r>
          </a:p>
          <a:p>
            <a:pPr algn="just">
              <a:lnSpc>
                <a:spcPct val="120000"/>
              </a:lnSpc>
            </a:pPr>
            <a:r>
              <a:rPr lang="ja-JP" altLang="en-US" sz="2000">
                <a:solidFill>
                  <a:srgbClr val="FFFFFF"/>
                </a:solidFill>
              </a:rPr>
              <a:t>　</a:t>
            </a:r>
            <a:r>
              <a:rPr lang="en-US" altLang="ja-JP" sz="2000">
                <a:solidFill>
                  <a:srgbClr val="FFFFFF"/>
                </a:solidFill>
              </a:rPr>
              <a:t>  (eg. &gt;100-nm )</a:t>
            </a:r>
          </a:p>
        </p:txBody>
      </p:sp>
      <p:sp>
        <p:nvSpPr>
          <p:cNvPr id="333" name="Rectangle 9"/>
          <p:cNvSpPr>
            <a:spLocks noChangeArrowheads="1"/>
          </p:cNvSpPr>
          <p:nvPr/>
        </p:nvSpPr>
        <p:spPr bwMode="auto">
          <a:xfrm>
            <a:off x="990600" y="3321050"/>
            <a:ext cx="6705600" cy="946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0787" tIns="49509" rIns="100787" bIns="49509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altLang="ja-JP" sz="2000">
                <a:solidFill>
                  <a:srgbClr val="FFFFFF"/>
                </a:solidFill>
              </a:rPr>
              <a:t>✓ High gain (eg. 10</a:t>
            </a:r>
            <a:r>
              <a:rPr lang="en-US" altLang="ja-JP" sz="2000" baseline="30000">
                <a:solidFill>
                  <a:srgbClr val="FFFFFF"/>
                </a:solidFill>
              </a:rPr>
              <a:t>xx</a:t>
            </a:r>
            <a:r>
              <a:rPr lang="en-US" altLang="ja-JP" sz="2000">
                <a:solidFill>
                  <a:srgbClr val="FFFFFF"/>
                </a:solidFill>
              </a:rPr>
              <a:t>) in a short material length (cm’s)</a:t>
            </a:r>
          </a:p>
          <a:p>
            <a:pPr algn="just">
              <a:lnSpc>
                <a:spcPct val="120000"/>
              </a:lnSpc>
            </a:pPr>
            <a:r>
              <a:rPr lang="en-US" altLang="ja-JP" sz="2000">
                <a:solidFill>
                  <a:srgbClr val="FFFFFF"/>
                </a:solidFill>
              </a:rPr>
              <a:t>     (eg. 10</a:t>
            </a:r>
            <a:r>
              <a:rPr lang="en-US" altLang="ja-JP" sz="2000" baseline="30000">
                <a:solidFill>
                  <a:srgbClr val="FFFFFF"/>
                </a:solidFill>
              </a:rPr>
              <a:t>xx</a:t>
            </a:r>
            <a:r>
              <a:rPr lang="en-US" altLang="ja-JP" sz="2000">
                <a:solidFill>
                  <a:srgbClr val="FFFFFF"/>
                </a:solidFill>
              </a:rPr>
              <a:t> in cm’s)</a:t>
            </a:r>
          </a:p>
        </p:txBody>
      </p:sp>
      <p:sp>
        <p:nvSpPr>
          <p:cNvPr id="334" name="Rectangle 10"/>
          <p:cNvSpPr>
            <a:spLocks noChangeArrowheads="1"/>
          </p:cNvSpPr>
          <p:nvPr/>
        </p:nvSpPr>
        <p:spPr bwMode="auto">
          <a:xfrm>
            <a:off x="990600" y="4533900"/>
            <a:ext cx="5426075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0787" tIns="49509" rIns="100787" bIns="49509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altLang="ja-JP" sz="2000">
                <a:solidFill>
                  <a:srgbClr val="FFFFFF"/>
                </a:solidFill>
              </a:rPr>
              <a:t>✓ Excellent beam quality</a:t>
            </a:r>
          </a:p>
          <a:p>
            <a:pPr algn="just">
              <a:lnSpc>
                <a:spcPct val="120000"/>
              </a:lnSpc>
            </a:pPr>
            <a:r>
              <a:rPr lang="en-US" altLang="ja-JP" sz="2000">
                <a:solidFill>
                  <a:srgbClr val="FFFFFF"/>
                </a:solidFill>
              </a:rPr>
              <a:t>     (eg. no thermal loaging)</a:t>
            </a:r>
          </a:p>
        </p:txBody>
      </p:sp>
      <p:sp>
        <p:nvSpPr>
          <p:cNvPr id="335" name="Rectangle 10"/>
          <p:cNvSpPr>
            <a:spLocks noChangeArrowheads="1"/>
          </p:cNvSpPr>
          <p:nvPr/>
        </p:nvSpPr>
        <p:spPr bwMode="auto">
          <a:xfrm>
            <a:off x="990600" y="5715000"/>
            <a:ext cx="5867400" cy="914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0787" tIns="49509" rIns="100787" bIns="49509">
            <a:prstTxWarp prst="textNoShape">
              <a:avLst/>
            </a:prstTxWarp>
          </a:bodyPr>
          <a:lstStyle/>
          <a:p>
            <a:pPr algn="just">
              <a:lnSpc>
                <a:spcPct val="120000"/>
              </a:lnSpc>
            </a:pPr>
            <a:r>
              <a:rPr lang="en-US" altLang="ja-JP" sz="2000">
                <a:solidFill>
                  <a:srgbClr val="FFFFFF"/>
                </a:solidFill>
              </a:rPr>
              <a:t>✓ Scalable…….</a:t>
            </a:r>
          </a:p>
          <a:p>
            <a:pPr algn="just">
              <a:lnSpc>
                <a:spcPct val="120000"/>
              </a:lnSpc>
            </a:pPr>
            <a:r>
              <a:rPr lang="en-US" altLang="ja-JP" sz="2000">
                <a:solidFill>
                  <a:srgbClr val="FFFFFF"/>
                </a:solidFill>
              </a:rPr>
              <a:t>     (eg. large nonlinear crystal, directional gain)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331" grpId="0"/>
      <p:bldP spid="332" grpId="0"/>
      <p:bldP spid="333" grpId="0"/>
      <p:bldP spid="334" grpId="0"/>
      <p:bldP spid="3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23.4|4.5|4.3|5.6|10.: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.8|0.9|10.3"/>
</p:tagLst>
</file>

<file path=ppt/tags/tag3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7|14.2"/>
</p:tagLst>
</file>

<file path=ppt/theme/theme1.xml><?xml version="1.0" encoding="utf-8"?>
<a:theme xmlns:a="http://schemas.openxmlformats.org/drawingml/2006/main" name="新しいプレゼンテーション">
  <a:themeElements>
    <a:clrScheme name="新しいプレゼンテーション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新しいプレゼンテーション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36" charset="0"/>
            <a:ea typeface="ＭＳ Ｐゴシック" pitchFamily="36" charset="-128"/>
            <a:cs typeface="ＭＳ Ｐゴシック" pitchFamily="36" charset="-128"/>
          </a:defRPr>
        </a:defPPr>
      </a:lstStyle>
    </a:lnDef>
  </a:objectDefaults>
  <a:extraClrSchemeLst>
    <a:extraClrScheme>
      <a:clrScheme name="新しいプレゼンテーショ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新しいプレゼンテーショ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新しいプレゼンテーショ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メトロ.thmx</Template>
  <TotalTime>7099</TotalTime>
  <Words>1921</Words>
  <Application>Microsoft Macintosh PowerPoint</Application>
  <PresentationFormat>画面に合わせる (4:3)</PresentationFormat>
  <Paragraphs>430</Paragraphs>
  <Slides>23</Slides>
  <Notes>23</Notes>
  <HiddenSlides>0</HiddenSlides>
  <MMClips>0</MMClips>
  <ScaleCrop>false</ScaleCrop>
  <HeadingPairs>
    <vt:vector size="4" baseType="variant">
      <vt:variant>
        <vt:lpstr>デザイン テンプレート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4" baseType="lpstr">
      <vt:lpstr>新しいプレゼンテーション</vt:lpstr>
      <vt:lpstr>Demonstration of a High Spatiotemporal-Quality Petawatt-Class Ti:sapphire CPA laser system</vt:lpstr>
      <vt:lpstr>Collaborators</vt:lpstr>
      <vt:lpstr>スライド 3</vt:lpstr>
      <vt:lpstr>Outline</vt:lpstr>
      <vt:lpstr>Problem remains to be solved for the application of ultra-high intensity lasers in high-field physics</vt:lpstr>
      <vt:lpstr>“J-KAREN” laser schematic</vt:lpstr>
      <vt:lpstr>View of the J-KAREN laser system</vt:lpstr>
      <vt:lpstr>Optical Parametric Chirped-Pulse Amplification  (OPCPA) concept </vt:lpstr>
      <vt:lpstr>Advantages of OPCPA properties</vt:lpstr>
      <vt:lpstr>First CPA can produce cleaned high-energy (~30µJ) seed pulse for injecting into second CPA</vt:lpstr>
      <vt:lpstr>OPCPA technique is used as a high-contrast and broad band preamplifier </vt:lpstr>
      <vt:lpstr>Our OPCPA provides a maximum gain of only ~3 x 102 and achieves spectral control from 38-nm (FWHM) to 51-nm (FWHM) </vt:lpstr>
      <vt:lpstr>Signal pulse from OPCPA system is amplified to 280 mJ in 4-pass Ti:sapphire preamplifier</vt:lpstr>
      <vt:lpstr>Using a 4-pass cryogenic-cooled Ti:sapphire power amplifier, we amplify further to 3.2 J</vt:lpstr>
      <vt:lpstr>Our frequency-doubled glass pump laser generates green pulse energy of 96 J  </vt:lpstr>
      <vt:lpstr>スライド 16</vt:lpstr>
      <vt:lpstr>We have successfully generated near-perfect top-hat-like green beam intensity distributions</vt:lpstr>
      <vt:lpstr>Large-aperture 3-pass final amplifier brings the energy over 30 J</vt:lpstr>
      <vt:lpstr>スライド 19</vt:lpstr>
      <vt:lpstr>スライド 20</vt:lpstr>
      <vt:lpstr>Conclusions</vt:lpstr>
      <vt:lpstr>Tomorrow?</vt:lpstr>
      <vt:lpstr>Thank you very much for listening !</vt:lpstr>
    </vt:vector>
  </TitlesOfParts>
  <Company>日本原子力研究開発機構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“J-KAREN” laser schematic</dc:title>
  <dc:creator>桐山 博光</dc:creator>
  <cp:lastModifiedBy>桐山 博光</cp:lastModifiedBy>
  <cp:revision>1058</cp:revision>
  <cp:lastPrinted>2010-09-15T02:19:26Z</cp:lastPrinted>
  <dcterms:created xsi:type="dcterms:W3CDTF">2010-09-29T10:31:24Z</dcterms:created>
  <dcterms:modified xsi:type="dcterms:W3CDTF">2010-09-29T10:35:35Z</dcterms:modified>
</cp:coreProperties>
</file>