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 id="2147483674" r:id="rId2"/>
  </p:sldMasterIdLst>
  <p:notesMasterIdLst>
    <p:notesMasterId r:id="rId17"/>
  </p:notesMasterIdLst>
  <p:sldIdLst>
    <p:sldId id="256" r:id="rId3"/>
    <p:sldId id="257" r:id="rId4"/>
    <p:sldId id="258" r:id="rId5"/>
    <p:sldId id="261" r:id="rId6"/>
    <p:sldId id="262" r:id="rId7"/>
    <p:sldId id="263" r:id="rId8"/>
    <p:sldId id="264" r:id="rId9"/>
    <p:sldId id="303" r:id="rId10"/>
    <p:sldId id="305" r:id="rId11"/>
    <p:sldId id="306" r:id="rId12"/>
    <p:sldId id="304" r:id="rId13"/>
    <p:sldId id="273" r:id="rId14"/>
    <p:sldId id="295" r:id="rId15"/>
    <p:sldId id="288"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F3300"/>
    <a:srgbClr val="CCFFFF"/>
    <a:srgbClr val="CCFFCC"/>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672" autoAdjust="0"/>
    <p:restoredTop sz="94660"/>
  </p:normalViewPr>
  <p:slideViewPr>
    <p:cSldViewPr snapToGrid="0">
      <p:cViewPr>
        <p:scale>
          <a:sx n="91" d="100"/>
          <a:sy n="91" d="100"/>
        </p:scale>
        <p:origin x="-780" y="27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ru-RU"/>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ru-RU"/>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ru-RU"/>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73C75F4-F5F4-4F0F-AC75-0B63710B52B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305098B-6F4C-4AC5-BE38-D9CB9C7CF5A5}" type="slidenum">
              <a:rPr lang="ru-RU" smtClean="0"/>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16811E0-80B5-484D-B387-C140DFE0065E}"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80ECA008-6A8F-4B15-A191-7A06F8A38364}" type="slidenum">
              <a:rPr lang="ru-RU" smtClean="0"/>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normAutofit/>
          </a:bodyPr>
          <a:lstStyle/>
          <a:p>
            <a:pPr lvl="0"/>
            <a:r>
              <a:rPr lang="ru-RU" noProof="0" smtClean="0"/>
              <a:t>Вставка таблицы</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CEBA94A-5380-4BD2-99AB-82850E8A4FC5}" type="slidenum">
              <a:rPr lang="ru-RU" smtClean="0"/>
              <a:pPr>
                <a:defRPr/>
              </a:pPr>
              <a:t>‹#›</a:t>
            </a:fld>
            <a:endParaRPr lang="ru-RU"/>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4" descr="ujkm,"/>
          <p:cNvPicPr>
            <a:picLocks noChangeAspect="1" noChangeArrowheads="1"/>
          </p:cNvPicPr>
          <p:nvPr/>
        </p:nvPicPr>
        <p:blipFill>
          <a:blip r:embed="rId3" cstate="print"/>
          <a:srcRect/>
          <a:stretch>
            <a:fillRect/>
          </a:stretch>
        </p:blipFill>
        <p:spPr bwMode="auto">
          <a:xfrm>
            <a:off x="323850" y="293688"/>
            <a:ext cx="1674813" cy="1481137"/>
          </a:xfrm>
          <a:prstGeom prst="rect">
            <a:avLst/>
          </a:prstGeom>
          <a:noFill/>
          <a:ln w="9525">
            <a:noFill/>
            <a:miter lim="800000"/>
            <a:headEnd/>
            <a:tailEnd/>
          </a:ln>
        </p:spPr>
      </p:pic>
      <p:sp>
        <p:nvSpPr>
          <p:cNvPr id="5122" name="Rectangle 2"/>
          <p:cNvSpPr>
            <a:spLocks noGrp="1" noChangeArrowheads="1"/>
          </p:cNvSpPr>
          <p:nvPr>
            <p:ph type="ctrTitle"/>
          </p:nvPr>
        </p:nvSpPr>
        <p:spPr>
          <a:xfrm>
            <a:off x="582613" y="2181225"/>
            <a:ext cx="7866062" cy="1223963"/>
          </a:xfrm>
          <a:ln/>
          <a:effectLst/>
        </p:spPr>
        <p:txBody>
          <a:bodyPr/>
          <a:lstStyle>
            <a:lvl1pPr>
              <a:defRPr sz="3400">
                <a:solidFill>
                  <a:schemeClr val="hlink"/>
                </a:solidFill>
              </a:defRPr>
            </a:lvl1pPr>
          </a:lstStyle>
          <a:p>
            <a:r>
              <a:rPr lang="ru-RU" smtClean="0"/>
              <a:t>Образец заголовка</a:t>
            </a:r>
            <a:endParaRPr lang="ru-RU"/>
          </a:p>
        </p:txBody>
      </p:sp>
      <p:sp>
        <p:nvSpPr>
          <p:cNvPr id="5123" name="Rectangle 3"/>
          <p:cNvSpPr>
            <a:spLocks noGrp="1" noChangeArrowheads="1"/>
          </p:cNvSpPr>
          <p:nvPr>
            <p:ph type="subTitle" idx="1"/>
          </p:nvPr>
        </p:nvSpPr>
        <p:spPr>
          <a:xfrm>
            <a:off x="582613" y="3789363"/>
            <a:ext cx="6653212" cy="647700"/>
          </a:xfrm>
        </p:spPr>
        <p:txBody>
          <a:bodyPr anchor="ctr"/>
          <a:lstStyle>
            <a:lvl1pPr marL="0" indent="0">
              <a:buFontTx/>
              <a:buNone/>
              <a:defRPr b="1">
                <a:solidFill>
                  <a:schemeClr val="bg2"/>
                </a:solidFill>
              </a:defRPr>
            </a:lvl1pPr>
          </a:lstStyle>
          <a:p>
            <a:r>
              <a:rPr lang="ru-RU" smtClean="0"/>
              <a:t>Образец подзаголовка</a:t>
            </a:r>
            <a:endParaRPr lang="ru-RU"/>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
          <p:cNvSpPr>
            <a:spLocks noGrp="1" noChangeArrowheads="1"/>
          </p:cNvSpPr>
          <p:nvPr>
            <p:ph type="sldNum" sz="quarter" idx="10"/>
          </p:nvPr>
        </p:nvSpPr>
        <p:spPr>
          <a:ln/>
        </p:spPr>
        <p:txBody>
          <a:bodyPr/>
          <a:lstStyle>
            <a:lvl1pPr>
              <a:defRPr/>
            </a:lvl1pPr>
          </a:lstStyle>
          <a:p>
            <a:pPr>
              <a:defRPr/>
            </a:pPr>
            <a:fld id="{4851C886-BF0D-458E-88D8-B0C092E1EF14}" type="slidenum">
              <a:rPr lang="ru-RU"/>
              <a:pPr>
                <a:defRPr/>
              </a:pPr>
              <a:t>‹#›</a:t>
            </a:fld>
            <a:endParaRPr lang="ru-RU" dirty="0"/>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3"/>
          <p:cNvSpPr>
            <a:spLocks noGrp="1" noChangeArrowheads="1"/>
          </p:cNvSpPr>
          <p:nvPr>
            <p:ph type="sldNum" sz="quarter" idx="10"/>
          </p:nvPr>
        </p:nvSpPr>
        <p:spPr>
          <a:ln/>
        </p:spPr>
        <p:txBody>
          <a:bodyPr/>
          <a:lstStyle>
            <a:lvl1pPr>
              <a:defRPr/>
            </a:lvl1pPr>
          </a:lstStyle>
          <a:p>
            <a:pPr>
              <a:defRPr/>
            </a:pPr>
            <a:fld id="{1E36DB45-65C8-496A-9FCE-B7090B9C79C1}" type="slidenum">
              <a:rPr lang="ru-RU"/>
              <a:pPr>
                <a:defRPr/>
              </a:pPr>
              <a:t>‹#›</a:t>
            </a:fld>
            <a:endParaRPr lang="ru-RU"/>
          </a:p>
        </p:txBody>
      </p:sp>
    </p:spTree>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68313" y="1557338"/>
            <a:ext cx="4027487"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557338"/>
            <a:ext cx="4027488"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3"/>
          <p:cNvSpPr>
            <a:spLocks noGrp="1" noChangeArrowheads="1"/>
          </p:cNvSpPr>
          <p:nvPr>
            <p:ph type="sldNum" sz="quarter" idx="10"/>
          </p:nvPr>
        </p:nvSpPr>
        <p:spPr>
          <a:ln/>
        </p:spPr>
        <p:txBody>
          <a:bodyPr/>
          <a:lstStyle>
            <a:lvl1pPr>
              <a:defRPr/>
            </a:lvl1pPr>
          </a:lstStyle>
          <a:p>
            <a:pPr>
              <a:defRPr/>
            </a:pPr>
            <a:fld id="{6031D917-94E2-4AF8-B832-E238344B935F}" type="slidenum">
              <a:rPr lang="ru-RU"/>
              <a:pPr>
                <a:defRPr/>
              </a:pPr>
              <a:t>‹#›</a:t>
            </a:fld>
            <a:endParaRPr lang="ru-RU"/>
          </a:p>
        </p:txBody>
      </p:sp>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3"/>
          <p:cNvSpPr>
            <a:spLocks noGrp="1" noChangeArrowheads="1"/>
          </p:cNvSpPr>
          <p:nvPr>
            <p:ph type="sldNum" sz="quarter" idx="10"/>
          </p:nvPr>
        </p:nvSpPr>
        <p:spPr>
          <a:ln/>
        </p:spPr>
        <p:txBody>
          <a:bodyPr/>
          <a:lstStyle>
            <a:lvl1pPr>
              <a:defRPr/>
            </a:lvl1pPr>
          </a:lstStyle>
          <a:p>
            <a:pPr>
              <a:defRPr/>
            </a:pPr>
            <a:fld id="{5A32F8CA-9562-4B36-A57D-A7EADB1AF406}" type="slidenum">
              <a:rPr lang="ru-RU"/>
              <a:pPr>
                <a:defRPr/>
              </a:pPr>
              <a:t>‹#›</a:t>
            </a:fld>
            <a:endParaRPr lang="ru-RU"/>
          </a:p>
        </p:txBody>
      </p:sp>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3"/>
          <p:cNvSpPr>
            <a:spLocks noGrp="1" noChangeArrowheads="1"/>
          </p:cNvSpPr>
          <p:nvPr>
            <p:ph type="sldNum" sz="quarter" idx="10"/>
          </p:nvPr>
        </p:nvSpPr>
        <p:spPr>
          <a:ln/>
        </p:spPr>
        <p:txBody>
          <a:bodyPr/>
          <a:lstStyle>
            <a:lvl1pPr>
              <a:defRPr/>
            </a:lvl1pPr>
          </a:lstStyle>
          <a:p>
            <a:pPr>
              <a:defRPr/>
            </a:pPr>
            <a:fld id="{9A439C46-CDB9-4F55-8F67-6D13D42DA9BF}" type="slidenum">
              <a:rPr lang="ru-RU"/>
              <a:pPr>
                <a:defRPr/>
              </a:pPr>
              <a:t>‹#›</a:t>
            </a:fld>
            <a:endParaRPr lang="ru-RU"/>
          </a:p>
        </p:txBody>
      </p:sp>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27FEDAB9-9356-4DA1-80E8-1B959371A4B8}" type="slidenum">
              <a:rPr lang="ru-RU"/>
              <a:pPr>
                <a:defRPr/>
              </a:pPr>
              <a:t>‹#›</a:t>
            </a:fld>
            <a:endParaRPr lang="ru-RU"/>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FE08C74-1ABD-4519-BE1F-8ABE88FE0957}" type="slidenum">
              <a:rPr lang="ru-RU" smtClean="0"/>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
          <p:cNvSpPr>
            <a:spLocks noGrp="1" noChangeArrowheads="1"/>
          </p:cNvSpPr>
          <p:nvPr>
            <p:ph type="sldNum" sz="quarter" idx="10"/>
          </p:nvPr>
        </p:nvSpPr>
        <p:spPr>
          <a:ln/>
        </p:spPr>
        <p:txBody>
          <a:bodyPr/>
          <a:lstStyle>
            <a:lvl1pPr>
              <a:defRPr/>
            </a:lvl1pPr>
          </a:lstStyle>
          <a:p>
            <a:pPr>
              <a:defRPr/>
            </a:pPr>
            <a:fld id="{B47612A9-BA1A-425C-804C-D07286DF2B2A}" type="slidenum">
              <a:rPr lang="ru-RU"/>
              <a:pPr>
                <a:defRPr/>
              </a:pPr>
              <a:t>‹#›</a:t>
            </a:fld>
            <a:endParaRPr lang="ru-RU"/>
          </a:p>
        </p:txBody>
      </p:sp>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
          <p:cNvSpPr>
            <a:spLocks noGrp="1" noChangeArrowheads="1"/>
          </p:cNvSpPr>
          <p:nvPr>
            <p:ph type="sldNum" sz="quarter" idx="10"/>
          </p:nvPr>
        </p:nvSpPr>
        <p:spPr>
          <a:ln/>
        </p:spPr>
        <p:txBody>
          <a:bodyPr/>
          <a:lstStyle>
            <a:lvl1pPr>
              <a:defRPr/>
            </a:lvl1pPr>
          </a:lstStyle>
          <a:p>
            <a:pPr>
              <a:defRPr/>
            </a:pPr>
            <a:fld id="{CB192635-81C6-451A-8D03-0730834722EE}" type="slidenum">
              <a:rPr lang="ru-RU"/>
              <a:pPr>
                <a:defRPr/>
              </a:pPr>
              <a:t>‹#›</a:t>
            </a:fld>
            <a:endParaRPr lang="ru-RU"/>
          </a:p>
        </p:txBody>
      </p:sp>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
          <p:cNvSpPr>
            <a:spLocks noGrp="1" noChangeArrowheads="1"/>
          </p:cNvSpPr>
          <p:nvPr>
            <p:ph type="sldNum" sz="quarter" idx="10"/>
          </p:nvPr>
        </p:nvSpPr>
        <p:spPr>
          <a:ln/>
        </p:spPr>
        <p:txBody>
          <a:bodyPr/>
          <a:lstStyle>
            <a:lvl1pPr>
              <a:defRPr/>
            </a:lvl1pPr>
          </a:lstStyle>
          <a:p>
            <a:pPr>
              <a:defRPr/>
            </a:pPr>
            <a:fld id="{04857825-6910-4B7A-9145-FD2112D1F409}" type="slidenum">
              <a:rPr lang="ru-RU"/>
              <a:pPr>
                <a:defRPr/>
              </a:pPr>
              <a:t>‹#›</a:t>
            </a:fld>
            <a:endParaRPr lang="ru-RU"/>
          </a:p>
        </p:txBody>
      </p:sp>
    </p:spTree>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4638" y="77788"/>
            <a:ext cx="2051050" cy="60071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68313" y="77788"/>
            <a:ext cx="6003925" cy="60071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
          <p:cNvSpPr>
            <a:spLocks noGrp="1" noChangeArrowheads="1"/>
          </p:cNvSpPr>
          <p:nvPr>
            <p:ph type="sldNum" sz="quarter" idx="10"/>
          </p:nvPr>
        </p:nvSpPr>
        <p:spPr>
          <a:ln/>
        </p:spPr>
        <p:txBody>
          <a:bodyPr/>
          <a:lstStyle>
            <a:lvl1pPr>
              <a:defRPr/>
            </a:lvl1pPr>
          </a:lstStyle>
          <a:p>
            <a:pPr>
              <a:defRPr/>
            </a:pPr>
            <a:fld id="{2BD601EE-DB80-48D5-A50C-414875E0202A}" type="slidenum">
              <a:rPr lang="ru-RU"/>
              <a:pPr>
                <a:defRPr/>
              </a:pPr>
              <a:t>‹#›</a:t>
            </a:fld>
            <a:endParaRPr lang="ru-RU"/>
          </a:p>
        </p:txBody>
      </p:sp>
    </p:spTree>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normAutofit/>
          </a:bodyPr>
          <a:lstStyle/>
          <a:p>
            <a:pPr lvl="0"/>
            <a:r>
              <a:rPr lang="ru-RU" noProof="0" smtClean="0"/>
              <a:t>Вставка таблицы</a:t>
            </a:r>
          </a:p>
        </p:txBody>
      </p:sp>
      <p:sp>
        <p:nvSpPr>
          <p:cNvPr id="4" name="Дата 10"/>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ru-RU"/>
          </a:p>
        </p:txBody>
      </p:sp>
      <p:sp>
        <p:nvSpPr>
          <p:cNvPr id="5" name="Нижний колонтитул 27"/>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8B42A245-54C2-45FF-B2CE-31779E13DDB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C4F4C5A-4175-4C8C-B5A5-6F26C4E57527}" type="slidenum">
              <a:rPr lang="ru-RU" smtClean="0"/>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019F0EEC-CA95-4191-BD1E-5FB1FE1E4501}"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7DB45C-8FD3-400B-8300-BE3857582FB0}"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6ECF637-F1EF-4AE4-AAE5-D0D6C19AFA19}"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FE4EF908-D19B-4457-8B4D-BA34EA0B63A9}"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FCCE1506-D697-4D10-A796-6009015BA501}"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1C72D1C-C4D6-4C29-9510-6907A5DA7C1C}" type="slidenum">
              <a:rPr lang="ru-RU" smtClean="0"/>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3.png"/><Relationship Id="rId2" Type="http://schemas.openxmlformats.org/officeDocument/2006/relationships/slideLayout" Target="../slideLayouts/slideLayout14.xml"/><Relationship Id="rId16"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hyperlink" Target="http://www.rosatom.ru/" TargetMode="Externa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CEBA94A-5380-4BD2-99AB-82850E8A4FC5}" type="slidenum">
              <a:rPr lang="ru-RU" smtClean="0"/>
              <a:pPr>
                <a:defRPr/>
              </a:pPr>
              <a:t>‹#›</a:t>
            </a:fld>
            <a:endParaRPr lang="ru-RU"/>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bwMode="auto">
          <a:xfrm>
            <a:off x="468313" y="1557338"/>
            <a:ext cx="8207375" cy="45275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ru-RU" smtClean="0"/>
              <a:t>Образец текста</a:t>
            </a:r>
          </a:p>
          <a:p>
            <a:pPr lvl="1"/>
            <a:r>
              <a:rPr lang="ru-RU" smtClean="0"/>
              <a:t>Второй уровень</a:t>
            </a:r>
          </a:p>
        </p:txBody>
      </p:sp>
      <p:sp>
        <p:nvSpPr>
          <p:cNvPr id="4099" name="Rectangle 3"/>
          <p:cNvSpPr>
            <a:spLocks noGrp="1" noChangeArrowheads="1"/>
          </p:cNvSpPr>
          <p:nvPr>
            <p:ph type="sldNum" sz="quarter" idx="4"/>
          </p:nvPr>
        </p:nvSpPr>
        <p:spPr bwMode="auto">
          <a:xfrm>
            <a:off x="8332788" y="6448425"/>
            <a:ext cx="811212" cy="377825"/>
          </a:xfrm>
          <a:prstGeom prst="rect">
            <a:avLst/>
          </a:prstGeom>
          <a:noFill/>
          <a:ln w="9525">
            <a:noFill/>
            <a:miter lim="800000"/>
            <a:headEnd/>
            <a:tailEnd/>
          </a:ln>
          <a:effectLst/>
        </p:spPr>
        <p:txBody>
          <a:bodyPr vert="horz" wrap="square" lIns="0" tIns="0" rIns="0" bIns="0" numCol="1" anchor="ctr" anchorCtr="1" compatLnSpc="1">
            <a:prstTxWarp prst="textNoShape">
              <a:avLst/>
            </a:prstTxWarp>
          </a:bodyPr>
          <a:lstStyle>
            <a:lvl1pPr algn="r">
              <a:defRPr sz="2200" b="1">
                <a:solidFill>
                  <a:schemeClr val="hlink"/>
                </a:solidFill>
              </a:defRPr>
            </a:lvl1pPr>
          </a:lstStyle>
          <a:p>
            <a:pPr>
              <a:defRPr/>
            </a:pPr>
            <a:fld id="{FBAC6BD7-1C1E-49FA-BF83-5A44C865ECC8}" type="slidenum">
              <a:rPr lang="ru-RU"/>
              <a:pPr>
                <a:defRPr/>
              </a:pPr>
              <a:t>‹#›</a:t>
            </a:fld>
            <a:endParaRPr lang="ru-RU"/>
          </a:p>
        </p:txBody>
      </p:sp>
      <p:sp>
        <p:nvSpPr>
          <p:cNvPr id="4100" name="Rectangle 4"/>
          <p:cNvSpPr>
            <a:spLocks noGrp="1" noChangeArrowheads="1"/>
          </p:cNvSpPr>
          <p:nvPr>
            <p:ph type="title"/>
          </p:nvPr>
        </p:nvSpPr>
        <p:spPr bwMode="auto">
          <a:xfrm>
            <a:off x="468313" y="77788"/>
            <a:ext cx="8207375" cy="903287"/>
          </a:xfrm>
          <a:prstGeom prst="rect">
            <a:avLst/>
          </a:prstGeom>
          <a:noFill/>
          <a:ln w="9525" algn="ctr">
            <a:noFill/>
            <a:miter lim="800000"/>
            <a:headEnd/>
            <a:tailEnd/>
          </a:ln>
          <a:effectLst>
            <a:outerShdw dist="17961" dir="2700000" algn="ctr" rotWithShape="0">
              <a:schemeClr val="hlink">
                <a:alpha val="50000"/>
              </a:schemeClr>
            </a:outerShdw>
          </a:effectLst>
        </p:spPr>
        <p:txBody>
          <a:bodyPr vert="horz" wrap="square" lIns="0" tIns="0" rIns="0" bIns="0" numCol="1" anchor="ctr" anchorCtr="0" compatLnSpc="1">
            <a:prstTxWarp prst="textNoShape">
              <a:avLst/>
            </a:prstTxWarp>
          </a:bodyPr>
          <a:lstStyle/>
          <a:p>
            <a:pPr lvl="0"/>
            <a:r>
              <a:rPr lang="ru-RU" smtClean="0"/>
              <a:t>Образец заголовка</a:t>
            </a:r>
          </a:p>
        </p:txBody>
      </p:sp>
      <p:sp>
        <p:nvSpPr>
          <p:cNvPr id="4101" name="Text Box 5">
            <a:hlinkClick r:id="rId15"/>
          </p:cNvPr>
          <p:cNvSpPr txBox="1">
            <a:spLocks noChangeArrowheads="1"/>
          </p:cNvSpPr>
          <p:nvPr/>
        </p:nvSpPr>
        <p:spPr bwMode="auto">
          <a:xfrm>
            <a:off x="468313" y="6529388"/>
            <a:ext cx="1390650" cy="212725"/>
          </a:xfrm>
          <a:prstGeom prst="rect">
            <a:avLst/>
          </a:prstGeom>
          <a:noFill/>
          <a:ln w="9525">
            <a:noFill/>
            <a:miter lim="800000"/>
            <a:headEnd/>
            <a:tailEnd/>
          </a:ln>
          <a:effectLst/>
        </p:spPr>
        <p:txBody>
          <a:bodyPr wrap="none" lIns="0" tIns="0" rIns="0" bIns="0">
            <a:spAutoFit/>
          </a:bodyPr>
          <a:lstStyle/>
          <a:p>
            <a:pPr>
              <a:defRPr/>
            </a:pPr>
            <a:r>
              <a:rPr lang="en-US" sz="1400" b="1">
                <a:solidFill>
                  <a:schemeClr val="hlink"/>
                </a:solidFill>
              </a:rPr>
              <a:t>www.rosatom.ru</a:t>
            </a:r>
            <a:endParaRPr lang="ru-RU" sz="1400" b="1">
              <a:solidFill>
                <a:schemeClr val="hlink"/>
              </a:solidFil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ransition>
    <p:wipe dir="r"/>
  </p:transition>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3200" b="1">
          <a:solidFill>
            <a:schemeClr val="bg1"/>
          </a:solidFill>
          <a:latin typeface="+mj-lt"/>
          <a:ea typeface="+mj-ea"/>
          <a:cs typeface="+mj-cs"/>
        </a:defRPr>
      </a:lvl1pPr>
      <a:lvl2pPr algn="l" rtl="0" eaLnBrk="1" fontAlgn="base" hangingPunct="1">
        <a:lnSpc>
          <a:spcPct val="90000"/>
        </a:lnSpc>
        <a:spcBef>
          <a:spcPct val="0"/>
        </a:spcBef>
        <a:spcAft>
          <a:spcPct val="0"/>
        </a:spcAft>
        <a:defRPr sz="3200" b="1">
          <a:solidFill>
            <a:schemeClr val="bg1"/>
          </a:solidFill>
          <a:latin typeface="Arial" charset="0"/>
        </a:defRPr>
      </a:lvl2pPr>
      <a:lvl3pPr algn="l" rtl="0" eaLnBrk="1" fontAlgn="base" hangingPunct="1">
        <a:lnSpc>
          <a:spcPct val="90000"/>
        </a:lnSpc>
        <a:spcBef>
          <a:spcPct val="0"/>
        </a:spcBef>
        <a:spcAft>
          <a:spcPct val="0"/>
        </a:spcAft>
        <a:defRPr sz="3200" b="1">
          <a:solidFill>
            <a:schemeClr val="bg1"/>
          </a:solidFill>
          <a:latin typeface="Arial" charset="0"/>
        </a:defRPr>
      </a:lvl3pPr>
      <a:lvl4pPr algn="l" rtl="0" eaLnBrk="1" fontAlgn="base" hangingPunct="1">
        <a:lnSpc>
          <a:spcPct val="90000"/>
        </a:lnSpc>
        <a:spcBef>
          <a:spcPct val="0"/>
        </a:spcBef>
        <a:spcAft>
          <a:spcPct val="0"/>
        </a:spcAft>
        <a:defRPr sz="3200" b="1">
          <a:solidFill>
            <a:schemeClr val="bg1"/>
          </a:solidFill>
          <a:latin typeface="Arial" charset="0"/>
        </a:defRPr>
      </a:lvl4pPr>
      <a:lvl5pPr algn="l" rtl="0" eaLnBrk="1" fontAlgn="base" hangingPunct="1">
        <a:lnSpc>
          <a:spcPct val="90000"/>
        </a:lnSpc>
        <a:spcBef>
          <a:spcPct val="0"/>
        </a:spcBef>
        <a:spcAft>
          <a:spcPct val="0"/>
        </a:spcAft>
        <a:defRPr sz="3200" b="1">
          <a:solidFill>
            <a:schemeClr val="bg1"/>
          </a:solidFill>
          <a:latin typeface="Arial" charset="0"/>
        </a:defRPr>
      </a:lvl5pPr>
      <a:lvl6pPr marL="457200" algn="l" rtl="0" eaLnBrk="1" fontAlgn="base" hangingPunct="1">
        <a:lnSpc>
          <a:spcPct val="90000"/>
        </a:lnSpc>
        <a:spcBef>
          <a:spcPct val="0"/>
        </a:spcBef>
        <a:spcAft>
          <a:spcPct val="0"/>
        </a:spcAft>
        <a:defRPr sz="3200" b="1">
          <a:solidFill>
            <a:schemeClr val="bg1"/>
          </a:solidFill>
          <a:latin typeface="Arial" charset="0"/>
        </a:defRPr>
      </a:lvl6pPr>
      <a:lvl7pPr marL="914400" algn="l" rtl="0" eaLnBrk="1" fontAlgn="base" hangingPunct="1">
        <a:lnSpc>
          <a:spcPct val="90000"/>
        </a:lnSpc>
        <a:spcBef>
          <a:spcPct val="0"/>
        </a:spcBef>
        <a:spcAft>
          <a:spcPct val="0"/>
        </a:spcAft>
        <a:defRPr sz="3200" b="1">
          <a:solidFill>
            <a:schemeClr val="bg1"/>
          </a:solidFill>
          <a:latin typeface="Arial" charset="0"/>
        </a:defRPr>
      </a:lvl7pPr>
      <a:lvl8pPr marL="1371600" algn="l" rtl="0" eaLnBrk="1" fontAlgn="base" hangingPunct="1">
        <a:lnSpc>
          <a:spcPct val="90000"/>
        </a:lnSpc>
        <a:spcBef>
          <a:spcPct val="0"/>
        </a:spcBef>
        <a:spcAft>
          <a:spcPct val="0"/>
        </a:spcAft>
        <a:defRPr sz="3200" b="1">
          <a:solidFill>
            <a:schemeClr val="bg1"/>
          </a:solidFill>
          <a:latin typeface="Arial" charset="0"/>
        </a:defRPr>
      </a:lvl8pPr>
      <a:lvl9pPr marL="1828800" algn="l" rtl="0" eaLnBrk="1" fontAlgn="base" hangingPunct="1">
        <a:lnSpc>
          <a:spcPct val="90000"/>
        </a:lnSpc>
        <a:spcBef>
          <a:spcPct val="0"/>
        </a:spcBef>
        <a:spcAft>
          <a:spcPct val="0"/>
        </a:spcAft>
        <a:defRPr sz="3200" b="1">
          <a:solidFill>
            <a:schemeClr val="bg1"/>
          </a:solidFill>
          <a:latin typeface="Arial" charset="0"/>
        </a:defRPr>
      </a:lvl9pPr>
    </p:titleStyle>
    <p:bodyStyle>
      <a:lvl1pPr marL="358775" indent="-358775" algn="l" rtl="0" eaLnBrk="1" fontAlgn="base" hangingPunct="1">
        <a:spcBef>
          <a:spcPct val="40000"/>
        </a:spcBef>
        <a:spcAft>
          <a:spcPct val="20000"/>
        </a:spcAft>
        <a:buBlip>
          <a:blip r:embed="rId16"/>
        </a:buBlip>
        <a:defRPr sz="2600">
          <a:solidFill>
            <a:schemeClr val="tx1"/>
          </a:solidFill>
          <a:latin typeface="+mn-lt"/>
          <a:ea typeface="+mn-ea"/>
          <a:cs typeface="+mn-cs"/>
        </a:defRPr>
      </a:lvl1pPr>
      <a:lvl2pPr marL="622300" indent="-261938" algn="l" rtl="0" eaLnBrk="1" fontAlgn="base" hangingPunct="1">
        <a:spcBef>
          <a:spcPct val="0"/>
        </a:spcBef>
        <a:spcAft>
          <a:spcPct val="20000"/>
        </a:spcAft>
        <a:buBlip>
          <a:blip r:embed="rId17"/>
        </a:buBlip>
        <a:defRPr sz="2400">
          <a:solidFill>
            <a:schemeClr val="tx1"/>
          </a:solidFill>
          <a:latin typeface="+mn-lt"/>
        </a:defRPr>
      </a:lvl2pPr>
      <a:lvl3pPr marL="892175" indent="-268288" algn="l" rtl="0" eaLnBrk="1" fontAlgn="base" hangingPunct="1">
        <a:spcBef>
          <a:spcPct val="0"/>
        </a:spcBef>
        <a:spcAft>
          <a:spcPct val="30000"/>
        </a:spcAft>
        <a:buBlip>
          <a:blip r:embed="rId17"/>
        </a:buBlip>
        <a:defRPr sz="2200">
          <a:solidFill>
            <a:schemeClr val="tx1"/>
          </a:solidFill>
          <a:latin typeface="+mn-lt"/>
        </a:defRPr>
      </a:lvl3pPr>
      <a:lvl4pPr marL="1665288" indent="-228600" algn="l" rtl="0" eaLnBrk="1" fontAlgn="base" hangingPunct="1">
        <a:spcBef>
          <a:spcPct val="20000"/>
        </a:spcBef>
        <a:spcAft>
          <a:spcPct val="0"/>
        </a:spcAft>
        <a:buChar char="–"/>
        <a:defRPr sz="2000">
          <a:solidFill>
            <a:schemeClr val="tx1"/>
          </a:solidFill>
          <a:latin typeface="+mn-lt"/>
        </a:defRPr>
      </a:lvl4pPr>
      <a:lvl5pPr marL="2073275" indent="-228600" algn="l" rtl="0" eaLnBrk="1" fontAlgn="base" hangingPunct="1">
        <a:spcBef>
          <a:spcPct val="20000"/>
        </a:spcBef>
        <a:spcAft>
          <a:spcPct val="0"/>
        </a:spcAft>
        <a:buChar char="»"/>
        <a:defRPr sz="2000">
          <a:solidFill>
            <a:schemeClr val="tx1"/>
          </a:solidFill>
          <a:latin typeface="+mn-lt"/>
        </a:defRPr>
      </a:lvl5pPr>
      <a:lvl6pPr marL="2530475" indent="-228600" algn="l" rtl="0" eaLnBrk="1" fontAlgn="base" hangingPunct="1">
        <a:spcBef>
          <a:spcPct val="20000"/>
        </a:spcBef>
        <a:spcAft>
          <a:spcPct val="0"/>
        </a:spcAft>
        <a:buChar char="»"/>
        <a:defRPr sz="2000">
          <a:solidFill>
            <a:schemeClr val="tx1"/>
          </a:solidFill>
          <a:latin typeface="+mn-lt"/>
        </a:defRPr>
      </a:lvl6pPr>
      <a:lvl7pPr marL="2987675" indent="-228600" algn="l" rtl="0" eaLnBrk="1" fontAlgn="base" hangingPunct="1">
        <a:spcBef>
          <a:spcPct val="20000"/>
        </a:spcBef>
        <a:spcAft>
          <a:spcPct val="0"/>
        </a:spcAft>
        <a:buChar char="»"/>
        <a:defRPr sz="2000">
          <a:solidFill>
            <a:schemeClr val="tx1"/>
          </a:solidFill>
          <a:latin typeface="+mn-lt"/>
        </a:defRPr>
      </a:lvl7pPr>
      <a:lvl8pPr marL="3444875" indent="-228600" algn="l" rtl="0" eaLnBrk="1" fontAlgn="base" hangingPunct="1">
        <a:spcBef>
          <a:spcPct val="20000"/>
        </a:spcBef>
        <a:spcAft>
          <a:spcPct val="0"/>
        </a:spcAft>
        <a:buChar char="»"/>
        <a:defRPr sz="2000">
          <a:solidFill>
            <a:schemeClr val="tx1"/>
          </a:solidFill>
          <a:latin typeface="+mn-lt"/>
        </a:defRPr>
      </a:lvl8pPr>
      <a:lvl9pPr marL="3902075"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8.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defRPr/>
            </a:pPr>
            <a:r>
              <a:rPr lang="en-US" dirty="0" smtClean="0"/>
              <a:t>Project LAHYR – Laser Initiated  Hybrid Reactor</a:t>
            </a:r>
            <a:r>
              <a:rPr lang="ru-RU" dirty="0" smtClean="0"/>
              <a:t/>
            </a:r>
            <a:br>
              <a:rPr lang="ru-RU" dirty="0" smtClean="0"/>
            </a:br>
            <a:endParaRPr lang="ru-RU" b="1" dirty="0" smtClean="0">
              <a:solidFill>
                <a:srgbClr val="FF3300"/>
              </a:solidFill>
              <a:effectLst>
                <a:outerShdw blurRad="38100" dist="38100" dir="2700000" algn="tl">
                  <a:srgbClr val="000000"/>
                </a:outerShdw>
              </a:effectLst>
            </a:endParaRPr>
          </a:p>
        </p:txBody>
      </p:sp>
      <p:sp>
        <p:nvSpPr>
          <p:cNvPr id="5123" name="Rectangle 3"/>
          <p:cNvSpPr>
            <a:spLocks noGrp="1" noChangeArrowheads="1"/>
          </p:cNvSpPr>
          <p:nvPr>
            <p:ph type="subTitle" idx="1"/>
          </p:nvPr>
        </p:nvSpPr>
        <p:spPr>
          <a:xfrm>
            <a:off x="539552" y="3140968"/>
            <a:ext cx="7056784" cy="1224136"/>
          </a:xfrm>
        </p:spPr>
        <p:txBody>
          <a:bodyPr/>
          <a:lstStyle/>
          <a:p>
            <a:r>
              <a:rPr lang="en-US" dirty="0" err="1" smtClean="0"/>
              <a:t>S.Belkov</a:t>
            </a:r>
            <a:r>
              <a:rPr lang="en-US" dirty="0" smtClean="0"/>
              <a:t>, </a:t>
            </a:r>
            <a:r>
              <a:rPr lang="en-US" dirty="0" err="1" smtClean="0"/>
              <a:t>S.Garanin</a:t>
            </a:r>
            <a:r>
              <a:rPr lang="en-US" dirty="0" smtClean="0"/>
              <a:t>, </a:t>
            </a:r>
            <a:r>
              <a:rPr lang="en-US" dirty="0" err="1" smtClean="0"/>
              <a:t>G.Kochemasov</a:t>
            </a:r>
            <a:r>
              <a:rPr lang="en-US" dirty="0" smtClean="0"/>
              <a:t>, </a:t>
            </a:r>
            <a:endParaRPr lang="ru-RU" dirty="0" smtClean="0"/>
          </a:p>
          <a:p>
            <a:r>
              <a:rPr lang="en-US" dirty="0" smtClean="0"/>
              <a:t>RFNC-VNIIEF</a:t>
            </a:r>
            <a:endParaRPr lang="ru-RU"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2D calculation results</a:t>
            </a:r>
            <a:endParaRPr lang="ru-RU" dirty="0"/>
          </a:p>
        </p:txBody>
      </p:sp>
      <p:sp>
        <p:nvSpPr>
          <p:cNvPr id="3" name="Номер слайда 2"/>
          <p:cNvSpPr>
            <a:spLocks noGrp="1"/>
          </p:cNvSpPr>
          <p:nvPr>
            <p:ph type="sldNum" sz="quarter" idx="10"/>
          </p:nvPr>
        </p:nvSpPr>
        <p:spPr/>
        <p:txBody>
          <a:bodyPr/>
          <a:lstStyle/>
          <a:p>
            <a:pPr>
              <a:defRPr/>
            </a:pPr>
            <a:fld id="{9A439C46-CDB9-4F55-8F67-6D13D42DA9BF}" type="slidenum">
              <a:rPr lang="ru-RU" smtClean="0"/>
              <a:pPr>
                <a:defRPr/>
              </a:pPr>
              <a:t>10</a:t>
            </a:fld>
            <a:endParaRPr lang="ru-RU"/>
          </a:p>
        </p:txBody>
      </p:sp>
      <p:sp>
        <p:nvSpPr>
          <p:cNvPr id="491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9153" name="Object 1"/>
          <p:cNvGraphicFramePr>
            <a:graphicFrameLocks noChangeAspect="1"/>
          </p:cNvGraphicFramePr>
          <p:nvPr/>
        </p:nvGraphicFramePr>
        <p:xfrm>
          <a:off x="1619672" y="1124744"/>
          <a:ext cx="5752965" cy="4042982"/>
        </p:xfrm>
        <a:graphic>
          <a:graphicData uri="http://schemas.openxmlformats.org/presentationml/2006/ole">
            <p:oleObj spid="_x0000_s49153" r:id="rId3" imgW="4131869" imgH="2901696" progId="">
              <p:embed/>
            </p:oleObj>
          </a:graphicData>
        </a:graphic>
      </p:graphicFrame>
      <p:sp>
        <p:nvSpPr>
          <p:cNvPr id="6" name="TextBox 5"/>
          <p:cNvSpPr txBox="1"/>
          <p:nvPr/>
        </p:nvSpPr>
        <p:spPr>
          <a:xfrm>
            <a:off x="611560" y="5517232"/>
            <a:ext cx="8136904" cy="646331"/>
          </a:xfrm>
          <a:prstGeom prst="rect">
            <a:avLst/>
          </a:prstGeom>
          <a:noFill/>
        </p:spPr>
        <p:txBody>
          <a:bodyPr wrap="square" rtlCol="0">
            <a:spAutoFit/>
          </a:bodyPr>
          <a:lstStyle/>
          <a:p>
            <a:pPr algn="ctr"/>
            <a:r>
              <a:rPr lang="en-US" dirty="0" smtClean="0"/>
              <a:t>Fusion energy</a:t>
            </a:r>
            <a:r>
              <a:rPr lang="ru-RU" dirty="0" smtClean="0"/>
              <a:t> </a:t>
            </a:r>
            <a:r>
              <a:rPr lang="en-US" dirty="0" smtClean="0"/>
              <a:t>normalized to 1D calculations versus of large scale  perturbation amplitude.</a:t>
            </a:r>
            <a:endParaRPr lang="ru-RU" dirty="0"/>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p:txBody>
          <a:bodyPr/>
          <a:lstStyle/>
          <a:p>
            <a:r>
              <a:rPr lang="en-US" dirty="0" smtClean="0"/>
              <a:t>Reactor zone</a:t>
            </a:r>
            <a:endParaRPr lang="ru-RU" dirty="0" smtClean="0"/>
          </a:p>
        </p:txBody>
      </p:sp>
      <p:sp>
        <p:nvSpPr>
          <p:cNvPr id="3" name="Номер слайда 2"/>
          <p:cNvSpPr>
            <a:spLocks noGrp="1"/>
          </p:cNvSpPr>
          <p:nvPr>
            <p:ph type="sldNum" sz="quarter" idx="10"/>
          </p:nvPr>
        </p:nvSpPr>
        <p:spPr>
          <a:xfrm>
            <a:off x="8332788" y="6448425"/>
            <a:ext cx="811212" cy="377825"/>
          </a:xfrm>
        </p:spPr>
        <p:txBody>
          <a:bodyPr/>
          <a:lstStyle/>
          <a:p>
            <a:fld id="{70A8944D-10CA-49EE-BFA9-E0C88E0A0E50}" type="slidenum">
              <a:rPr lang="ru-RU" smtClean="0"/>
              <a:pPr/>
              <a:t>11</a:t>
            </a:fld>
            <a:endParaRPr lang="ru-RU" dirty="0"/>
          </a:p>
        </p:txBody>
      </p:sp>
      <p:pic>
        <p:nvPicPr>
          <p:cNvPr id="10244" name="Рисунок 3" descr="Бланкет.jpg"/>
          <p:cNvPicPr>
            <a:picLocks noChangeAspect="1"/>
          </p:cNvPicPr>
          <p:nvPr/>
        </p:nvPicPr>
        <p:blipFill>
          <a:blip r:embed="rId2" cstate="print"/>
          <a:srcRect/>
          <a:stretch>
            <a:fillRect/>
          </a:stretch>
        </p:blipFill>
        <p:spPr bwMode="auto">
          <a:xfrm>
            <a:off x="1357313" y="1928813"/>
            <a:ext cx="6286500" cy="4445000"/>
          </a:xfrm>
          <a:prstGeom prst="rect">
            <a:avLst/>
          </a:prstGeom>
          <a:noFill/>
          <a:ln w="9525">
            <a:noFill/>
            <a:miter lim="800000"/>
            <a:headEnd/>
            <a:tailEnd/>
          </a:ln>
        </p:spPr>
      </p:pic>
      <p:cxnSp>
        <p:nvCxnSpPr>
          <p:cNvPr id="6" name="Прямая со стрелкой 5"/>
          <p:cNvCxnSpPr>
            <a:stCxn id="10247" idx="2"/>
          </p:cNvCxnSpPr>
          <p:nvPr/>
        </p:nvCxnSpPr>
        <p:spPr>
          <a:xfrm rot="5400000">
            <a:off x="5206933" y="1044648"/>
            <a:ext cx="1433414" cy="2797409"/>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10247" idx="2"/>
          </p:cNvCxnSpPr>
          <p:nvPr/>
        </p:nvCxnSpPr>
        <p:spPr>
          <a:xfrm rot="5400000">
            <a:off x="5238870" y="1631275"/>
            <a:ext cx="1988105" cy="2178844"/>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
        <p:nvSpPr>
          <p:cNvPr id="10247" name="TextBox 13"/>
          <p:cNvSpPr txBox="1">
            <a:spLocks noChangeArrowheads="1"/>
          </p:cNvSpPr>
          <p:nvPr/>
        </p:nvSpPr>
        <p:spPr bwMode="auto">
          <a:xfrm>
            <a:off x="6072188" y="1357313"/>
            <a:ext cx="2500312" cy="369332"/>
          </a:xfrm>
          <a:prstGeom prst="rect">
            <a:avLst/>
          </a:prstGeom>
          <a:noFill/>
          <a:ln w="9525">
            <a:solidFill>
              <a:srgbClr val="0000FF"/>
            </a:solidFill>
            <a:miter lim="800000"/>
            <a:headEnd/>
            <a:tailEnd/>
          </a:ln>
        </p:spPr>
        <p:txBody>
          <a:bodyPr>
            <a:spAutoFit/>
          </a:bodyPr>
          <a:lstStyle/>
          <a:p>
            <a:pPr algn="ctr"/>
            <a:r>
              <a:rPr lang="en-US" dirty="0" smtClean="0"/>
              <a:t>Fuel assembly</a:t>
            </a:r>
            <a:endParaRPr lang="ru-RU" dirty="0"/>
          </a:p>
        </p:txBody>
      </p:sp>
      <p:cxnSp>
        <p:nvCxnSpPr>
          <p:cNvPr id="15" name="Прямая со стрелкой 14"/>
          <p:cNvCxnSpPr>
            <a:stCxn id="10250" idx="2"/>
          </p:cNvCxnSpPr>
          <p:nvPr/>
        </p:nvCxnSpPr>
        <p:spPr>
          <a:xfrm rot="16200000" flipH="1">
            <a:off x="3738692" y="2618229"/>
            <a:ext cx="950355" cy="98076"/>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10250" idx="2"/>
          </p:cNvCxnSpPr>
          <p:nvPr/>
        </p:nvCxnSpPr>
        <p:spPr>
          <a:xfrm rot="5400000">
            <a:off x="3249057" y="2620804"/>
            <a:ext cx="1344489" cy="487060"/>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
        <p:nvSpPr>
          <p:cNvPr id="10250" name="TextBox 23"/>
          <p:cNvSpPr txBox="1">
            <a:spLocks noChangeArrowheads="1"/>
          </p:cNvSpPr>
          <p:nvPr/>
        </p:nvSpPr>
        <p:spPr bwMode="auto">
          <a:xfrm>
            <a:off x="2771800" y="1268760"/>
            <a:ext cx="2786062" cy="923330"/>
          </a:xfrm>
          <a:prstGeom prst="rect">
            <a:avLst/>
          </a:prstGeom>
          <a:noFill/>
          <a:ln w="9525">
            <a:solidFill>
              <a:srgbClr val="0000FF"/>
            </a:solidFill>
            <a:miter lim="800000"/>
            <a:headEnd/>
            <a:tailEnd/>
          </a:ln>
        </p:spPr>
        <p:txBody>
          <a:bodyPr>
            <a:spAutoFit/>
          </a:bodyPr>
          <a:lstStyle/>
          <a:p>
            <a:pPr algn="ctr"/>
            <a:r>
              <a:rPr lang="en-US" dirty="0" smtClean="0"/>
              <a:t>Zirconium</a:t>
            </a:r>
            <a:r>
              <a:rPr lang="ru-RU" dirty="0" smtClean="0"/>
              <a:t> </a:t>
            </a:r>
            <a:r>
              <a:rPr lang="en-US" dirty="0" smtClean="0"/>
              <a:t>capsules with</a:t>
            </a:r>
            <a:r>
              <a:rPr lang="ru-RU" dirty="0" smtClean="0"/>
              <a:t> </a:t>
            </a:r>
            <a:r>
              <a:rPr lang="en-US" dirty="0" smtClean="0"/>
              <a:t>minor  actinides</a:t>
            </a:r>
            <a:r>
              <a:rPr lang="ru-RU" dirty="0" smtClean="0"/>
              <a:t> </a:t>
            </a:r>
            <a:r>
              <a:rPr lang="ru-RU" dirty="0"/>
              <a:t>(</a:t>
            </a:r>
            <a:r>
              <a:rPr lang="en-US" dirty="0" err="1"/>
              <a:t>Np</a:t>
            </a:r>
            <a:r>
              <a:rPr lang="en-US" dirty="0"/>
              <a:t>, Am, Cm …)</a:t>
            </a:r>
            <a:endParaRPr lang="ru-RU" dirty="0"/>
          </a:p>
        </p:txBody>
      </p:sp>
      <p:sp>
        <p:nvSpPr>
          <p:cNvPr id="10253" name="TextBox 32"/>
          <p:cNvSpPr txBox="1">
            <a:spLocks noChangeArrowheads="1"/>
          </p:cNvSpPr>
          <p:nvPr/>
        </p:nvSpPr>
        <p:spPr bwMode="auto">
          <a:xfrm>
            <a:off x="611560" y="1484784"/>
            <a:ext cx="1930524" cy="646331"/>
          </a:xfrm>
          <a:prstGeom prst="rect">
            <a:avLst/>
          </a:prstGeom>
          <a:noFill/>
          <a:ln w="9525">
            <a:solidFill>
              <a:srgbClr val="0000FF"/>
            </a:solidFill>
            <a:miter lim="800000"/>
            <a:headEnd/>
            <a:tailEnd/>
          </a:ln>
        </p:spPr>
        <p:txBody>
          <a:bodyPr wrap="square">
            <a:spAutoFit/>
          </a:bodyPr>
          <a:lstStyle/>
          <a:p>
            <a:pPr algn="ctr"/>
            <a:r>
              <a:rPr lang="en-US" dirty="0" smtClean="0"/>
              <a:t>Beryllium capsules with</a:t>
            </a:r>
            <a:r>
              <a:rPr lang="ru-RU" dirty="0" smtClean="0"/>
              <a:t> </a:t>
            </a:r>
            <a:r>
              <a:rPr lang="en-US" dirty="0"/>
              <a:t>Li</a:t>
            </a:r>
            <a:r>
              <a:rPr lang="en-US" baseline="30000" dirty="0"/>
              <a:t>6</a:t>
            </a:r>
            <a:endParaRPr lang="ru-RU" baseline="30000" dirty="0"/>
          </a:p>
        </p:txBody>
      </p:sp>
      <p:cxnSp>
        <p:nvCxnSpPr>
          <p:cNvPr id="43" name="Прямая со стрелкой 42"/>
          <p:cNvCxnSpPr>
            <a:stCxn id="10257" idx="0"/>
          </p:cNvCxnSpPr>
          <p:nvPr/>
        </p:nvCxnSpPr>
        <p:spPr>
          <a:xfrm rot="5400000" flipH="1" flipV="1">
            <a:off x="1143000" y="4214813"/>
            <a:ext cx="1071562" cy="1357313"/>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a:stCxn id="10257" idx="0"/>
          </p:cNvCxnSpPr>
          <p:nvPr/>
        </p:nvCxnSpPr>
        <p:spPr>
          <a:xfrm rot="5400000" flipH="1" flipV="1">
            <a:off x="3500438" y="1714501"/>
            <a:ext cx="1214436" cy="6215063"/>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
        <p:nvSpPr>
          <p:cNvPr id="10257" name="TextBox 50"/>
          <p:cNvSpPr txBox="1">
            <a:spLocks noChangeArrowheads="1"/>
          </p:cNvSpPr>
          <p:nvPr/>
        </p:nvSpPr>
        <p:spPr bwMode="auto">
          <a:xfrm>
            <a:off x="142875" y="5429250"/>
            <a:ext cx="1714500" cy="369332"/>
          </a:xfrm>
          <a:prstGeom prst="rect">
            <a:avLst/>
          </a:prstGeom>
          <a:noFill/>
          <a:ln w="9525">
            <a:solidFill>
              <a:srgbClr val="0000FF"/>
            </a:solidFill>
            <a:miter lim="800000"/>
            <a:headEnd/>
            <a:tailEnd/>
          </a:ln>
        </p:spPr>
        <p:txBody>
          <a:bodyPr>
            <a:spAutoFit/>
          </a:bodyPr>
          <a:lstStyle/>
          <a:p>
            <a:pPr algn="ctr"/>
            <a:r>
              <a:rPr lang="en-US" dirty="0" smtClean="0"/>
              <a:t>Laser beams</a:t>
            </a:r>
            <a:endParaRPr lang="ru-RU" baseline="30000" dirty="0"/>
          </a:p>
        </p:txBody>
      </p:sp>
      <p:cxnSp>
        <p:nvCxnSpPr>
          <p:cNvPr id="54" name="Прямая со стрелкой 53"/>
          <p:cNvCxnSpPr/>
          <p:nvPr/>
        </p:nvCxnSpPr>
        <p:spPr>
          <a:xfrm rot="10800000" flipV="1">
            <a:off x="4786313" y="3143250"/>
            <a:ext cx="2143125" cy="1068388"/>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
        <p:nvSpPr>
          <p:cNvPr id="10259" name="TextBox 56"/>
          <p:cNvSpPr txBox="1">
            <a:spLocks noChangeArrowheads="1"/>
          </p:cNvSpPr>
          <p:nvPr/>
        </p:nvSpPr>
        <p:spPr bwMode="auto">
          <a:xfrm>
            <a:off x="6929438" y="2786063"/>
            <a:ext cx="1857375" cy="369332"/>
          </a:xfrm>
          <a:prstGeom prst="rect">
            <a:avLst/>
          </a:prstGeom>
          <a:noFill/>
          <a:ln w="9525">
            <a:solidFill>
              <a:srgbClr val="0000FF"/>
            </a:solidFill>
            <a:miter lim="800000"/>
            <a:headEnd/>
            <a:tailEnd/>
          </a:ln>
        </p:spPr>
        <p:txBody>
          <a:bodyPr>
            <a:spAutoFit/>
          </a:bodyPr>
          <a:lstStyle/>
          <a:p>
            <a:pPr algn="ctr"/>
            <a:r>
              <a:rPr lang="en-US" dirty="0" smtClean="0"/>
              <a:t>ICF target</a:t>
            </a:r>
            <a:endParaRPr lang="ru-RU" dirty="0"/>
          </a:p>
        </p:txBody>
      </p:sp>
      <p:sp>
        <p:nvSpPr>
          <p:cNvPr id="10260" name="TextBox 58"/>
          <p:cNvSpPr txBox="1">
            <a:spLocks noChangeArrowheads="1"/>
          </p:cNvSpPr>
          <p:nvPr/>
        </p:nvSpPr>
        <p:spPr bwMode="auto">
          <a:xfrm>
            <a:off x="6715125" y="5072063"/>
            <a:ext cx="1857375" cy="646331"/>
          </a:xfrm>
          <a:prstGeom prst="rect">
            <a:avLst/>
          </a:prstGeom>
          <a:noFill/>
          <a:ln w="9525">
            <a:solidFill>
              <a:srgbClr val="0000FF"/>
            </a:solidFill>
            <a:miter lim="800000"/>
            <a:headEnd/>
            <a:tailEnd/>
          </a:ln>
        </p:spPr>
        <p:txBody>
          <a:bodyPr>
            <a:spAutoFit/>
          </a:bodyPr>
          <a:lstStyle/>
          <a:p>
            <a:pPr algn="ctr"/>
            <a:r>
              <a:rPr lang="en-US" dirty="0" err="1" smtClean="0"/>
              <a:t>Liqued</a:t>
            </a:r>
            <a:r>
              <a:rPr lang="en-US" dirty="0" smtClean="0"/>
              <a:t> coolant </a:t>
            </a:r>
            <a:r>
              <a:rPr lang="ru-RU" dirty="0" smtClean="0"/>
              <a:t>(</a:t>
            </a:r>
            <a:r>
              <a:rPr lang="en-US" dirty="0"/>
              <a:t>Na)</a:t>
            </a:r>
            <a:endParaRPr lang="ru-RU" dirty="0"/>
          </a:p>
        </p:txBody>
      </p:sp>
      <p:cxnSp>
        <p:nvCxnSpPr>
          <p:cNvPr id="60" name="Прямая со стрелкой 59"/>
          <p:cNvCxnSpPr>
            <a:stCxn id="10260" idx="1"/>
          </p:cNvCxnSpPr>
          <p:nvPr/>
        </p:nvCxnSpPr>
        <p:spPr>
          <a:xfrm rot="10800000">
            <a:off x="5357813" y="4929191"/>
            <a:ext cx="1357312" cy="466038"/>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
        <p:nvSpPr>
          <p:cNvPr id="10262" name="TextBox 62"/>
          <p:cNvSpPr txBox="1">
            <a:spLocks noChangeArrowheads="1"/>
          </p:cNvSpPr>
          <p:nvPr/>
        </p:nvSpPr>
        <p:spPr bwMode="auto">
          <a:xfrm>
            <a:off x="2357438" y="5857875"/>
            <a:ext cx="1857375" cy="646331"/>
          </a:xfrm>
          <a:prstGeom prst="rect">
            <a:avLst/>
          </a:prstGeom>
          <a:noFill/>
          <a:ln w="9525">
            <a:solidFill>
              <a:srgbClr val="0000FF"/>
            </a:solidFill>
            <a:miter lim="800000"/>
            <a:headEnd/>
            <a:tailEnd/>
          </a:ln>
        </p:spPr>
        <p:txBody>
          <a:bodyPr>
            <a:spAutoFit/>
          </a:bodyPr>
          <a:lstStyle/>
          <a:p>
            <a:pPr algn="ctr"/>
            <a:r>
              <a:rPr lang="en-US" dirty="0" smtClean="0"/>
              <a:t>Neutron  deflector </a:t>
            </a:r>
            <a:r>
              <a:rPr lang="ru-RU" dirty="0" smtClean="0"/>
              <a:t>(</a:t>
            </a:r>
            <a:r>
              <a:rPr lang="en-US" dirty="0"/>
              <a:t>Ni)</a:t>
            </a:r>
            <a:endParaRPr lang="ru-RU" dirty="0"/>
          </a:p>
        </p:txBody>
      </p:sp>
      <p:cxnSp>
        <p:nvCxnSpPr>
          <p:cNvPr id="64" name="Прямая со стрелкой 63"/>
          <p:cNvCxnSpPr>
            <a:stCxn id="10262" idx="3"/>
          </p:cNvCxnSpPr>
          <p:nvPr/>
        </p:nvCxnSpPr>
        <p:spPr>
          <a:xfrm flipV="1">
            <a:off x="4214813" y="5500689"/>
            <a:ext cx="785812" cy="680352"/>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0253" idx="2"/>
          </p:cNvCxnSpPr>
          <p:nvPr/>
        </p:nvCxnSpPr>
        <p:spPr>
          <a:xfrm rot="16200000" flipH="1">
            <a:off x="1603931" y="2104006"/>
            <a:ext cx="1797953" cy="1852170"/>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10253" idx="2"/>
          </p:cNvCxnSpPr>
          <p:nvPr/>
        </p:nvCxnSpPr>
        <p:spPr>
          <a:xfrm rot="16200000" flipH="1">
            <a:off x="1890757" y="1817180"/>
            <a:ext cx="1347809" cy="1975678"/>
          </a:xfrm>
          <a:prstGeom prst="straightConnector1">
            <a:avLst/>
          </a:prstGeom>
          <a:ln w="19050">
            <a:solidFill>
              <a:srgbClr val="FF3300"/>
            </a:solidFill>
            <a:tailEnd type="stealt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7451725" y="-34925"/>
            <a:ext cx="184150" cy="457200"/>
          </a:xfrm>
          <a:prstGeom prst="rect">
            <a:avLst/>
          </a:prstGeom>
          <a:noFill/>
          <a:ln w="9525">
            <a:noFill/>
            <a:miter lim="800000"/>
            <a:headEnd/>
            <a:tailEnd/>
          </a:ln>
        </p:spPr>
        <p:txBody>
          <a:bodyPr wrap="none">
            <a:spAutoFit/>
          </a:bodyPr>
          <a:lstStyle/>
          <a:p>
            <a:pPr eaLnBrk="0" hangingPunct="0"/>
            <a:endParaRPr lang="ru-RU" sz="2400">
              <a:latin typeface="Times New Roman" pitchFamily="18" charset="0"/>
            </a:endParaRPr>
          </a:p>
        </p:txBody>
      </p:sp>
      <p:sp>
        <p:nvSpPr>
          <p:cNvPr id="16387" name="Text Box 8"/>
          <p:cNvSpPr txBox="1">
            <a:spLocks noChangeArrowheads="1"/>
          </p:cNvSpPr>
          <p:nvPr/>
        </p:nvSpPr>
        <p:spPr bwMode="auto">
          <a:xfrm>
            <a:off x="746125" y="1565275"/>
            <a:ext cx="184150" cy="457200"/>
          </a:xfrm>
          <a:prstGeom prst="rect">
            <a:avLst/>
          </a:prstGeom>
          <a:noFill/>
          <a:ln w="9525">
            <a:noFill/>
            <a:miter lim="800000"/>
            <a:headEnd/>
            <a:tailEnd/>
          </a:ln>
        </p:spPr>
        <p:txBody>
          <a:bodyPr wrap="none">
            <a:spAutoFit/>
          </a:bodyPr>
          <a:lstStyle/>
          <a:p>
            <a:pPr algn="ctr" eaLnBrk="0" hangingPunct="0"/>
            <a:endParaRPr lang="ru-RU" sz="2400">
              <a:latin typeface="Times New Roman" pitchFamily="18" charset="0"/>
            </a:endParaRPr>
          </a:p>
        </p:txBody>
      </p:sp>
      <p:pic>
        <p:nvPicPr>
          <p:cNvPr id="16388" name="Picture 10" descr="Image7"/>
          <p:cNvPicPr>
            <a:picLocks noChangeAspect="1" noChangeArrowheads="1"/>
          </p:cNvPicPr>
          <p:nvPr/>
        </p:nvPicPr>
        <p:blipFill>
          <a:blip r:embed="rId2" cstate="print">
            <a:lum bright="12000"/>
          </a:blip>
          <a:srcRect/>
          <a:stretch>
            <a:fillRect/>
          </a:stretch>
        </p:blipFill>
        <p:spPr bwMode="auto">
          <a:xfrm>
            <a:off x="5076825" y="1700213"/>
            <a:ext cx="3924300" cy="4495800"/>
          </a:xfrm>
          <a:prstGeom prst="rect">
            <a:avLst/>
          </a:prstGeom>
          <a:noFill/>
          <a:ln w="9525">
            <a:noFill/>
            <a:miter lim="800000"/>
            <a:headEnd/>
            <a:tailEnd/>
          </a:ln>
        </p:spPr>
      </p:pic>
      <p:sp>
        <p:nvSpPr>
          <p:cNvPr id="16389" name="Rectangle 12"/>
          <p:cNvSpPr>
            <a:spLocks noChangeArrowheads="1"/>
          </p:cNvSpPr>
          <p:nvPr/>
        </p:nvSpPr>
        <p:spPr bwMode="auto">
          <a:xfrm>
            <a:off x="6248400" y="1143000"/>
            <a:ext cx="1352550" cy="457200"/>
          </a:xfrm>
          <a:prstGeom prst="rect">
            <a:avLst/>
          </a:prstGeom>
          <a:noFill/>
          <a:ln w="9525">
            <a:noFill/>
            <a:miter lim="800000"/>
            <a:headEnd/>
            <a:tailEnd/>
          </a:ln>
        </p:spPr>
        <p:txBody>
          <a:bodyPr wrap="none">
            <a:spAutoFit/>
          </a:bodyPr>
          <a:lstStyle/>
          <a:p>
            <a:pPr algn="ctr" eaLnBrk="0" hangingPunct="0"/>
            <a:r>
              <a:rPr lang="en-US" sz="2400" b="1" u="sng">
                <a:solidFill>
                  <a:srgbClr val="FF3300"/>
                </a:solidFill>
                <a:latin typeface="Times New Roman" pitchFamily="18" charset="0"/>
              </a:rPr>
              <a:t>Schedule</a:t>
            </a:r>
          </a:p>
        </p:txBody>
      </p:sp>
      <p:sp>
        <p:nvSpPr>
          <p:cNvPr id="25613" name="Rectangle 13"/>
          <p:cNvSpPr>
            <a:spLocks noChangeArrowheads="1"/>
          </p:cNvSpPr>
          <p:nvPr/>
        </p:nvSpPr>
        <p:spPr bwMode="auto">
          <a:xfrm>
            <a:off x="8675688" y="6597650"/>
            <a:ext cx="468312" cy="260350"/>
          </a:xfrm>
          <a:prstGeom prst="rect">
            <a:avLst/>
          </a:prstGeom>
          <a:gradFill rotWithShape="1">
            <a:gsLst>
              <a:gs pos="0">
                <a:schemeClr val="accent2"/>
              </a:gs>
              <a:gs pos="100000">
                <a:schemeClr val="accent2">
                  <a:gamma/>
                  <a:tint val="34510"/>
                  <a:invGamma/>
                </a:schemeClr>
              </a:gs>
            </a:gsLst>
            <a:path path="shape">
              <a:fillToRect l="50000" t="50000" r="50000" b="50000"/>
            </a:path>
          </a:gradFill>
          <a:ln w="9525">
            <a:noFill/>
            <a:miter lim="800000"/>
            <a:headEnd/>
            <a:tailEnd/>
          </a:ln>
          <a:effectLst/>
        </p:spPr>
        <p:txBody>
          <a:bodyPr lIns="36000" tIns="36000" rIns="36000" bIns="36000" anchor="ctr" anchorCtr="1"/>
          <a:lstStyle/>
          <a:p>
            <a:pPr algn="r">
              <a:defRPr/>
            </a:pPr>
            <a:fld id="{9F021392-095D-48BC-A506-D46DEE2B1401}" type="slidenum">
              <a:rPr lang="ru-RU" sz="1600" b="1">
                <a:solidFill>
                  <a:srgbClr val="0000FF"/>
                </a:solidFill>
              </a:rPr>
              <a:pPr algn="r">
                <a:defRPr/>
              </a:pPr>
              <a:t>12</a:t>
            </a:fld>
            <a:endParaRPr lang="ru-RU" sz="1600" b="1">
              <a:solidFill>
                <a:srgbClr val="0000FF"/>
              </a:solidFill>
            </a:endParaRPr>
          </a:p>
        </p:txBody>
      </p:sp>
      <p:sp>
        <p:nvSpPr>
          <p:cNvPr id="16392" name="Text Box 9"/>
          <p:cNvSpPr txBox="1">
            <a:spLocks noChangeArrowheads="1"/>
          </p:cNvSpPr>
          <p:nvPr/>
        </p:nvSpPr>
        <p:spPr bwMode="auto">
          <a:xfrm>
            <a:off x="142875" y="1785938"/>
            <a:ext cx="4676775" cy="3887218"/>
          </a:xfrm>
          <a:prstGeom prst="rect">
            <a:avLst/>
          </a:prstGeom>
          <a:noFill/>
          <a:ln w="22225">
            <a:noFill/>
            <a:miter lim="800000"/>
            <a:headEnd/>
            <a:tailEnd/>
          </a:ln>
        </p:spPr>
        <p:txBody>
          <a:bodyPr>
            <a:spAutoFit/>
          </a:bodyPr>
          <a:lstStyle/>
          <a:p>
            <a:pPr eaLnBrk="0" hangingPunct="0">
              <a:lnSpc>
                <a:spcPct val="130000"/>
              </a:lnSpc>
            </a:pPr>
            <a:r>
              <a:rPr lang="en-US" b="1" dirty="0"/>
              <a:t>Edward Moses, Principal Associate Director, </a:t>
            </a:r>
            <a:r>
              <a:rPr lang="en-US" b="1" dirty="0" err="1"/>
              <a:t>NIF&amp;Photon</a:t>
            </a:r>
            <a:r>
              <a:rPr lang="en-US" b="1" dirty="0"/>
              <a:t> Science</a:t>
            </a:r>
            <a:r>
              <a:rPr lang="ru-RU" b="1" dirty="0"/>
              <a:t> </a:t>
            </a:r>
            <a:r>
              <a:rPr lang="en-US" b="1" dirty="0"/>
              <a:t>“Future Directions for Inertial Fusion”</a:t>
            </a:r>
          </a:p>
          <a:p>
            <a:pPr eaLnBrk="0" hangingPunct="0">
              <a:lnSpc>
                <a:spcPct val="130000"/>
              </a:lnSpc>
            </a:pPr>
            <a:endParaRPr lang="en-US" b="1" dirty="0"/>
          </a:p>
          <a:p>
            <a:pPr eaLnBrk="0" hangingPunct="0">
              <a:lnSpc>
                <a:spcPct val="130000"/>
              </a:lnSpc>
            </a:pPr>
            <a:r>
              <a:rPr lang="en-US" b="1" u="sng" dirty="0">
                <a:solidFill>
                  <a:srgbClr val="FF3300"/>
                </a:solidFill>
              </a:rPr>
              <a:t>Program LIFE:</a:t>
            </a:r>
            <a:r>
              <a:rPr lang="en-US" b="1" dirty="0"/>
              <a:t> Laser Inertial Fusion-Fission Energy.</a:t>
            </a:r>
            <a:endParaRPr lang="ru-RU" b="1" dirty="0"/>
          </a:p>
          <a:p>
            <a:pPr eaLnBrk="0" hangingPunct="0">
              <a:lnSpc>
                <a:spcPct val="130000"/>
              </a:lnSpc>
            </a:pPr>
            <a:endParaRPr lang="en-US" b="1" dirty="0"/>
          </a:p>
          <a:p>
            <a:pPr eaLnBrk="0" hangingPunct="0">
              <a:lnSpc>
                <a:spcPct val="130000"/>
              </a:lnSpc>
            </a:pPr>
            <a:r>
              <a:rPr lang="en-US" b="1" u="sng" dirty="0" smtClean="0">
                <a:solidFill>
                  <a:srgbClr val="FF3300"/>
                </a:solidFill>
              </a:rPr>
              <a:t>The goal:</a:t>
            </a:r>
            <a:endParaRPr lang="en-US" b="1" u="sng" dirty="0">
              <a:solidFill>
                <a:srgbClr val="FF3300"/>
              </a:solidFill>
            </a:endParaRPr>
          </a:p>
          <a:p>
            <a:pPr eaLnBrk="0" hangingPunct="0">
              <a:lnSpc>
                <a:spcPct val="110000"/>
              </a:lnSpc>
            </a:pPr>
            <a:r>
              <a:rPr lang="en-US" b="1" dirty="0" smtClean="0"/>
              <a:t>Creation to </a:t>
            </a:r>
            <a:r>
              <a:rPr lang="ru-RU" b="1" dirty="0" smtClean="0"/>
              <a:t>2020 </a:t>
            </a:r>
            <a:r>
              <a:rPr lang="en-US" b="1" dirty="0" smtClean="0"/>
              <a:t>year energy hybrid reactor on base of NIF.</a:t>
            </a:r>
            <a:r>
              <a:rPr lang="ru-RU" b="1" dirty="0" smtClean="0"/>
              <a:t> </a:t>
            </a:r>
            <a:endParaRPr lang="ru-RU" b="1" dirty="0"/>
          </a:p>
          <a:p>
            <a:pPr eaLnBrk="0" hangingPunct="0">
              <a:lnSpc>
                <a:spcPct val="110000"/>
              </a:lnSpc>
            </a:pPr>
            <a:r>
              <a:rPr lang="en-US" b="1" dirty="0"/>
              <a:t>NIF: 1.8 MJ at 351 nm with 192 beams.</a:t>
            </a:r>
          </a:p>
        </p:txBody>
      </p:sp>
      <p:sp>
        <p:nvSpPr>
          <p:cNvPr id="9" name="Заголовок 8"/>
          <p:cNvSpPr>
            <a:spLocks noGrp="1"/>
          </p:cNvSpPr>
          <p:nvPr>
            <p:ph type="title"/>
          </p:nvPr>
        </p:nvSpPr>
        <p:spPr>
          <a:xfrm>
            <a:off x="468313" y="77788"/>
            <a:ext cx="8496175" cy="903287"/>
          </a:xfrm>
        </p:spPr>
        <p:txBody>
          <a:bodyPr/>
          <a:lstStyle/>
          <a:p>
            <a:r>
              <a:rPr lang="en-US" dirty="0" smtClean="0"/>
              <a:t>LIFE (International Atomic Energy Agency expert meeting, Vienna October 2008) </a:t>
            </a:r>
            <a:endParaRPr lang="ru-RU" dirty="0"/>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n-US" dirty="0" smtClean="0"/>
              <a:t>Russian version of LIFE - LAHYR</a:t>
            </a:r>
            <a:r>
              <a:rPr lang="ru-RU" dirty="0" smtClean="0"/>
              <a:t>. </a:t>
            </a:r>
            <a:br>
              <a:rPr lang="ru-RU" dirty="0" smtClean="0"/>
            </a:br>
            <a:r>
              <a:rPr lang="en-US" dirty="0" smtClean="0"/>
              <a:t>Is </a:t>
            </a:r>
            <a:r>
              <a:rPr lang="en-US" smtClean="0"/>
              <a:t>it possible?</a:t>
            </a:r>
            <a:endParaRPr lang="ru-RU" dirty="0" smtClean="0"/>
          </a:p>
        </p:txBody>
      </p:sp>
      <p:sp>
        <p:nvSpPr>
          <p:cNvPr id="18436" name="Rectangle 3"/>
          <p:cNvSpPr>
            <a:spLocks noGrp="1" noChangeArrowheads="1"/>
          </p:cNvSpPr>
          <p:nvPr>
            <p:ph idx="1"/>
          </p:nvPr>
        </p:nvSpPr>
        <p:spPr>
          <a:xfrm>
            <a:off x="251520" y="1196752"/>
            <a:ext cx="8712968" cy="5256584"/>
          </a:xfrm>
        </p:spPr>
        <p:txBody>
          <a:bodyPr/>
          <a:lstStyle/>
          <a:p>
            <a:pPr>
              <a:spcBef>
                <a:spcPts val="0"/>
              </a:spcBef>
              <a:spcAft>
                <a:spcPts val="600"/>
              </a:spcAft>
            </a:pPr>
            <a:r>
              <a:rPr lang="en-US" sz="2000" dirty="0" smtClean="0"/>
              <a:t>In Russian Federation there is a real possibility to realize the first stage of similar project during the nearest 10-15 years.</a:t>
            </a:r>
            <a:endParaRPr lang="ru-RU" sz="2000" dirty="0" smtClean="0"/>
          </a:p>
          <a:p>
            <a:pPr>
              <a:spcBef>
                <a:spcPts val="0"/>
              </a:spcBef>
              <a:spcAft>
                <a:spcPts val="600"/>
              </a:spcAft>
            </a:pPr>
            <a:r>
              <a:rPr lang="en-US" sz="2000" dirty="0" smtClean="0"/>
              <a:t>Firstly, there is quite deep understanding of conceptual basis of this approach and required computer codes have been developed. </a:t>
            </a:r>
            <a:endParaRPr lang="ru-RU" sz="2000" dirty="0" smtClean="0"/>
          </a:p>
          <a:p>
            <a:pPr>
              <a:spcBef>
                <a:spcPts val="0"/>
              </a:spcBef>
              <a:spcAft>
                <a:spcPts val="600"/>
              </a:spcAft>
            </a:pPr>
            <a:r>
              <a:rPr lang="en-US" sz="2000" dirty="0" smtClean="0"/>
              <a:t>Secondly, for 30 years of exploitation of laser facilities ‘Iskra-4’ and ‘Iskra-5’ at RFNC-VNIIEF practical experience of thermonuclear neutrons generation in laser targets is stored, in particular, many aspects of target manufacturing are developed. </a:t>
            </a:r>
            <a:endParaRPr lang="ru-RU" sz="2000" dirty="0" smtClean="0"/>
          </a:p>
          <a:p>
            <a:pPr>
              <a:spcBef>
                <a:spcPts val="0"/>
              </a:spcBef>
              <a:spcAft>
                <a:spcPts val="600"/>
              </a:spcAft>
            </a:pPr>
            <a:r>
              <a:rPr lang="en-US" sz="2000" dirty="0" smtClean="0"/>
              <a:t>Thirdly, launching of ‘</a:t>
            </a:r>
            <a:r>
              <a:rPr lang="en-US" sz="2000" dirty="0" err="1" smtClean="0"/>
              <a:t>Luch</a:t>
            </a:r>
            <a:r>
              <a:rPr lang="en-US" sz="2000" dirty="0" smtClean="0"/>
              <a:t>’ facility proved that RF has all required technologies for </a:t>
            </a:r>
            <a:r>
              <a:rPr lang="en-US" sz="2000" dirty="0" err="1" smtClean="0"/>
              <a:t>megajoule</a:t>
            </a:r>
            <a:r>
              <a:rPr lang="en-US" sz="2000" dirty="0" smtClean="0"/>
              <a:t>-level laser development. Moreover, there is a necessary groundwork for diode pump implementation.  An engineering design of the new </a:t>
            </a:r>
            <a:r>
              <a:rPr lang="en-US" sz="2000" dirty="0" err="1" smtClean="0"/>
              <a:t>Nd</a:t>
            </a:r>
            <a:r>
              <a:rPr lang="en-US" sz="2000" dirty="0" smtClean="0"/>
              <a:t> laser facility is prepared, which in the first place is devoted to defense problems, but at the same time it perfectly suits to study the topical problems of hybrid project.</a:t>
            </a:r>
          </a:p>
          <a:p>
            <a:pPr>
              <a:spcBef>
                <a:spcPts val="0"/>
              </a:spcBef>
              <a:spcAft>
                <a:spcPts val="600"/>
              </a:spcAft>
            </a:pPr>
            <a:r>
              <a:rPr lang="en-US" sz="2000" dirty="0" smtClean="0"/>
              <a:t>Fourthly, in RF the experience in design, development and operation of pulse reactors is gathered.</a:t>
            </a:r>
            <a:endParaRPr lang="ru-RU" sz="2000" dirty="0" smtClean="0"/>
          </a:p>
        </p:txBody>
      </p:sp>
      <p:sp>
        <p:nvSpPr>
          <p:cNvPr id="4" name="Номер слайда 5"/>
          <p:cNvSpPr>
            <a:spLocks noGrp="1"/>
          </p:cNvSpPr>
          <p:nvPr>
            <p:ph type="sldNum" sz="quarter" idx="10"/>
          </p:nvPr>
        </p:nvSpPr>
        <p:spPr/>
        <p:txBody>
          <a:bodyPr/>
          <a:lstStyle/>
          <a:p>
            <a:fld id="{1981A293-EEFA-43AF-9AE0-0BF8B870E3DF}" type="slidenum">
              <a:rPr lang="ru-RU" smtClean="0"/>
              <a:pPr/>
              <a:t>13</a:t>
            </a:fld>
            <a:endParaRPr lang="ru-RU"/>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r>
              <a:rPr lang="en-US" smtClean="0"/>
              <a:t>Conclusions </a:t>
            </a:r>
            <a:endParaRPr lang="ru-RU" dirty="0" smtClean="0"/>
          </a:p>
        </p:txBody>
      </p:sp>
      <p:sp>
        <p:nvSpPr>
          <p:cNvPr id="21508" name="Rectangle 3"/>
          <p:cNvSpPr>
            <a:spLocks noGrp="1" noChangeArrowheads="1"/>
          </p:cNvSpPr>
          <p:nvPr>
            <p:ph idx="1"/>
          </p:nvPr>
        </p:nvSpPr>
        <p:spPr/>
        <p:txBody>
          <a:bodyPr/>
          <a:lstStyle/>
          <a:p>
            <a:r>
              <a:rPr lang="en-US" sz="2000" dirty="0" smtClean="0"/>
              <a:t>Project of  hybrid reactor </a:t>
            </a:r>
            <a:r>
              <a:rPr lang="en-US" sz="2000" dirty="0" smtClean="0"/>
              <a:t>with </a:t>
            </a:r>
            <a:r>
              <a:rPr lang="en-US" sz="2000" dirty="0" smtClean="0"/>
              <a:t>laser ICF neutron source, that was suggested by </a:t>
            </a:r>
            <a:r>
              <a:rPr lang="en-US" sz="2000" dirty="0" err="1" smtClean="0"/>
              <a:t>L.Feoktistov</a:t>
            </a:r>
            <a:r>
              <a:rPr lang="en-US" sz="2000" dirty="0" smtClean="0"/>
              <a:t> and et al at 70</a:t>
            </a:r>
            <a:r>
              <a:rPr lang="en-US" sz="2000" baseline="30000" dirty="0" smtClean="0"/>
              <a:t>th</a:t>
            </a:r>
            <a:r>
              <a:rPr lang="en-US" sz="2000" dirty="0" smtClean="0"/>
              <a:t>, seems today as defiant and perspective problem</a:t>
            </a:r>
            <a:r>
              <a:rPr lang="ru-RU" sz="2000" dirty="0" smtClean="0"/>
              <a:t>.</a:t>
            </a:r>
          </a:p>
          <a:p>
            <a:r>
              <a:rPr lang="en-US" sz="2000" dirty="0" smtClean="0"/>
              <a:t>New and important aspect in this way is connected with termination of NIF and suggestion by LLNL the grand project LIFE –</a:t>
            </a:r>
            <a:r>
              <a:rPr lang="ru-RU" sz="2000" dirty="0" smtClean="0"/>
              <a:t> </a:t>
            </a:r>
            <a:r>
              <a:rPr lang="en-US" sz="2000" dirty="0" smtClean="0"/>
              <a:t>Laser Inertial Fusion- Fission Engine</a:t>
            </a:r>
            <a:r>
              <a:rPr lang="ru-RU" sz="2000" dirty="0" smtClean="0"/>
              <a:t>.</a:t>
            </a:r>
          </a:p>
          <a:p>
            <a:r>
              <a:rPr lang="en-US" sz="2000" dirty="0" smtClean="0"/>
              <a:t>RF has all requires technologies to realize research laser hybrid reactor LAHYR that can give electrical power to the load about </a:t>
            </a:r>
            <a:r>
              <a:rPr lang="ru-RU" sz="2000" dirty="0" smtClean="0"/>
              <a:t>100</a:t>
            </a:r>
            <a:r>
              <a:rPr lang="en-US" sz="2000" dirty="0" smtClean="0"/>
              <a:t> MW</a:t>
            </a:r>
            <a:r>
              <a:rPr lang="ru-RU" sz="2000" dirty="0" smtClean="0"/>
              <a:t>.</a:t>
            </a:r>
          </a:p>
          <a:p>
            <a:r>
              <a:rPr lang="en-US" sz="2000" dirty="0" smtClean="0"/>
              <a:t>New </a:t>
            </a:r>
            <a:r>
              <a:rPr lang="en-US" sz="2000" dirty="0" err="1" smtClean="0"/>
              <a:t>Nd</a:t>
            </a:r>
            <a:r>
              <a:rPr lang="en-US" sz="2000" dirty="0" smtClean="0"/>
              <a:t> glass laser with </a:t>
            </a:r>
            <a:r>
              <a:rPr lang="en-US" sz="2000" dirty="0" err="1" smtClean="0"/>
              <a:t>megajoule</a:t>
            </a:r>
            <a:r>
              <a:rPr lang="en-US" sz="2000" dirty="0" smtClean="0"/>
              <a:t> energy level can be use to initiate works of development different schemes of blanket with very moderate level of neutron flux</a:t>
            </a:r>
            <a:r>
              <a:rPr lang="ru-RU" sz="2000" dirty="0" smtClean="0"/>
              <a:t>.</a:t>
            </a:r>
            <a:r>
              <a:rPr lang="en-US" sz="2000" dirty="0" smtClean="0"/>
              <a:t> In this case it is possible use only one quarter it energy.</a:t>
            </a:r>
            <a:endParaRPr lang="ru-RU" sz="2000" dirty="0" smtClean="0"/>
          </a:p>
        </p:txBody>
      </p:sp>
      <p:sp>
        <p:nvSpPr>
          <p:cNvPr id="4" name="Номер слайда 5"/>
          <p:cNvSpPr>
            <a:spLocks noGrp="1"/>
          </p:cNvSpPr>
          <p:nvPr>
            <p:ph type="sldNum" sz="quarter" idx="10"/>
          </p:nvPr>
        </p:nvSpPr>
        <p:spPr/>
        <p:txBody>
          <a:bodyPr/>
          <a:lstStyle/>
          <a:p>
            <a:fld id="{4DC2E07C-C6CE-40AF-B706-6FAD204CB822}" type="slidenum">
              <a:rPr lang="ru-RU" smtClean="0"/>
              <a:pPr/>
              <a:t>14</a:t>
            </a:fld>
            <a:endParaRPr lang="ru-RU"/>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en-US" smtClean="0"/>
              <a:t>Outline</a:t>
            </a:r>
            <a:endParaRPr lang="ru-RU" dirty="0"/>
          </a:p>
        </p:txBody>
      </p:sp>
      <p:sp>
        <p:nvSpPr>
          <p:cNvPr id="6148" name="Rectangle 3"/>
          <p:cNvSpPr>
            <a:spLocks noGrp="1" noChangeArrowheads="1"/>
          </p:cNvSpPr>
          <p:nvPr>
            <p:ph idx="1"/>
          </p:nvPr>
        </p:nvSpPr>
        <p:spPr/>
        <p:txBody>
          <a:bodyPr/>
          <a:lstStyle/>
          <a:p>
            <a:r>
              <a:rPr lang="en-US" smtClean="0"/>
              <a:t>Hybrid Fusion-Fision reactor - characteristics and problems</a:t>
            </a:r>
          </a:p>
          <a:p>
            <a:r>
              <a:rPr lang="en-US" smtClean="0"/>
              <a:t>Laser hybrid reactor – history and projects</a:t>
            </a:r>
            <a:endParaRPr lang="ru-RU" smtClean="0"/>
          </a:p>
          <a:p>
            <a:r>
              <a:rPr lang="en-US" smtClean="0"/>
              <a:t>LIFE (Laser Inertial Fusion-Fission Engine)</a:t>
            </a:r>
            <a:r>
              <a:rPr lang="ru-RU" smtClean="0"/>
              <a:t> </a:t>
            </a:r>
            <a:r>
              <a:rPr lang="en-US" smtClean="0"/>
              <a:t>-</a:t>
            </a:r>
            <a:r>
              <a:rPr lang="ru-RU" smtClean="0"/>
              <a:t> </a:t>
            </a:r>
            <a:r>
              <a:rPr lang="en-US" smtClean="0"/>
              <a:t>LLNL, E.Moses, 2008 </a:t>
            </a:r>
            <a:r>
              <a:rPr lang="ru-RU" smtClean="0"/>
              <a:t>г.</a:t>
            </a:r>
            <a:endParaRPr lang="en-US" smtClean="0"/>
          </a:p>
          <a:p>
            <a:r>
              <a:rPr lang="en-US" smtClean="0"/>
              <a:t>New Russian project of LAHYR – is it possible?</a:t>
            </a:r>
            <a:endParaRPr lang="ru-RU" dirty="0" smtClean="0"/>
          </a:p>
        </p:txBody>
      </p:sp>
      <p:sp>
        <p:nvSpPr>
          <p:cNvPr id="4" name="Номер слайда 5"/>
          <p:cNvSpPr>
            <a:spLocks noGrp="1"/>
          </p:cNvSpPr>
          <p:nvPr>
            <p:ph type="sldNum" sz="quarter" idx="10"/>
          </p:nvPr>
        </p:nvSpPr>
        <p:spPr/>
        <p:txBody>
          <a:bodyPr/>
          <a:lstStyle/>
          <a:p>
            <a:fld id="{AECBA370-5F5B-4190-9CDF-B0739F4ABEC1}" type="slidenum">
              <a:rPr lang="ru-RU" smtClean="0"/>
              <a:pPr/>
              <a:t>2</a:t>
            </a:fld>
            <a:endParaRPr lang="ru-RU"/>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idx="1"/>
          </p:nvPr>
        </p:nvSpPr>
        <p:spPr>
          <a:xfrm>
            <a:off x="467544" y="1196752"/>
            <a:ext cx="8207375" cy="5040560"/>
          </a:xfrm>
        </p:spPr>
        <p:txBody>
          <a:bodyPr/>
          <a:lstStyle/>
          <a:p>
            <a:pPr eaLnBrk="1" hangingPunct="1">
              <a:lnSpc>
                <a:spcPct val="110000"/>
              </a:lnSpc>
              <a:spcBef>
                <a:spcPct val="45000"/>
              </a:spcBef>
            </a:pPr>
            <a:r>
              <a:rPr lang="en-US" sz="2000" dirty="0" smtClean="0"/>
              <a:t>Hybrid reactor – joint using of fusion &amp; fission reactions to control generation of energy. The same idea that works in H-bomb (</a:t>
            </a:r>
            <a:r>
              <a:rPr lang="en-US" sz="2000" dirty="0" err="1" smtClean="0"/>
              <a:t>A.Saharov</a:t>
            </a:r>
            <a:r>
              <a:rPr lang="en-US" sz="2000" dirty="0" smtClean="0"/>
              <a:t>, </a:t>
            </a:r>
            <a:r>
              <a:rPr lang="en-US" sz="2000" dirty="0" err="1" smtClean="0"/>
              <a:t>G.Bete</a:t>
            </a:r>
            <a:r>
              <a:rPr lang="en-US" sz="2000" dirty="0" smtClean="0"/>
              <a:t>  - early of 50</a:t>
            </a:r>
            <a:r>
              <a:rPr lang="en-US" sz="2000" baseline="30000" dirty="0" smtClean="0"/>
              <a:t>th</a:t>
            </a:r>
            <a:r>
              <a:rPr lang="en-US" sz="2000" dirty="0" smtClean="0"/>
              <a:t>). 14 </a:t>
            </a:r>
            <a:r>
              <a:rPr lang="en-US" sz="2000" dirty="0" err="1" smtClean="0"/>
              <a:t>MeV</a:t>
            </a:r>
            <a:r>
              <a:rPr lang="en-US" sz="2000" dirty="0" smtClean="0"/>
              <a:t> neutrons generated in fusion reaction can be used to break down U</a:t>
            </a:r>
            <a:r>
              <a:rPr lang="en-US" sz="2000" baseline="30000" dirty="0" smtClean="0"/>
              <a:t>238</a:t>
            </a:r>
            <a:r>
              <a:rPr lang="en-US" sz="2000" dirty="0" smtClean="0"/>
              <a:t>.</a:t>
            </a:r>
            <a:endParaRPr lang="ru-RU" sz="2000" dirty="0" smtClean="0"/>
          </a:p>
          <a:p>
            <a:pPr eaLnBrk="1" hangingPunct="1">
              <a:lnSpc>
                <a:spcPct val="110000"/>
              </a:lnSpc>
              <a:spcBef>
                <a:spcPct val="45000"/>
              </a:spcBef>
            </a:pPr>
            <a:r>
              <a:rPr lang="en-US" sz="2000" dirty="0" smtClean="0"/>
              <a:t>To realized this idea fusion target is placed into shell (blanket) that consists of natural uranium.</a:t>
            </a:r>
            <a:endParaRPr lang="ru-RU" sz="2000" dirty="0" smtClean="0"/>
          </a:p>
          <a:p>
            <a:pPr>
              <a:lnSpc>
                <a:spcPct val="110000"/>
              </a:lnSpc>
              <a:spcBef>
                <a:spcPct val="45000"/>
              </a:spcBef>
            </a:pPr>
            <a:r>
              <a:rPr lang="en-US" sz="2000" dirty="0" smtClean="0"/>
              <a:t>Due to fission U</a:t>
            </a:r>
            <a:r>
              <a:rPr lang="en-US" sz="2000" baseline="30000" dirty="0" smtClean="0"/>
              <a:t>238</a:t>
            </a:r>
            <a:r>
              <a:rPr lang="en-US" sz="2000" dirty="0" smtClean="0"/>
              <a:t>  the energy of thermonuclear fusion per act can be increased up to 100 times. Then this multiplication of energy can be reached 400 times when plutonium will be accumulated in blanket.</a:t>
            </a:r>
            <a:endParaRPr lang="ru-RU" sz="2000" dirty="0" smtClean="0"/>
          </a:p>
          <a:p>
            <a:pPr>
              <a:lnSpc>
                <a:spcPct val="110000"/>
              </a:lnSpc>
              <a:spcBef>
                <a:spcPct val="45000"/>
              </a:spcBef>
            </a:pPr>
            <a:r>
              <a:rPr lang="en-US" sz="2000" dirty="0" smtClean="0"/>
              <a:t>The scheme is similar to fast reactor. But unlike fast neutron reactor fusion-fission reactor do not require starting amount of plutonium or uranium 235 and can operates </a:t>
            </a:r>
            <a:r>
              <a:rPr lang="en-US" sz="2000" dirty="0" err="1" smtClean="0"/>
              <a:t>undercritical</a:t>
            </a:r>
            <a:r>
              <a:rPr lang="en-US" sz="2000" dirty="0" smtClean="0"/>
              <a:t> mode.</a:t>
            </a:r>
            <a:endParaRPr lang="ru-RU" sz="2000" dirty="0" smtClean="0"/>
          </a:p>
          <a:p>
            <a:pPr>
              <a:lnSpc>
                <a:spcPct val="110000"/>
              </a:lnSpc>
              <a:spcBef>
                <a:spcPct val="45000"/>
              </a:spcBef>
            </a:pPr>
            <a:endParaRPr lang="ru-RU" sz="2000" dirty="0" smtClean="0"/>
          </a:p>
        </p:txBody>
      </p:sp>
      <p:sp>
        <p:nvSpPr>
          <p:cNvPr id="4" name="Номер слайда 5"/>
          <p:cNvSpPr>
            <a:spLocks noGrp="1"/>
          </p:cNvSpPr>
          <p:nvPr>
            <p:ph type="sldNum" sz="quarter" idx="10"/>
          </p:nvPr>
        </p:nvSpPr>
        <p:spPr/>
        <p:txBody>
          <a:bodyPr/>
          <a:lstStyle/>
          <a:p>
            <a:pPr>
              <a:defRPr/>
            </a:pPr>
            <a:fld id="{4ADA181B-155F-4F13-945B-978A71E5B0C4}" type="slidenum">
              <a:rPr lang="ru-RU" smtClean="0"/>
              <a:pPr>
                <a:defRPr/>
              </a:pPr>
              <a:t>3</a:t>
            </a:fld>
            <a:endParaRPr lang="ru-RU"/>
          </a:p>
        </p:txBody>
      </p:sp>
      <p:sp>
        <p:nvSpPr>
          <p:cNvPr id="5" name="Заголовок 4"/>
          <p:cNvSpPr>
            <a:spLocks noGrp="1"/>
          </p:cNvSpPr>
          <p:nvPr>
            <p:ph type="title"/>
          </p:nvPr>
        </p:nvSpPr>
        <p:spPr/>
        <p:txBody>
          <a:bodyPr/>
          <a:lstStyle/>
          <a:p>
            <a:r>
              <a:rPr lang="en-US" smtClean="0"/>
              <a:t>Hybrid Fusion-Fision reactor: characteristics and problems</a:t>
            </a:r>
            <a:endParaRPr lang="ru-RU"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en-US" smtClean="0"/>
              <a:t>Fuel cycle</a:t>
            </a:r>
            <a:endParaRPr lang="ru-RU" dirty="0"/>
          </a:p>
        </p:txBody>
      </p:sp>
      <p:sp>
        <p:nvSpPr>
          <p:cNvPr id="8196" name="Rectangle 3"/>
          <p:cNvSpPr>
            <a:spLocks noGrp="1" noChangeArrowheads="1"/>
          </p:cNvSpPr>
          <p:nvPr>
            <p:ph idx="1"/>
          </p:nvPr>
        </p:nvSpPr>
        <p:spPr>
          <a:xfrm>
            <a:off x="395536" y="1412776"/>
            <a:ext cx="8207375" cy="4527550"/>
          </a:xfrm>
        </p:spPr>
        <p:txBody>
          <a:bodyPr/>
          <a:lstStyle/>
          <a:p>
            <a:r>
              <a:rPr lang="en-US" sz="2800" dirty="0" smtClean="0"/>
              <a:t>Hybrid reactor (HR) requires 3 fuel components: tritium, deuterium  and fissionable material</a:t>
            </a:r>
            <a:r>
              <a:rPr lang="ru-RU" sz="2800" dirty="0" smtClean="0"/>
              <a:t>.</a:t>
            </a:r>
          </a:p>
          <a:p>
            <a:r>
              <a:rPr lang="en-US" dirty="0" smtClean="0"/>
              <a:t>Deuterium can be obtained from the water. Tritium will be generated in HR in zone of tritium reproduction that contains Li</a:t>
            </a:r>
            <a:r>
              <a:rPr lang="en-US" baseline="30000" dirty="0" smtClean="0"/>
              <a:t>6</a:t>
            </a:r>
            <a:r>
              <a:rPr lang="en-US" dirty="0" smtClean="0"/>
              <a:t>.</a:t>
            </a:r>
          </a:p>
          <a:p>
            <a:r>
              <a:rPr lang="en-US" sz="2800" dirty="0" smtClean="0"/>
              <a:t>As fissile material it is possible to use commercial MOX fuel, spent fuel of nuclear power plant or natural </a:t>
            </a:r>
            <a:r>
              <a:rPr lang="en-US" sz="2800" dirty="0" err="1" smtClean="0"/>
              <a:t>unenriched</a:t>
            </a:r>
            <a:r>
              <a:rPr lang="en-US" sz="2800" dirty="0" smtClean="0"/>
              <a:t> uranium.</a:t>
            </a:r>
            <a:endParaRPr lang="ru-RU" sz="2800" dirty="0" smtClean="0"/>
          </a:p>
        </p:txBody>
      </p:sp>
      <p:sp>
        <p:nvSpPr>
          <p:cNvPr id="4" name="Номер слайда 5"/>
          <p:cNvSpPr>
            <a:spLocks noGrp="1"/>
          </p:cNvSpPr>
          <p:nvPr>
            <p:ph type="sldNum" sz="quarter" idx="10"/>
          </p:nvPr>
        </p:nvSpPr>
        <p:spPr/>
        <p:txBody>
          <a:bodyPr/>
          <a:lstStyle/>
          <a:p>
            <a:fld id="{2CD30255-A4BE-4F10-A7B8-D10F90F6C759}" type="slidenum">
              <a:rPr lang="ru-RU" smtClean="0"/>
              <a:pPr/>
              <a:t>4</a:t>
            </a:fld>
            <a:endParaRPr lang="ru-RU"/>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r>
              <a:rPr lang="en-US" dirty="0" smtClean="0"/>
              <a:t>Laser hybrid reactor – LAHYR (some history)</a:t>
            </a:r>
            <a:endParaRPr lang="ru-RU" dirty="0" smtClean="0"/>
          </a:p>
        </p:txBody>
      </p:sp>
      <p:sp>
        <p:nvSpPr>
          <p:cNvPr id="14340" name="Rectangle 3"/>
          <p:cNvSpPr>
            <a:spLocks noGrp="1" noChangeArrowheads="1"/>
          </p:cNvSpPr>
          <p:nvPr>
            <p:ph idx="1"/>
          </p:nvPr>
        </p:nvSpPr>
        <p:spPr/>
        <p:txBody>
          <a:bodyPr/>
          <a:lstStyle/>
          <a:p>
            <a:r>
              <a:rPr lang="en-US" sz="2000" dirty="0" smtClean="0"/>
              <a:t>First proposal to use laser ICF as a neutron source for hybrid reactor (LAHYR) was made by group of Soviet scientist in 70</a:t>
            </a:r>
            <a:r>
              <a:rPr lang="en-US" sz="2000" baseline="30000" dirty="0" smtClean="0"/>
              <a:t>th</a:t>
            </a:r>
            <a:r>
              <a:rPr lang="en-US" sz="2000" dirty="0" smtClean="0"/>
              <a:t> (</a:t>
            </a:r>
            <a:r>
              <a:rPr lang="en-US" sz="2000" dirty="0" err="1" smtClean="0"/>
              <a:t>L.Feoktistov</a:t>
            </a:r>
            <a:r>
              <a:rPr lang="en-US" sz="2000" dirty="0" smtClean="0"/>
              <a:t>, </a:t>
            </a:r>
            <a:r>
              <a:rPr lang="en-US" sz="2000" dirty="0" err="1" smtClean="0"/>
              <a:t>E.Avrorin</a:t>
            </a:r>
            <a:r>
              <a:rPr lang="en-US" sz="2000" dirty="0" smtClean="0"/>
              <a:t> et al Soviet QE</a:t>
            </a:r>
            <a:r>
              <a:rPr lang="ru-RU" sz="2000" dirty="0" smtClean="0"/>
              <a:t> 1978</a:t>
            </a:r>
            <a:r>
              <a:rPr lang="en-US" sz="2000" dirty="0" smtClean="0"/>
              <a:t>, p.</a:t>
            </a:r>
            <a:r>
              <a:rPr lang="ru-RU" sz="2000" dirty="0" smtClean="0"/>
              <a:t>5,№2). </a:t>
            </a:r>
            <a:endParaRPr lang="en-US" sz="2000" dirty="0" smtClean="0"/>
          </a:p>
          <a:p>
            <a:r>
              <a:rPr lang="en-US" sz="2000" dirty="0" smtClean="0"/>
              <a:t>They marked that main problems that exist for HR with magnetic fusion such as bulky blanket around large volume of plasma and magnetic coils, slowing-down and absorption of neutron flux in tokomak walls that impairs efficiency fission stage can be easily solved for LAHYR. Only laser target is located in active reactor zone. Laser itself and all its life support system can be carried out far away reactor.</a:t>
            </a:r>
          </a:p>
          <a:p>
            <a:r>
              <a:rPr lang="en-US" sz="2000" dirty="0" smtClean="0"/>
              <a:t>The wide limit of variation of criticality allows to consider reactor design with moving fuel in fist heat circuit (for example as granulated solid-phase, liquid or gas state).</a:t>
            </a:r>
            <a:endParaRPr lang="ru-RU" sz="2000" dirty="0" smtClean="0"/>
          </a:p>
        </p:txBody>
      </p:sp>
      <p:sp>
        <p:nvSpPr>
          <p:cNvPr id="4" name="Номер слайда 5"/>
          <p:cNvSpPr>
            <a:spLocks noGrp="1"/>
          </p:cNvSpPr>
          <p:nvPr>
            <p:ph type="sldNum" sz="quarter" idx="10"/>
          </p:nvPr>
        </p:nvSpPr>
        <p:spPr/>
        <p:txBody>
          <a:bodyPr/>
          <a:lstStyle/>
          <a:p>
            <a:fld id="{1FF0634F-1FC0-4BE9-B3A5-183311872762}" type="slidenum">
              <a:rPr lang="ru-RU" smtClean="0"/>
              <a:pPr/>
              <a:t>5</a:t>
            </a:fld>
            <a:endParaRPr lang="ru-RU"/>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r>
              <a:rPr lang="en-US" dirty="0" smtClean="0"/>
              <a:t>LAHYR – the other side of the coin</a:t>
            </a:r>
            <a:endParaRPr lang="ru-RU" dirty="0" smtClean="0"/>
          </a:p>
        </p:txBody>
      </p:sp>
      <p:sp>
        <p:nvSpPr>
          <p:cNvPr id="10244" name="Rectangle 3"/>
          <p:cNvSpPr>
            <a:spLocks noGrp="1" noChangeArrowheads="1"/>
          </p:cNvSpPr>
          <p:nvPr>
            <p:ph idx="1"/>
          </p:nvPr>
        </p:nvSpPr>
        <p:spPr/>
        <p:txBody>
          <a:bodyPr/>
          <a:lstStyle/>
          <a:p>
            <a:r>
              <a:rPr lang="en-US" sz="2000" dirty="0" smtClean="0"/>
              <a:t>Nevertheless LAHYR realization will require to solve a lot  difficult problems. First of all it is a construction of high power lasers with frequency regime of operation. Development of optical systems that can endure a load of repeated high radiation and neutron fluxes. Development of special instruments of target delivery into focus of laser beams with very high accuracy and frequency 10 times per second. Creation of technology and mass production of laser targets and etc. Some of these problems now solved during laser ICF progress but some of them wait for own decision.</a:t>
            </a:r>
            <a:endParaRPr lang="ru-RU" sz="2000" dirty="0" smtClean="0"/>
          </a:p>
          <a:p>
            <a:r>
              <a:rPr lang="en-US" sz="2000" dirty="0" smtClean="0"/>
              <a:t>Pulse character of energy release results in heat shock. There is a first wall problem as target explosion can damage inner side of blanket</a:t>
            </a:r>
            <a:endParaRPr lang="ru-RU" sz="2000" dirty="0" smtClean="0"/>
          </a:p>
        </p:txBody>
      </p:sp>
      <p:sp>
        <p:nvSpPr>
          <p:cNvPr id="4" name="Номер слайда 5"/>
          <p:cNvSpPr>
            <a:spLocks noGrp="1"/>
          </p:cNvSpPr>
          <p:nvPr>
            <p:ph type="sldNum" sz="quarter" idx="10"/>
          </p:nvPr>
        </p:nvSpPr>
        <p:spPr/>
        <p:txBody>
          <a:bodyPr/>
          <a:lstStyle/>
          <a:p>
            <a:fld id="{55EC45C9-0FF0-4F67-80A7-446E91A99C1C}" type="slidenum">
              <a:rPr lang="ru-RU" smtClean="0"/>
              <a:pPr/>
              <a:t>6</a:t>
            </a:fld>
            <a:endParaRPr lang="ru-RU"/>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68313" y="77788"/>
            <a:ext cx="8675687" cy="903287"/>
          </a:xfrm>
        </p:spPr>
        <p:txBody>
          <a:bodyPr/>
          <a:lstStyle/>
          <a:p>
            <a:r>
              <a:rPr lang="en-US" dirty="0" smtClean="0"/>
              <a:t>Project LAHYR in 90</a:t>
            </a:r>
            <a:r>
              <a:rPr lang="en-US" baseline="30000" dirty="0" smtClean="0"/>
              <a:t>th</a:t>
            </a:r>
            <a:r>
              <a:rPr lang="en-US" dirty="0" smtClean="0"/>
              <a:t> </a:t>
            </a:r>
            <a:br>
              <a:rPr lang="en-US" dirty="0" smtClean="0"/>
            </a:br>
            <a:r>
              <a:rPr lang="ru-RU" dirty="0" smtClean="0"/>
              <a:t>(</a:t>
            </a:r>
            <a:r>
              <a:rPr lang="en-US" dirty="0" smtClean="0"/>
              <a:t>Proposal of </a:t>
            </a:r>
            <a:r>
              <a:rPr lang="en-US" dirty="0" err="1" smtClean="0"/>
              <a:t>L.Feoktistov</a:t>
            </a:r>
            <a:r>
              <a:rPr lang="en-US" dirty="0" smtClean="0"/>
              <a:t>, </a:t>
            </a:r>
            <a:r>
              <a:rPr lang="en-US" dirty="0" err="1" smtClean="0"/>
              <a:t>N.Basov</a:t>
            </a:r>
            <a:r>
              <a:rPr lang="en-US" dirty="0" smtClean="0"/>
              <a:t> and et al)</a:t>
            </a:r>
            <a:endParaRPr lang="ru-RU" dirty="0" smtClean="0"/>
          </a:p>
        </p:txBody>
      </p:sp>
      <p:sp>
        <p:nvSpPr>
          <p:cNvPr id="10243" name="Rectangle 3"/>
          <p:cNvSpPr>
            <a:spLocks noGrp="1" noChangeArrowheads="1"/>
          </p:cNvSpPr>
          <p:nvPr>
            <p:ph idx="1"/>
          </p:nvPr>
        </p:nvSpPr>
        <p:spPr>
          <a:xfrm>
            <a:off x="395536" y="1196752"/>
            <a:ext cx="8568952" cy="5256584"/>
          </a:xfrm>
        </p:spPr>
        <p:txBody>
          <a:bodyPr/>
          <a:lstStyle/>
          <a:p>
            <a:pPr>
              <a:spcBef>
                <a:spcPts val="0"/>
              </a:spcBef>
              <a:spcAft>
                <a:spcPts val="600"/>
              </a:spcAft>
            </a:pPr>
            <a:r>
              <a:rPr lang="en-US" sz="2000" dirty="0" smtClean="0"/>
              <a:t>At the beginning of 90</a:t>
            </a:r>
            <a:r>
              <a:rPr lang="en-US" sz="2000" baseline="30000" dirty="0" smtClean="0"/>
              <a:t>th</a:t>
            </a:r>
            <a:r>
              <a:rPr lang="en-US" sz="2000" dirty="0" smtClean="0"/>
              <a:t> </a:t>
            </a:r>
            <a:r>
              <a:rPr lang="en-US" sz="2000" dirty="0" err="1" smtClean="0"/>
              <a:t>N.Basov</a:t>
            </a:r>
            <a:r>
              <a:rPr lang="en-US" sz="2000" dirty="0" smtClean="0"/>
              <a:t> and others discussed possibility to start the LAHYR project with Russian Atomic Ministry. In discussion set of scientific institutes (VNIIEF, LPI, PEI and others) took part.</a:t>
            </a:r>
            <a:r>
              <a:rPr lang="ru-RU" sz="2000" dirty="0" smtClean="0"/>
              <a:t> </a:t>
            </a:r>
            <a:r>
              <a:rPr lang="en-US" sz="2000" dirty="0" smtClean="0"/>
              <a:t>(Bulletin of Russian Academy of Science </a:t>
            </a:r>
            <a:r>
              <a:rPr lang="ru-RU" sz="2000" dirty="0" smtClean="0"/>
              <a:t>1993.</a:t>
            </a:r>
            <a:r>
              <a:rPr lang="en-US" sz="2000" dirty="0" smtClean="0"/>
              <a:t> Vol.</a:t>
            </a:r>
            <a:r>
              <a:rPr lang="ru-RU" sz="2000" dirty="0" smtClean="0"/>
              <a:t>63, №10.</a:t>
            </a:r>
          </a:p>
          <a:p>
            <a:pPr>
              <a:spcBef>
                <a:spcPts val="0"/>
              </a:spcBef>
              <a:spcAft>
                <a:spcPts val="600"/>
              </a:spcAft>
            </a:pPr>
            <a:r>
              <a:rPr lang="en-US" sz="2000" dirty="0" smtClean="0"/>
              <a:t>In this project the following parameters were considered. Target gain – 1, repetition rates – </a:t>
            </a:r>
            <a:r>
              <a:rPr lang="ru-RU" sz="2000" dirty="0" smtClean="0"/>
              <a:t>1</a:t>
            </a:r>
            <a:r>
              <a:rPr lang="en-US" sz="2000" dirty="0" smtClean="0"/>
              <a:t> Hz</a:t>
            </a:r>
            <a:r>
              <a:rPr lang="ru-RU" sz="2000" dirty="0" smtClean="0"/>
              <a:t>, </a:t>
            </a:r>
            <a:r>
              <a:rPr lang="en-US" sz="2000" dirty="0" smtClean="0"/>
              <a:t>laser energy </a:t>
            </a:r>
            <a:r>
              <a:rPr lang="ru-RU" sz="2000" dirty="0" smtClean="0"/>
              <a:t>-200 </a:t>
            </a:r>
            <a:r>
              <a:rPr lang="en-US" sz="2000" dirty="0" smtClean="0"/>
              <a:t>kJ. The power of reactor was</a:t>
            </a:r>
            <a:r>
              <a:rPr lang="ru-RU" sz="2000" dirty="0" smtClean="0"/>
              <a:t> 0</a:t>
            </a:r>
            <a:r>
              <a:rPr lang="en-US" sz="2000" dirty="0" smtClean="0"/>
              <a:t>.</a:t>
            </a:r>
            <a:r>
              <a:rPr lang="ru-RU" sz="2000" dirty="0" smtClean="0"/>
              <a:t>2</a:t>
            </a:r>
            <a:r>
              <a:rPr lang="en-US" sz="2000" dirty="0" smtClean="0"/>
              <a:t>×</a:t>
            </a:r>
            <a:r>
              <a:rPr lang="ru-RU" sz="2000" dirty="0" smtClean="0"/>
              <a:t>1</a:t>
            </a:r>
            <a:r>
              <a:rPr lang="en-US" sz="2000" dirty="0" smtClean="0"/>
              <a:t>×</a:t>
            </a:r>
            <a:r>
              <a:rPr lang="ru-RU" sz="2000" dirty="0" smtClean="0"/>
              <a:t>2(</a:t>
            </a:r>
            <a:r>
              <a:rPr lang="en-US" sz="2000" dirty="0" smtClean="0"/>
              <a:t>n,2n)×100 (energy gain in blanket)</a:t>
            </a:r>
            <a:r>
              <a:rPr lang="ru-RU" sz="2000" dirty="0" smtClean="0"/>
              <a:t> 40 </a:t>
            </a:r>
            <a:r>
              <a:rPr lang="en-US" sz="2000" dirty="0" smtClean="0"/>
              <a:t>MW</a:t>
            </a:r>
            <a:r>
              <a:rPr lang="ru-RU" sz="2000" dirty="0" smtClean="0"/>
              <a:t>, </a:t>
            </a:r>
            <a:r>
              <a:rPr lang="en-US" sz="2000" dirty="0" smtClean="0"/>
              <a:t>electrical power was</a:t>
            </a:r>
            <a:r>
              <a:rPr lang="ru-RU" sz="2000" dirty="0" smtClean="0"/>
              <a:t> 15</a:t>
            </a:r>
            <a:r>
              <a:rPr lang="en-US" sz="2000" dirty="0" smtClean="0"/>
              <a:t> MW. </a:t>
            </a:r>
            <a:r>
              <a:rPr lang="ru-RU" sz="2000" dirty="0" smtClean="0"/>
              <a:t>10</a:t>
            </a:r>
            <a:r>
              <a:rPr lang="en-US" sz="2000" dirty="0" smtClean="0"/>
              <a:t> MW was used by laser itself (laser efficiency was 2</a:t>
            </a:r>
            <a:r>
              <a:rPr lang="ru-RU" sz="2000" dirty="0" smtClean="0"/>
              <a:t>%)</a:t>
            </a:r>
            <a:r>
              <a:rPr lang="en-US" sz="2000" dirty="0" smtClean="0"/>
              <a:t> and 5MW can be give to consumer</a:t>
            </a:r>
            <a:r>
              <a:rPr lang="ru-RU" sz="2000" dirty="0" smtClean="0"/>
              <a:t>.</a:t>
            </a:r>
            <a:endParaRPr lang="en-US" sz="2000" dirty="0" smtClean="0"/>
          </a:p>
          <a:p>
            <a:pPr>
              <a:spcBef>
                <a:spcPts val="0"/>
              </a:spcBef>
              <a:spcAft>
                <a:spcPts val="600"/>
              </a:spcAft>
            </a:pPr>
            <a:r>
              <a:rPr lang="en-US" sz="2000" dirty="0" smtClean="0"/>
              <a:t>Low power was very useful for development stage due to low economic risk (for tokomak  minimal power was about 1 GW) and decreasing hazards at the start work with blanket</a:t>
            </a:r>
            <a:r>
              <a:rPr lang="ru-RU" sz="2000" dirty="0" smtClean="0"/>
              <a:t>.</a:t>
            </a:r>
          </a:p>
          <a:p>
            <a:pPr>
              <a:spcBef>
                <a:spcPts val="0"/>
              </a:spcBef>
              <a:spcAft>
                <a:spcPts val="600"/>
              </a:spcAft>
            </a:pPr>
            <a:r>
              <a:rPr lang="en-US" sz="2000" dirty="0" smtClean="0"/>
              <a:t>It was shown that energy balance can be closed if laser with energy 200 kJ, repetition rates 1-10 Hz and efficiency 5-10% will be constructed.</a:t>
            </a:r>
            <a:r>
              <a:rPr lang="ru-RU" sz="2000" dirty="0" smtClean="0"/>
              <a:t> </a:t>
            </a:r>
            <a:r>
              <a:rPr lang="en-US" sz="2000" dirty="0" smtClean="0"/>
              <a:t>It will open a new approach to atomic power plant design</a:t>
            </a:r>
            <a:r>
              <a:rPr lang="ru-RU" sz="2000" dirty="0" smtClean="0"/>
              <a:t>.</a:t>
            </a:r>
            <a:endParaRPr lang="en-US" sz="2000" dirty="0" smtClean="0"/>
          </a:p>
          <a:p>
            <a:pPr>
              <a:spcBef>
                <a:spcPts val="0"/>
              </a:spcBef>
              <a:spcAft>
                <a:spcPts val="600"/>
              </a:spcAft>
            </a:pPr>
            <a:r>
              <a:rPr lang="en-US" sz="2000" dirty="0" smtClean="0"/>
              <a:t>But this project was not realized.</a:t>
            </a:r>
            <a:endParaRPr lang="ru-RU" sz="2000" dirty="0" smtClean="0"/>
          </a:p>
        </p:txBody>
      </p:sp>
      <p:sp>
        <p:nvSpPr>
          <p:cNvPr id="4" name="Номер слайда 5"/>
          <p:cNvSpPr>
            <a:spLocks noGrp="1"/>
          </p:cNvSpPr>
          <p:nvPr>
            <p:ph type="sldNum" sz="quarter" idx="10"/>
          </p:nvPr>
        </p:nvSpPr>
        <p:spPr/>
        <p:txBody>
          <a:bodyPr/>
          <a:lstStyle/>
          <a:p>
            <a:fld id="{34DE13E3-0A7F-4F6D-A6FE-19B1484E977B}" type="slidenum">
              <a:rPr lang="ru-RU" smtClean="0"/>
              <a:pPr/>
              <a:t>7</a:t>
            </a:fld>
            <a:endParaRPr lang="ru-RU"/>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468313" y="77788"/>
            <a:ext cx="8280151" cy="903287"/>
          </a:xfrm>
        </p:spPr>
        <p:txBody>
          <a:bodyPr/>
          <a:lstStyle/>
          <a:p>
            <a:r>
              <a:rPr lang="en-US" sz="2800" dirty="0" smtClean="0"/>
              <a:t>Conceptual project LAHYR: fusion-fission hybrid reactor using laser ICF as neutron source</a:t>
            </a:r>
            <a:endParaRPr lang="ru-RU" sz="2800" dirty="0" smtClean="0"/>
          </a:p>
        </p:txBody>
      </p:sp>
      <p:grpSp>
        <p:nvGrpSpPr>
          <p:cNvPr id="2" name="Группа 22"/>
          <p:cNvGrpSpPr>
            <a:grpSpLocks/>
          </p:cNvGrpSpPr>
          <p:nvPr/>
        </p:nvGrpSpPr>
        <p:grpSpPr bwMode="auto">
          <a:xfrm>
            <a:off x="-214757" y="1184275"/>
            <a:ext cx="7669657" cy="5353050"/>
            <a:chOff x="44606" y="609600"/>
            <a:chExt cx="7668923" cy="5353050"/>
          </a:xfrm>
        </p:grpSpPr>
        <p:sp>
          <p:nvSpPr>
            <p:cNvPr id="8" name="Стрелка вправо 7"/>
            <p:cNvSpPr/>
            <p:nvPr/>
          </p:nvSpPr>
          <p:spPr bwMode="auto">
            <a:xfrm>
              <a:off x="2310866" y="3808110"/>
              <a:ext cx="1334356" cy="1320360"/>
            </a:xfrm>
            <a:prstGeom prst="rightArrow">
              <a:avLst>
                <a:gd name="adj1" fmla="val 50000"/>
                <a:gd name="adj2" fmla="val 51212"/>
              </a:avLst>
            </a:prstGeom>
            <a:solidFill>
              <a:srgbClr val="FFFF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ru-RU" b="1" dirty="0">
                  <a:solidFill>
                    <a:srgbClr val="FF0000"/>
                  </a:solidFill>
                  <a:effectLst>
                    <a:outerShdw blurRad="38100" dist="38100" dir="2700000" algn="tl">
                      <a:srgbClr val="000000">
                        <a:alpha val="43137"/>
                      </a:srgbClr>
                    </a:outerShdw>
                  </a:effectLst>
                </a:rPr>
                <a:t>0.3 </a:t>
              </a:r>
              <a:r>
                <a:rPr lang="en-US" b="1" dirty="0" smtClean="0">
                  <a:solidFill>
                    <a:srgbClr val="FF0000"/>
                  </a:solidFill>
                  <a:effectLst>
                    <a:outerShdw blurRad="38100" dist="38100" dir="2700000" algn="tl">
                      <a:srgbClr val="000000">
                        <a:alpha val="43137"/>
                      </a:srgbClr>
                    </a:outerShdw>
                  </a:effectLst>
                </a:rPr>
                <a:t>MW</a:t>
              </a:r>
              <a:endParaRPr lang="ru-RU" dirty="0">
                <a:effectLst>
                  <a:outerShdw blurRad="38100" dist="38100" dir="2700000" algn="tl">
                    <a:srgbClr val="000000">
                      <a:alpha val="43137"/>
                    </a:srgbClr>
                  </a:outerShdw>
                </a:effectLst>
              </a:endParaRPr>
            </a:p>
          </p:txBody>
        </p:sp>
        <p:sp>
          <p:nvSpPr>
            <p:cNvPr id="21" name="Двойная стрелка влево/вверх 20"/>
            <p:cNvSpPr/>
            <p:nvPr/>
          </p:nvSpPr>
          <p:spPr bwMode="auto">
            <a:xfrm>
              <a:off x="2458454" y="611449"/>
              <a:ext cx="3350877" cy="1945793"/>
            </a:xfrm>
            <a:prstGeom prst="leftUpArrow">
              <a:avLst>
                <a:gd name="adj1" fmla="val 25000"/>
                <a:gd name="adj2" fmla="val 25691"/>
                <a:gd name="adj3" fmla="val 25000"/>
              </a:avLst>
            </a:prstGeo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5" name="Скругленный прямоугольник 4"/>
            <p:cNvSpPr/>
            <p:nvPr/>
          </p:nvSpPr>
          <p:spPr bwMode="auto">
            <a:xfrm>
              <a:off x="643395" y="1584346"/>
              <a:ext cx="1815058" cy="903404"/>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1600" b="1" dirty="0" smtClean="0">
                  <a:solidFill>
                    <a:srgbClr val="FFFF00"/>
                  </a:solidFill>
                  <a:effectLst>
                    <a:outerShdw blurRad="38100" dist="38100" dir="2700000" algn="tl">
                      <a:srgbClr val="000000">
                        <a:alpha val="43137"/>
                      </a:srgbClr>
                    </a:outerShdw>
                  </a:effectLst>
                </a:rPr>
                <a:t>Laser</a:t>
              </a:r>
              <a:endParaRPr lang="ru-RU" sz="1600" b="1" dirty="0">
                <a:solidFill>
                  <a:srgbClr val="FFFF00"/>
                </a:solidFill>
                <a:effectLst>
                  <a:outerShdw blurRad="38100" dist="38100" dir="2700000" algn="tl">
                    <a:srgbClr val="000000">
                      <a:alpha val="43137"/>
                    </a:srgbClr>
                  </a:outerShdw>
                </a:effectLst>
              </a:endParaRPr>
            </a:p>
            <a:p>
              <a:pPr algn="ctr">
                <a:defRPr/>
              </a:pPr>
              <a:r>
                <a:rPr lang="ru-RU" sz="1600" b="1" dirty="0">
                  <a:solidFill>
                    <a:srgbClr val="FFFF00"/>
                  </a:solidFill>
                  <a:effectLst>
                    <a:outerShdw blurRad="38100" dist="38100" dir="2700000" algn="tl">
                      <a:srgbClr val="000000">
                        <a:alpha val="43137"/>
                      </a:srgbClr>
                    </a:outerShdw>
                  </a:effectLst>
                </a:rPr>
                <a:t>300 </a:t>
              </a:r>
              <a:r>
                <a:rPr lang="en-US" sz="1600" b="1" dirty="0" smtClean="0">
                  <a:solidFill>
                    <a:srgbClr val="FFFF00"/>
                  </a:solidFill>
                  <a:effectLst>
                    <a:outerShdw blurRad="38100" dist="38100" dir="2700000" algn="tl">
                      <a:srgbClr val="000000">
                        <a:alpha val="43137"/>
                      </a:srgbClr>
                    </a:outerShdw>
                  </a:effectLst>
                </a:rPr>
                <a:t>kJ</a:t>
              </a:r>
              <a:r>
                <a:rPr lang="ru-RU" sz="1600" b="1" dirty="0" smtClean="0">
                  <a:solidFill>
                    <a:srgbClr val="FFFF00"/>
                  </a:solidFill>
                  <a:effectLst>
                    <a:outerShdw blurRad="38100" dist="38100" dir="2700000" algn="tl">
                      <a:srgbClr val="000000">
                        <a:alpha val="43137"/>
                      </a:srgbClr>
                    </a:outerShdw>
                  </a:effectLst>
                </a:rPr>
                <a:t>, 10</a:t>
              </a:r>
              <a:r>
                <a:rPr lang="en-US" sz="1600" b="1" dirty="0" smtClean="0">
                  <a:solidFill>
                    <a:srgbClr val="FFFF00"/>
                  </a:solidFill>
                  <a:effectLst>
                    <a:outerShdw blurRad="38100" dist="38100" dir="2700000" algn="tl">
                      <a:srgbClr val="000000">
                        <a:alpha val="43137"/>
                      </a:srgbClr>
                    </a:outerShdw>
                  </a:effectLst>
                </a:rPr>
                <a:t> Hz</a:t>
              </a:r>
              <a:r>
                <a:rPr lang="ru-RU" sz="1600" b="1" dirty="0" smtClean="0">
                  <a:solidFill>
                    <a:srgbClr val="FFFF00"/>
                  </a:solidFill>
                  <a:effectLst>
                    <a:outerShdw blurRad="38100" dist="38100" dir="2700000" algn="tl">
                      <a:srgbClr val="000000">
                        <a:alpha val="43137"/>
                      </a:srgbClr>
                    </a:outerShdw>
                  </a:effectLst>
                </a:rPr>
                <a:t>, </a:t>
              </a:r>
              <a:r>
                <a:rPr lang="ru-RU" sz="1600" b="1" dirty="0" smtClean="0">
                  <a:solidFill>
                    <a:srgbClr val="FFFF00"/>
                  </a:solidFill>
                  <a:effectLst>
                    <a:outerShdw blurRad="38100" dist="38100" dir="2700000" algn="tl">
                      <a:srgbClr val="000000">
                        <a:alpha val="43137"/>
                      </a:srgbClr>
                    </a:outerShdw>
                  </a:effectLst>
                  <a:sym typeface="Symbol"/>
                </a:rPr>
                <a:t></a:t>
              </a:r>
              <a:r>
                <a:rPr lang="ru-RU" sz="1600" b="1" dirty="0" smtClean="0">
                  <a:solidFill>
                    <a:srgbClr val="FFFF00"/>
                  </a:solidFill>
                  <a:effectLst>
                    <a:outerShdw blurRad="38100" dist="38100" dir="2700000" algn="tl">
                      <a:srgbClr val="000000">
                        <a:alpha val="43137"/>
                      </a:srgbClr>
                    </a:outerShdw>
                  </a:effectLst>
                </a:rPr>
                <a:t>=</a:t>
              </a:r>
              <a:r>
                <a:rPr lang="ru-RU" sz="1600" b="1" dirty="0">
                  <a:solidFill>
                    <a:srgbClr val="FFFF00"/>
                  </a:solidFill>
                  <a:effectLst>
                    <a:outerShdw blurRad="38100" dist="38100" dir="2700000" algn="tl">
                      <a:srgbClr val="000000">
                        <a:alpha val="43137"/>
                      </a:srgbClr>
                    </a:outerShdw>
                  </a:effectLst>
                </a:rPr>
                <a:t>10%</a:t>
              </a:r>
            </a:p>
          </p:txBody>
        </p:sp>
        <p:sp>
          <p:nvSpPr>
            <p:cNvPr id="6" name="Стрелка вниз 5"/>
            <p:cNvSpPr/>
            <p:nvPr/>
          </p:nvSpPr>
          <p:spPr bwMode="auto">
            <a:xfrm>
              <a:off x="1132065" y="2487750"/>
              <a:ext cx="837719" cy="1528838"/>
            </a:xfrm>
            <a:prstGeom prst="downArrow">
              <a:avLst/>
            </a:prstGeom>
            <a:solidFill>
              <a:srgbClr val="FF33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ru-RU" b="1" dirty="0">
                  <a:effectLst>
                    <a:outerShdw blurRad="38100" dist="38100" dir="2700000" algn="tl">
                      <a:srgbClr val="000000">
                        <a:alpha val="43137"/>
                      </a:srgbClr>
                    </a:outerShdw>
                  </a:effectLst>
                </a:rPr>
                <a:t>3 </a:t>
              </a:r>
              <a:r>
                <a:rPr lang="en-US" b="1" dirty="0" smtClean="0">
                  <a:effectLst>
                    <a:outerShdw blurRad="38100" dist="38100" dir="2700000" algn="tl">
                      <a:srgbClr val="000000">
                        <a:alpha val="43137"/>
                      </a:srgbClr>
                    </a:outerShdw>
                  </a:effectLst>
                </a:rPr>
                <a:t>MW</a:t>
              </a:r>
              <a:endParaRPr lang="ru-RU" b="1" dirty="0">
                <a:effectLst>
                  <a:outerShdw blurRad="38100" dist="38100" dir="2700000" algn="tl">
                    <a:srgbClr val="000000">
                      <a:alpha val="43137"/>
                    </a:srgbClr>
                  </a:outerShdw>
                </a:effectLst>
              </a:endParaRPr>
            </a:p>
          </p:txBody>
        </p:sp>
        <p:sp>
          <p:nvSpPr>
            <p:cNvPr id="19" name="Выгнутая вниз стрелка 18"/>
            <p:cNvSpPr/>
            <p:nvPr/>
          </p:nvSpPr>
          <p:spPr bwMode="auto">
            <a:xfrm rot="15137873">
              <a:off x="6129848" y="1770318"/>
              <a:ext cx="1732499" cy="1434862"/>
            </a:xfrm>
            <a:prstGeom prst="curvedUpArrow">
              <a:avLst>
                <a:gd name="adj1" fmla="val 21667"/>
                <a:gd name="adj2" fmla="val 50000"/>
                <a:gd name="adj3" fmla="val 47222"/>
              </a:avLst>
            </a:prstGeom>
            <a:solidFill>
              <a:srgbClr val="FFFF00"/>
            </a:solidFill>
            <a:ln>
              <a:solidFill>
                <a:srgbClr val="FFFFCC"/>
              </a:solid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a:defRPr/>
              </a:pPr>
              <a:r>
                <a:rPr lang="ru-RU" b="1" dirty="0">
                  <a:solidFill>
                    <a:srgbClr val="0000FF"/>
                  </a:solidFill>
                  <a:effectLst>
                    <a:outerShdw blurRad="38100" dist="38100" dir="2700000" algn="tl">
                      <a:srgbClr val="000000">
                        <a:alpha val="43137"/>
                      </a:srgbClr>
                    </a:outerShdw>
                  </a:effectLst>
                </a:rPr>
                <a:t>600 </a:t>
              </a:r>
              <a:r>
                <a:rPr lang="en-US" b="1" dirty="0" smtClean="0">
                  <a:solidFill>
                    <a:srgbClr val="0000FF"/>
                  </a:solidFill>
                  <a:effectLst>
                    <a:outerShdw blurRad="38100" dist="38100" dir="2700000" algn="tl">
                      <a:srgbClr val="000000">
                        <a:alpha val="43137"/>
                      </a:srgbClr>
                    </a:outerShdw>
                  </a:effectLst>
                </a:rPr>
                <a:t>MW</a:t>
              </a:r>
              <a:endParaRPr lang="ru-RU" b="1" dirty="0">
                <a:solidFill>
                  <a:srgbClr val="0000FF"/>
                </a:solidFill>
                <a:effectLst>
                  <a:outerShdw blurRad="38100" dist="38100" dir="2700000" algn="tl">
                    <a:srgbClr val="000000">
                      <a:alpha val="43137"/>
                    </a:srgbClr>
                  </a:outerShdw>
                </a:effectLst>
              </a:endParaRPr>
            </a:p>
          </p:txBody>
        </p:sp>
        <p:grpSp>
          <p:nvGrpSpPr>
            <p:cNvPr id="3" name="Группа 17"/>
            <p:cNvGrpSpPr>
              <a:grpSpLocks/>
            </p:cNvGrpSpPr>
            <p:nvPr/>
          </p:nvGrpSpPr>
          <p:grpSpPr bwMode="auto">
            <a:xfrm>
              <a:off x="3645155" y="3043238"/>
              <a:ext cx="2933419" cy="2919412"/>
              <a:chOff x="3643237" y="3357096"/>
              <a:chExt cx="3001831" cy="3001138"/>
            </a:xfrm>
          </p:grpSpPr>
          <p:sp>
            <p:nvSpPr>
              <p:cNvPr id="13" name="Скругленный прямоугольник 12"/>
              <p:cNvSpPr/>
              <p:nvPr/>
            </p:nvSpPr>
            <p:spPr>
              <a:xfrm>
                <a:off x="3643237" y="3357096"/>
                <a:ext cx="3001831" cy="3001138"/>
              </a:xfrm>
              <a:prstGeom prst="roundRect">
                <a:avLst/>
              </a:prstGeom>
              <a:solidFill>
                <a:schemeClr val="accent3">
                  <a:alpha val="76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Скругленный прямоугольник 10"/>
              <p:cNvSpPr/>
              <p:nvPr/>
            </p:nvSpPr>
            <p:spPr>
              <a:xfrm>
                <a:off x="4000496" y="4286256"/>
                <a:ext cx="571504" cy="1800000"/>
              </a:xfrm>
              <a:prstGeom prst="roundRect">
                <a:avLst/>
              </a:prstGeom>
              <a:solidFill>
                <a:srgbClr val="CCFFCC"/>
              </a:solid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2" name="Скругленный прямоугольник 11"/>
              <p:cNvSpPr/>
              <p:nvPr/>
            </p:nvSpPr>
            <p:spPr>
              <a:xfrm>
                <a:off x="4929190" y="4286256"/>
                <a:ext cx="857256" cy="1800000"/>
              </a:xfrm>
              <a:prstGeom prst="roundRect">
                <a:avLst/>
              </a:prstGeom>
              <a:solidFill>
                <a:srgbClr val="00B050"/>
              </a:solid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4" name="TextBox 13"/>
              <p:cNvSpPr txBox="1"/>
              <p:nvPr/>
            </p:nvSpPr>
            <p:spPr>
              <a:xfrm>
                <a:off x="4000599" y="3428901"/>
                <a:ext cx="2287109" cy="664424"/>
              </a:xfrm>
              <a:prstGeom prst="rect">
                <a:avLst/>
              </a:prstGeom>
              <a:noFill/>
            </p:spPr>
            <p:txBody>
              <a:bodyPr>
                <a:spAutoFit/>
              </a:bodyPr>
              <a:lstStyle/>
              <a:p>
                <a:pPr>
                  <a:defRPr/>
                </a:pPr>
                <a:r>
                  <a:rPr lang="en-US" b="1" dirty="0" smtClean="0">
                    <a:solidFill>
                      <a:srgbClr val="0000FF"/>
                    </a:solidFill>
                    <a:effectLst>
                      <a:outerShdw blurRad="38100" dist="38100" dir="2700000" algn="tl">
                        <a:srgbClr val="000000">
                          <a:alpha val="43137"/>
                        </a:srgbClr>
                      </a:outerShdw>
                    </a:effectLst>
                  </a:rPr>
                  <a:t>Double cascade blanket</a:t>
                </a:r>
                <a:r>
                  <a:rPr lang="ru-RU" b="1" dirty="0" smtClean="0">
                    <a:solidFill>
                      <a:srgbClr val="0000FF"/>
                    </a:solidFill>
                    <a:effectLst>
                      <a:outerShdw blurRad="38100" dist="38100" dir="2700000" algn="tl">
                        <a:srgbClr val="000000">
                          <a:alpha val="43137"/>
                        </a:srgbClr>
                      </a:outerShdw>
                    </a:effectLst>
                  </a:rPr>
                  <a:t> </a:t>
                </a:r>
                <a:r>
                  <a:rPr lang="en-US" b="1" dirty="0" err="1" smtClean="0">
                    <a:solidFill>
                      <a:srgbClr val="0000FF"/>
                    </a:solidFill>
                    <a:effectLst>
                      <a:outerShdw blurRad="38100" dist="38100" dir="2700000" algn="tl">
                        <a:srgbClr val="000000">
                          <a:alpha val="43137"/>
                        </a:srgbClr>
                      </a:outerShdw>
                    </a:effectLst>
                  </a:rPr>
                  <a:t>K</a:t>
                </a:r>
                <a:r>
                  <a:rPr lang="en-US" b="1" baseline="-25000" dirty="0" err="1" smtClean="0">
                    <a:solidFill>
                      <a:srgbClr val="0000FF"/>
                    </a:solidFill>
                    <a:effectLst>
                      <a:outerShdw blurRad="38100" dist="38100" dir="2700000" algn="tl">
                        <a:srgbClr val="000000">
                          <a:alpha val="43137"/>
                        </a:srgbClr>
                      </a:outerShdw>
                    </a:effectLst>
                  </a:rPr>
                  <a:t>mul</a:t>
                </a:r>
                <a:r>
                  <a:rPr lang="ru-RU" b="1" dirty="0" smtClean="0">
                    <a:solidFill>
                      <a:srgbClr val="0000FF"/>
                    </a:solidFill>
                    <a:effectLst>
                      <a:outerShdw blurRad="38100" dist="38100" dir="2700000" algn="tl">
                        <a:srgbClr val="000000">
                          <a:alpha val="43137"/>
                        </a:srgbClr>
                      </a:outerShdw>
                    </a:effectLst>
                  </a:rPr>
                  <a:t>=2000</a:t>
                </a:r>
                <a:endParaRPr lang="ru-RU" b="1" dirty="0">
                  <a:solidFill>
                    <a:srgbClr val="0000FF"/>
                  </a:solidFill>
                  <a:effectLst>
                    <a:outerShdw blurRad="38100" dist="38100" dir="2700000" algn="tl">
                      <a:srgbClr val="000000">
                        <a:alpha val="43137"/>
                      </a:srgbClr>
                    </a:outerShdw>
                  </a:effectLst>
                </a:endParaRPr>
              </a:p>
            </p:txBody>
          </p:sp>
        </p:grpSp>
        <p:sp>
          <p:nvSpPr>
            <p:cNvPr id="20" name="Цилиндр 19"/>
            <p:cNvSpPr/>
            <p:nvPr/>
          </p:nvSpPr>
          <p:spPr bwMode="auto">
            <a:xfrm>
              <a:off x="4622562" y="1723331"/>
              <a:ext cx="1535819" cy="1181375"/>
            </a:xfrm>
            <a:prstGeom prst="can">
              <a:avLst/>
            </a:prstGeom>
            <a:solidFill>
              <a:schemeClr val="bg1"/>
            </a:solidFill>
            <a:ln>
              <a:solidFill>
                <a:srgbClr val="00B0F0"/>
              </a:solid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smtClean="0">
                  <a:solidFill>
                    <a:srgbClr val="0000FF"/>
                  </a:solidFill>
                  <a:effectLst>
                    <a:outerShdw blurRad="38100" dist="38100" dir="2700000" algn="tl">
                      <a:srgbClr val="000000">
                        <a:alpha val="43137"/>
                      </a:srgbClr>
                    </a:outerShdw>
                  </a:effectLst>
                </a:rPr>
                <a:t>Electrical generator</a:t>
              </a:r>
              <a:endParaRPr lang="ru-RU" b="1" dirty="0">
                <a:solidFill>
                  <a:srgbClr val="0000FF"/>
                </a:solidFill>
                <a:effectLst>
                  <a:outerShdw blurRad="38100" dist="38100" dir="2700000" algn="tl">
                    <a:srgbClr val="000000">
                      <a:alpha val="43137"/>
                    </a:srgbClr>
                  </a:outerShdw>
                </a:effectLst>
              </a:endParaRPr>
            </a:p>
            <a:p>
              <a:pPr algn="ctr">
                <a:defRPr/>
              </a:pPr>
              <a:r>
                <a:rPr lang="ru-RU" b="1" dirty="0">
                  <a:solidFill>
                    <a:srgbClr val="0000FF"/>
                  </a:solidFill>
                  <a:effectLst>
                    <a:outerShdw blurRad="38100" dist="38100" dir="2700000" algn="tl">
                      <a:srgbClr val="000000">
                        <a:alpha val="43137"/>
                      </a:srgbClr>
                    </a:outerShdw>
                  </a:effectLst>
                  <a:sym typeface="Symbol"/>
                </a:rPr>
                <a:t>=0.3</a:t>
              </a:r>
              <a:endParaRPr lang="ru-RU" b="1" dirty="0">
                <a:solidFill>
                  <a:srgbClr val="0000FF"/>
                </a:solidFill>
                <a:effectLst>
                  <a:outerShdw blurRad="38100" dist="38100" dir="2700000" algn="tl">
                    <a:srgbClr val="000000">
                      <a:alpha val="43137"/>
                    </a:srgbClr>
                  </a:outerShdw>
                </a:effectLst>
              </a:endParaRPr>
            </a:p>
          </p:txBody>
        </p:sp>
        <p:sp>
          <p:nvSpPr>
            <p:cNvPr id="22" name="TextBox 21"/>
            <p:cNvSpPr txBox="1"/>
            <p:nvPr/>
          </p:nvSpPr>
          <p:spPr bwMode="auto">
            <a:xfrm>
              <a:off x="3087997" y="1862138"/>
              <a:ext cx="1325436" cy="369332"/>
            </a:xfrm>
            <a:prstGeom prst="rect">
              <a:avLst/>
            </a:prstGeom>
            <a:noFill/>
          </p:spPr>
          <p:txBody>
            <a:bodyPr>
              <a:spAutoFit/>
            </a:bodyPr>
            <a:lstStyle/>
            <a:p>
              <a:pPr>
                <a:defRPr/>
              </a:pPr>
              <a:r>
                <a:rPr lang="ru-RU" b="1" dirty="0">
                  <a:solidFill>
                    <a:srgbClr val="FF0000"/>
                  </a:solidFill>
                  <a:effectLst>
                    <a:outerShdw blurRad="38100" dist="38100" dir="2700000" algn="tl">
                      <a:srgbClr val="000000">
                        <a:alpha val="43137"/>
                      </a:srgbClr>
                    </a:outerShdw>
                  </a:effectLst>
                </a:rPr>
                <a:t>30 </a:t>
              </a:r>
              <a:r>
                <a:rPr lang="en-US" b="1" dirty="0" smtClean="0">
                  <a:solidFill>
                    <a:srgbClr val="FF0000"/>
                  </a:solidFill>
                  <a:effectLst>
                    <a:outerShdw blurRad="38100" dist="38100" dir="2700000" algn="tl">
                      <a:srgbClr val="000000">
                        <a:alpha val="43137"/>
                      </a:srgbClr>
                    </a:outerShdw>
                  </a:effectLst>
                </a:rPr>
                <a:t>MW</a:t>
              </a:r>
              <a:endParaRPr lang="ru-RU" b="1" dirty="0">
                <a:solidFill>
                  <a:srgbClr val="FF0000"/>
                </a:solidFill>
                <a:effectLst>
                  <a:outerShdw blurRad="38100" dist="38100" dir="2700000" algn="tl">
                    <a:srgbClr val="000000">
                      <a:alpha val="43137"/>
                    </a:srgbClr>
                  </a:outerShdw>
                </a:effectLst>
              </a:endParaRPr>
            </a:p>
          </p:txBody>
        </p:sp>
        <p:sp>
          <p:nvSpPr>
            <p:cNvPr id="24" name="TextBox 23"/>
            <p:cNvSpPr txBox="1"/>
            <p:nvPr/>
          </p:nvSpPr>
          <p:spPr bwMode="auto">
            <a:xfrm rot="16200000">
              <a:off x="4706242" y="1015501"/>
              <a:ext cx="1181100" cy="369297"/>
            </a:xfrm>
            <a:prstGeom prst="rect">
              <a:avLst/>
            </a:prstGeom>
            <a:noFill/>
          </p:spPr>
          <p:txBody>
            <a:bodyPr>
              <a:spAutoFit/>
            </a:bodyPr>
            <a:lstStyle/>
            <a:p>
              <a:pPr>
                <a:defRPr/>
              </a:pPr>
              <a:r>
                <a:rPr lang="ru-RU" b="1" dirty="0">
                  <a:solidFill>
                    <a:srgbClr val="FF0000"/>
                  </a:solidFill>
                  <a:effectLst>
                    <a:outerShdw blurRad="38100" dist="38100" dir="2700000" algn="tl">
                      <a:srgbClr val="000000">
                        <a:alpha val="43137"/>
                      </a:srgbClr>
                    </a:outerShdw>
                  </a:effectLst>
                </a:rPr>
                <a:t>150 </a:t>
              </a:r>
              <a:r>
                <a:rPr lang="en-US" b="1" dirty="0" smtClean="0">
                  <a:solidFill>
                    <a:srgbClr val="FF0000"/>
                  </a:solidFill>
                  <a:effectLst>
                    <a:outerShdw blurRad="38100" dist="38100" dir="2700000" algn="tl">
                      <a:srgbClr val="000000">
                        <a:alpha val="43137"/>
                      </a:srgbClr>
                    </a:outerShdw>
                  </a:effectLst>
                </a:rPr>
                <a:t>MW</a:t>
              </a:r>
              <a:endParaRPr lang="ru-RU" b="1" dirty="0">
                <a:solidFill>
                  <a:srgbClr val="FF0000"/>
                </a:solidFill>
                <a:effectLst>
                  <a:outerShdw blurRad="38100" dist="38100" dir="2700000" algn="tl">
                    <a:srgbClr val="000000">
                      <a:alpha val="43137"/>
                    </a:srgbClr>
                  </a:outerShdw>
                </a:effectLst>
              </a:endParaRPr>
            </a:p>
          </p:txBody>
        </p:sp>
        <p:sp>
          <p:nvSpPr>
            <p:cNvPr id="15" name="Пятно 1 14"/>
            <p:cNvSpPr/>
            <p:nvPr/>
          </p:nvSpPr>
          <p:spPr>
            <a:xfrm rot="20760836">
              <a:off x="44606" y="3534595"/>
              <a:ext cx="2877523" cy="1857388"/>
            </a:xfrm>
            <a:prstGeom prst="irregularSeal1">
              <a:avLst/>
            </a:prstGeom>
            <a:solidFill>
              <a:srgbClr val="FFFF00"/>
            </a:solidFill>
            <a:ln w="34925">
              <a:noFill/>
            </a:ln>
            <a:effectLst>
              <a:outerShdw blurRad="127000" dist="38100" dir="2700000" algn="ctr">
                <a:srgbClr val="FFC000"/>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0000"/>
                  </a:solidFill>
                  <a:effectLst>
                    <a:outerShdw blurRad="38100" dist="38100" dir="2700000" algn="tl">
                      <a:srgbClr val="000000">
                        <a:alpha val="43137"/>
                      </a:srgbClr>
                    </a:outerShdw>
                  </a:effectLst>
                </a:rPr>
                <a:t>G=0.1</a:t>
              </a:r>
              <a:r>
                <a:rPr lang="ru-RU" b="1" dirty="0">
                  <a:solidFill>
                    <a:srgbClr val="FF0000"/>
                  </a:solidFill>
                  <a:effectLst>
                    <a:outerShdw blurRad="38100" dist="38100" dir="2700000" algn="tl">
                      <a:srgbClr val="000000">
                        <a:alpha val="43137"/>
                      </a:srgbClr>
                    </a:outerShdw>
                  </a:effectLst>
                </a:rPr>
                <a:t>,</a:t>
              </a:r>
              <a:r>
                <a:rPr lang="en-US" b="1" dirty="0">
                  <a:solidFill>
                    <a:srgbClr val="FF0000"/>
                  </a:solidFill>
                  <a:effectLst>
                    <a:outerShdw blurRad="38100" dist="38100" dir="2700000" algn="tl">
                      <a:srgbClr val="000000">
                        <a:alpha val="43137"/>
                      </a:srgbClr>
                    </a:outerShdw>
                  </a:effectLst>
                </a:rPr>
                <a:t> </a:t>
              </a:r>
              <a:endParaRPr lang="ru-RU" b="1" dirty="0">
                <a:solidFill>
                  <a:srgbClr val="FF0000"/>
                </a:solidFill>
                <a:effectLst>
                  <a:outerShdw blurRad="38100" dist="38100" dir="2700000" algn="tl">
                    <a:srgbClr val="000000">
                      <a:alpha val="43137"/>
                    </a:srgbClr>
                  </a:outerShdw>
                </a:effectLst>
              </a:endParaRPr>
            </a:p>
            <a:p>
              <a:pPr algn="ctr">
                <a:defRPr/>
              </a:pPr>
              <a:r>
                <a:rPr lang="ru-RU" b="1" dirty="0">
                  <a:solidFill>
                    <a:srgbClr val="FF0000"/>
                  </a:solidFill>
                  <a:effectLst>
                    <a:outerShdw blurRad="38100" dist="38100" dir="2700000" algn="tl">
                      <a:srgbClr val="000000">
                        <a:alpha val="43137"/>
                      </a:srgbClr>
                    </a:outerShdw>
                  </a:effectLst>
                </a:rPr>
                <a:t>10</a:t>
              </a:r>
              <a:r>
                <a:rPr lang="ru-RU" b="1" baseline="30000" dirty="0">
                  <a:solidFill>
                    <a:srgbClr val="FF0000"/>
                  </a:solidFill>
                  <a:effectLst>
                    <a:outerShdw blurRad="38100" dist="38100" dir="2700000" algn="tl">
                      <a:srgbClr val="000000">
                        <a:alpha val="43137"/>
                      </a:srgbClr>
                    </a:outerShdw>
                  </a:effectLst>
                </a:rPr>
                <a:t>16</a:t>
              </a:r>
              <a:r>
                <a:rPr lang="ru-RU" b="1" dirty="0">
                  <a:solidFill>
                    <a:srgbClr val="FF0000"/>
                  </a:solidFill>
                  <a:effectLst>
                    <a:outerShdw blurRad="38100" dist="38100" dir="2700000" algn="tl">
                      <a:srgbClr val="000000">
                        <a:alpha val="43137"/>
                      </a:srgbClr>
                    </a:outerShdw>
                  </a:effectLst>
                </a:rPr>
                <a:t> </a:t>
              </a:r>
              <a:r>
                <a:rPr lang="en-US" b="1" dirty="0" smtClean="0">
                  <a:solidFill>
                    <a:srgbClr val="FF0000"/>
                  </a:solidFill>
                  <a:effectLst>
                    <a:outerShdw blurRad="38100" dist="38100" dir="2700000" algn="tl">
                      <a:srgbClr val="000000">
                        <a:alpha val="43137"/>
                      </a:srgbClr>
                    </a:outerShdw>
                  </a:effectLst>
                </a:rPr>
                <a:t>n/pulse</a:t>
              </a:r>
              <a:r>
                <a:rPr lang="ru-RU" b="1" dirty="0" smtClean="0">
                  <a:solidFill>
                    <a:srgbClr val="FF0000"/>
                  </a:solidFill>
                  <a:effectLst>
                    <a:outerShdw blurRad="38100" dist="38100" dir="2700000" algn="tl">
                      <a:srgbClr val="000000">
                        <a:alpha val="43137"/>
                      </a:srgbClr>
                    </a:outerShdw>
                  </a:effectLst>
                </a:rPr>
                <a:t>, </a:t>
              </a:r>
              <a:r>
                <a:rPr lang="ru-RU" b="1" dirty="0">
                  <a:solidFill>
                    <a:srgbClr val="FF0000"/>
                  </a:solidFill>
                  <a:effectLst>
                    <a:outerShdw blurRad="38100" dist="38100" dir="2700000" algn="tl">
                      <a:srgbClr val="000000">
                        <a:alpha val="43137"/>
                      </a:srgbClr>
                    </a:outerShdw>
                  </a:effectLst>
                </a:rPr>
                <a:t>10</a:t>
              </a:r>
              <a:r>
                <a:rPr lang="ru-RU" b="1" baseline="30000" dirty="0">
                  <a:solidFill>
                    <a:srgbClr val="FF0000"/>
                  </a:solidFill>
                  <a:effectLst>
                    <a:outerShdw blurRad="38100" dist="38100" dir="2700000" algn="tl">
                      <a:srgbClr val="000000">
                        <a:alpha val="43137"/>
                      </a:srgbClr>
                    </a:outerShdw>
                  </a:effectLst>
                </a:rPr>
                <a:t>17</a:t>
              </a:r>
              <a:r>
                <a:rPr lang="ru-RU" b="1" dirty="0">
                  <a:solidFill>
                    <a:srgbClr val="FF0000"/>
                  </a:solidFill>
                  <a:effectLst>
                    <a:outerShdw blurRad="38100" dist="38100" dir="2700000" algn="tl">
                      <a:srgbClr val="000000">
                        <a:alpha val="43137"/>
                      </a:srgbClr>
                    </a:outerShdw>
                  </a:effectLst>
                </a:rPr>
                <a:t> </a:t>
              </a:r>
              <a:r>
                <a:rPr lang="en-US" b="1" dirty="0" smtClean="0">
                  <a:solidFill>
                    <a:srgbClr val="FF0000"/>
                  </a:solidFill>
                  <a:effectLst>
                    <a:outerShdw blurRad="38100" dist="38100" dir="2700000" algn="tl">
                      <a:srgbClr val="000000">
                        <a:alpha val="43137"/>
                      </a:srgbClr>
                    </a:outerShdw>
                  </a:effectLst>
                </a:rPr>
                <a:t>n</a:t>
              </a:r>
              <a:r>
                <a:rPr lang="ru-RU" b="1" dirty="0" smtClean="0">
                  <a:solidFill>
                    <a:srgbClr val="FF0000"/>
                  </a:solidFill>
                  <a:effectLst>
                    <a:outerShdw blurRad="38100" dist="38100" dir="2700000" algn="tl">
                      <a:srgbClr val="000000">
                        <a:alpha val="43137"/>
                      </a:srgbClr>
                    </a:outerShdw>
                  </a:effectLst>
                </a:rPr>
                <a:t>/</a:t>
              </a:r>
              <a:r>
                <a:rPr lang="en-US" b="1" dirty="0" smtClean="0">
                  <a:solidFill>
                    <a:srgbClr val="FF0000"/>
                  </a:solidFill>
                  <a:effectLst>
                    <a:outerShdw blurRad="38100" dist="38100" dir="2700000" algn="tl">
                      <a:srgbClr val="000000">
                        <a:alpha val="43137"/>
                      </a:srgbClr>
                    </a:outerShdw>
                  </a:effectLst>
                </a:rPr>
                <a:t>s</a:t>
              </a:r>
              <a:endParaRPr lang="ru-RU" dirty="0"/>
            </a:p>
          </p:txBody>
        </p:sp>
      </p:grpSp>
      <p:sp>
        <p:nvSpPr>
          <p:cNvPr id="9220" name="TextBox 24"/>
          <p:cNvSpPr txBox="1">
            <a:spLocks noChangeArrowheads="1"/>
          </p:cNvSpPr>
          <p:nvPr/>
        </p:nvSpPr>
        <p:spPr bwMode="auto">
          <a:xfrm>
            <a:off x="233363" y="1371600"/>
            <a:ext cx="3775075" cy="461963"/>
          </a:xfrm>
          <a:prstGeom prst="rect">
            <a:avLst/>
          </a:prstGeom>
          <a:noFill/>
          <a:ln w="9525">
            <a:noFill/>
            <a:miter lim="800000"/>
            <a:headEnd/>
            <a:tailEnd/>
          </a:ln>
        </p:spPr>
        <p:txBody>
          <a:bodyPr>
            <a:spAutoFit/>
          </a:bodyPr>
          <a:lstStyle/>
          <a:p>
            <a:r>
              <a:rPr lang="en-US" sz="2400" b="1" dirty="0" smtClean="0">
                <a:solidFill>
                  <a:srgbClr val="0000FF"/>
                </a:solidFill>
              </a:rPr>
              <a:t>Energy balance</a:t>
            </a:r>
            <a:endParaRPr lang="ru-RU" sz="2400" b="1" dirty="0">
              <a:solidFill>
                <a:srgbClr val="0000FF"/>
              </a:solidFill>
            </a:endParaRPr>
          </a:p>
        </p:txBody>
      </p:sp>
      <p:sp>
        <p:nvSpPr>
          <p:cNvPr id="26" name="TextBox 25"/>
          <p:cNvSpPr txBox="1"/>
          <p:nvPr/>
        </p:nvSpPr>
        <p:spPr>
          <a:xfrm>
            <a:off x="6400800" y="4005064"/>
            <a:ext cx="2743200" cy="1877437"/>
          </a:xfrm>
          <a:prstGeom prst="rect">
            <a:avLst/>
          </a:prstGeom>
          <a:noFill/>
        </p:spPr>
        <p:txBody>
          <a:bodyPr>
            <a:spAutoFit/>
          </a:bodyPr>
          <a:lstStyle/>
          <a:p>
            <a:pPr>
              <a:defRPr/>
            </a:pPr>
            <a:r>
              <a:rPr lang="en-US" b="1" dirty="0" smtClean="0">
                <a:solidFill>
                  <a:srgbClr val="FF0000"/>
                </a:solidFill>
              </a:rPr>
              <a:t>Problem solved</a:t>
            </a:r>
            <a:r>
              <a:rPr lang="ru-RU" b="1" dirty="0" smtClean="0">
                <a:solidFill>
                  <a:srgbClr val="FF0000"/>
                </a:solidFill>
              </a:rPr>
              <a:t>: </a:t>
            </a:r>
            <a:endParaRPr lang="ru-RU" b="1" dirty="0">
              <a:solidFill>
                <a:srgbClr val="FF0000"/>
              </a:solidFill>
            </a:endParaRPr>
          </a:p>
          <a:p>
            <a:pPr marL="180975" indent="-180975">
              <a:buFont typeface="Arial" pitchFamily="34" charset="0"/>
              <a:buChar char="•"/>
              <a:defRPr/>
            </a:pPr>
            <a:r>
              <a:rPr lang="en-US" sz="1400" b="1" dirty="0" smtClean="0">
                <a:solidFill>
                  <a:srgbClr val="0000FF"/>
                </a:solidFill>
              </a:rPr>
              <a:t>Utilization of radioactive waste</a:t>
            </a:r>
            <a:r>
              <a:rPr lang="ru-RU" sz="1400" b="1" dirty="0" smtClean="0">
                <a:solidFill>
                  <a:srgbClr val="0000FF"/>
                </a:solidFill>
              </a:rPr>
              <a:t>,</a:t>
            </a:r>
            <a:endParaRPr lang="ru-RU" sz="1400" b="1" dirty="0">
              <a:solidFill>
                <a:srgbClr val="0000FF"/>
              </a:solidFill>
            </a:endParaRPr>
          </a:p>
          <a:p>
            <a:pPr marL="180975" indent="-180975">
              <a:buFont typeface="Arial" pitchFamily="34" charset="0"/>
              <a:buChar char="•"/>
              <a:defRPr/>
            </a:pPr>
            <a:r>
              <a:rPr lang="en-US" sz="1400" b="1" dirty="0" smtClean="0">
                <a:solidFill>
                  <a:srgbClr val="0000FF"/>
                </a:solidFill>
              </a:rPr>
              <a:t>Using natural uranium as nuclear fuel</a:t>
            </a:r>
            <a:endParaRPr lang="ru-RU" sz="1400" b="1" dirty="0">
              <a:solidFill>
                <a:srgbClr val="0000FF"/>
              </a:solidFill>
            </a:endParaRPr>
          </a:p>
          <a:p>
            <a:pPr marL="180975" indent="-180975">
              <a:buFont typeface="Arial" pitchFamily="34" charset="0"/>
              <a:buChar char="•"/>
              <a:defRPr/>
            </a:pPr>
            <a:r>
              <a:rPr lang="en-US" sz="1400" b="1" dirty="0" smtClean="0">
                <a:solidFill>
                  <a:srgbClr val="0000FF"/>
                </a:solidFill>
              </a:rPr>
              <a:t>Development of nuclear safety  energetic of XXI century</a:t>
            </a:r>
            <a:endParaRPr lang="ru-RU" sz="1400" b="1" dirty="0">
              <a:solidFill>
                <a:srgbClr val="0000FF"/>
              </a:solidFill>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en-US" dirty="0" smtClean="0"/>
              <a:t>1D calculation results </a:t>
            </a:r>
            <a:endParaRPr lang="ru-RU" dirty="0"/>
          </a:p>
        </p:txBody>
      </p:sp>
      <p:sp>
        <p:nvSpPr>
          <p:cNvPr id="4" name="Номер слайда 3"/>
          <p:cNvSpPr>
            <a:spLocks noGrp="1"/>
          </p:cNvSpPr>
          <p:nvPr>
            <p:ph type="sldNum" sz="quarter" idx="10"/>
          </p:nvPr>
        </p:nvSpPr>
        <p:spPr/>
        <p:txBody>
          <a:bodyPr/>
          <a:lstStyle/>
          <a:p>
            <a:pPr>
              <a:defRPr/>
            </a:pPr>
            <a:fld id="{4851C886-BF0D-458E-88D8-B0C092E1EF14}" type="slidenum">
              <a:rPr lang="ru-RU" smtClean="0"/>
              <a:pPr>
                <a:defRPr/>
              </a:pPr>
              <a:t>9</a:t>
            </a:fld>
            <a:endParaRPr lang="ru-RU" dirty="0"/>
          </a:p>
        </p:txBody>
      </p:sp>
      <p:sp>
        <p:nvSpPr>
          <p:cNvPr id="6" name="TextBox 5"/>
          <p:cNvSpPr txBox="1"/>
          <p:nvPr/>
        </p:nvSpPr>
        <p:spPr>
          <a:xfrm>
            <a:off x="5004048" y="4365104"/>
            <a:ext cx="3672408" cy="1477328"/>
          </a:xfrm>
          <a:prstGeom prst="rect">
            <a:avLst/>
          </a:prstGeom>
          <a:noFill/>
        </p:spPr>
        <p:txBody>
          <a:bodyPr wrap="square" rtlCol="0">
            <a:spAutoFit/>
          </a:bodyPr>
          <a:lstStyle/>
          <a:p>
            <a:r>
              <a:rPr lang="en-US" dirty="0" smtClean="0"/>
              <a:t>Our dimensional calculations demonstrates that simple cryogenic shelled target gives the gain about 10 and neutron yield N=10</a:t>
            </a:r>
            <a:r>
              <a:rPr lang="en-US" baseline="30000" dirty="0" smtClean="0"/>
              <a:t>18</a:t>
            </a:r>
            <a:endParaRPr lang="ru-RU" dirty="0"/>
          </a:p>
        </p:txBody>
      </p:sp>
      <p:sp>
        <p:nvSpPr>
          <p:cNvPr id="471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7105" name="Object 1"/>
          <p:cNvGraphicFramePr>
            <a:graphicFrameLocks noChangeAspect="1"/>
          </p:cNvGraphicFramePr>
          <p:nvPr/>
        </p:nvGraphicFramePr>
        <p:xfrm>
          <a:off x="179512" y="1340768"/>
          <a:ext cx="2232248" cy="1626512"/>
        </p:xfrm>
        <a:graphic>
          <a:graphicData uri="http://schemas.openxmlformats.org/presentationml/2006/ole">
            <p:oleObj spid="_x0000_s47105" name="CorelDRAW" r:id="rId3" imgW="3419856" imgH="2493264" progId="">
              <p:embed/>
            </p:oleObj>
          </a:graphicData>
        </a:graphic>
      </p:graphicFrame>
      <p:sp>
        <p:nvSpPr>
          <p:cNvPr id="9" name="TextBox 8"/>
          <p:cNvSpPr txBox="1"/>
          <p:nvPr/>
        </p:nvSpPr>
        <p:spPr>
          <a:xfrm>
            <a:off x="2483768" y="1340768"/>
            <a:ext cx="1728192" cy="923330"/>
          </a:xfrm>
          <a:prstGeom prst="rect">
            <a:avLst/>
          </a:prstGeom>
          <a:noFill/>
        </p:spPr>
        <p:txBody>
          <a:bodyPr wrap="square" rtlCol="0">
            <a:spAutoFit/>
          </a:bodyPr>
          <a:lstStyle/>
          <a:p>
            <a:r>
              <a:rPr lang="ru-RU" dirty="0" smtClean="0"/>
              <a:t>R</a:t>
            </a:r>
            <a:r>
              <a:rPr lang="ru-RU" baseline="-25000" dirty="0" smtClean="0"/>
              <a:t>0</a:t>
            </a:r>
            <a:r>
              <a:rPr lang="ru-RU" dirty="0" smtClean="0">
                <a:sym typeface="Symbol"/>
              </a:rPr>
              <a:t></a:t>
            </a:r>
            <a:r>
              <a:rPr lang="ru-RU" dirty="0" smtClean="0"/>
              <a:t>1,5 </a:t>
            </a:r>
            <a:r>
              <a:rPr lang="ru-RU" dirty="0" err="1" smtClean="0"/>
              <a:t>mm</a:t>
            </a:r>
            <a:r>
              <a:rPr lang="ru-RU" dirty="0" smtClean="0"/>
              <a:t>; </a:t>
            </a:r>
            <a:r>
              <a:rPr lang="ru-RU" dirty="0" smtClean="0">
                <a:sym typeface="Symbol"/>
              </a:rPr>
              <a:t></a:t>
            </a:r>
            <a:r>
              <a:rPr lang="ru-RU" dirty="0" smtClean="0"/>
              <a:t>R</a:t>
            </a:r>
            <a:r>
              <a:rPr lang="ru-RU" baseline="-25000" dirty="0" smtClean="0"/>
              <a:t>CH</a:t>
            </a:r>
            <a:r>
              <a:rPr lang="ru-RU" dirty="0" smtClean="0">
                <a:sym typeface="Symbol"/>
              </a:rPr>
              <a:t></a:t>
            </a:r>
            <a:r>
              <a:rPr lang="ru-RU" dirty="0" smtClean="0"/>
              <a:t>33 </a:t>
            </a:r>
            <a:r>
              <a:rPr lang="ru-RU" dirty="0" err="1" smtClean="0"/>
              <a:t>mm</a:t>
            </a:r>
            <a:r>
              <a:rPr lang="ru-RU" dirty="0" smtClean="0"/>
              <a:t>; </a:t>
            </a:r>
            <a:r>
              <a:rPr lang="ru-RU" dirty="0" smtClean="0">
                <a:sym typeface="Symbol"/>
              </a:rPr>
              <a:t></a:t>
            </a:r>
            <a:r>
              <a:rPr lang="ru-RU" dirty="0" smtClean="0"/>
              <a:t>R</a:t>
            </a:r>
            <a:r>
              <a:rPr lang="ru-RU" baseline="-25000" dirty="0" smtClean="0"/>
              <a:t>DT</a:t>
            </a:r>
            <a:r>
              <a:rPr lang="ru-RU" dirty="0" smtClean="0">
                <a:sym typeface="Symbol"/>
              </a:rPr>
              <a:t></a:t>
            </a:r>
            <a:r>
              <a:rPr lang="ru-RU" dirty="0" smtClean="0"/>
              <a:t>23 </a:t>
            </a:r>
            <a:r>
              <a:rPr lang="ru-RU" dirty="0" err="1" smtClean="0"/>
              <a:t>mm</a:t>
            </a:r>
            <a:endParaRPr lang="ru-RU" dirty="0"/>
          </a:p>
        </p:txBody>
      </p:sp>
      <p:sp>
        <p:nvSpPr>
          <p:cNvPr id="471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7107" name="Object 3"/>
          <p:cNvGraphicFramePr>
            <a:graphicFrameLocks noChangeAspect="1"/>
          </p:cNvGraphicFramePr>
          <p:nvPr/>
        </p:nvGraphicFramePr>
        <p:xfrm>
          <a:off x="4283968" y="1196752"/>
          <a:ext cx="4670817" cy="3131815"/>
        </p:xfrm>
        <a:graphic>
          <a:graphicData uri="http://schemas.openxmlformats.org/presentationml/2006/ole">
            <p:oleObj spid="_x0000_s47107" r:id="rId4" imgW="4710989" imgH="3076042" progId="">
              <p:embed/>
            </p:oleObj>
          </a:graphicData>
        </a:graphic>
      </p:graphicFrame>
      <p:sp>
        <p:nvSpPr>
          <p:cNvPr id="471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7109" name="Object 5"/>
          <p:cNvGraphicFramePr>
            <a:graphicFrameLocks noChangeAspect="1"/>
          </p:cNvGraphicFramePr>
          <p:nvPr/>
        </p:nvGraphicFramePr>
        <p:xfrm>
          <a:off x="0" y="2924944"/>
          <a:ext cx="5238602" cy="3444230"/>
        </p:xfrm>
        <a:graphic>
          <a:graphicData uri="http://schemas.openxmlformats.org/presentationml/2006/ole">
            <p:oleObj spid="_x0000_s47109" r:id="rId5" imgW="4139184" imgH="2902915" progId="">
              <p:embed/>
            </p:oleObj>
          </a:graphicData>
        </a:graphic>
      </p:graphicFrame>
    </p:spTree>
  </p:cSld>
  <p:clrMapOvr>
    <a:masterClrMapping/>
  </p:clrMapOvr>
  <p:transition>
    <p:wipe dir="r"/>
  </p:transition>
</p:sld>
</file>

<file path=ppt/theme/theme1.xml><?xml version="1.0" encoding="utf-8"?>
<a:theme xmlns:a="http://schemas.openxmlformats.org/drawingml/2006/main" name="Росатом">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Росатом1">
  <a:themeElements>
    <a:clrScheme name="Росатом1 6">
      <a:dk1>
        <a:srgbClr val="414142"/>
      </a:dk1>
      <a:lt1>
        <a:srgbClr val="FFFFFF"/>
      </a:lt1>
      <a:dk2>
        <a:srgbClr val="FFFFFF"/>
      </a:dk2>
      <a:lt2>
        <a:srgbClr val="808080"/>
      </a:lt2>
      <a:accent1>
        <a:srgbClr val="F37D07"/>
      </a:accent1>
      <a:accent2>
        <a:srgbClr val="4596D1"/>
      </a:accent2>
      <a:accent3>
        <a:srgbClr val="FFFFFF"/>
      </a:accent3>
      <a:accent4>
        <a:srgbClr val="363637"/>
      </a:accent4>
      <a:accent5>
        <a:srgbClr val="F8BFAA"/>
      </a:accent5>
      <a:accent6>
        <a:srgbClr val="3E87BD"/>
      </a:accent6>
      <a:hlink>
        <a:srgbClr val="003274"/>
      </a:hlink>
      <a:folHlink>
        <a:srgbClr val="025EA1"/>
      </a:folHlink>
    </a:clrScheme>
    <a:fontScheme name="Росатом1">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Росатом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594CD"/>
        </a:folHlink>
      </a:clrScheme>
      <a:clrMap bg1="lt1" tx1="dk1" bg2="lt2" tx2="dk2" accent1="accent1" accent2="accent2" accent3="accent3" accent4="accent4" accent5="accent5" accent6="accent6" hlink="hlink" folHlink="folHlink"/>
    </a:extraClrScheme>
    <a:extraClrScheme>
      <a:clrScheme name="Росатом1 2">
        <a:dk1>
          <a:srgbClr val="414142"/>
        </a:dk1>
        <a:lt1>
          <a:srgbClr val="FFFFFF"/>
        </a:lt1>
        <a:dk2>
          <a:srgbClr val="000000"/>
        </a:dk2>
        <a:lt2>
          <a:srgbClr val="808080"/>
        </a:lt2>
        <a:accent1>
          <a:srgbClr val="BBE0E3"/>
        </a:accent1>
        <a:accent2>
          <a:srgbClr val="333399"/>
        </a:accent2>
        <a:accent3>
          <a:srgbClr val="FFFFFF"/>
        </a:accent3>
        <a:accent4>
          <a:srgbClr val="363637"/>
        </a:accent4>
        <a:accent5>
          <a:srgbClr val="DAEDEF"/>
        </a:accent5>
        <a:accent6>
          <a:srgbClr val="2D2D8A"/>
        </a:accent6>
        <a:hlink>
          <a:srgbClr val="009999"/>
        </a:hlink>
        <a:folHlink>
          <a:srgbClr val="0594CD"/>
        </a:folHlink>
      </a:clrScheme>
      <a:clrMap bg1="lt1" tx1="dk1" bg2="lt2" tx2="dk2" accent1="accent1" accent2="accent2" accent3="accent3" accent4="accent4" accent5="accent5" accent6="accent6" hlink="hlink" folHlink="folHlink"/>
    </a:extraClrScheme>
    <a:extraClrScheme>
      <a:clrScheme name="Росатом1 3">
        <a:dk1>
          <a:srgbClr val="414142"/>
        </a:dk1>
        <a:lt1>
          <a:srgbClr val="FFFFFF"/>
        </a:lt1>
        <a:dk2>
          <a:srgbClr val="FFFFFF"/>
        </a:dk2>
        <a:lt2>
          <a:srgbClr val="808080"/>
        </a:lt2>
        <a:accent1>
          <a:srgbClr val="4595D1"/>
        </a:accent1>
        <a:accent2>
          <a:srgbClr val="003274"/>
        </a:accent2>
        <a:accent3>
          <a:srgbClr val="FFFFFF"/>
        </a:accent3>
        <a:accent4>
          <a:srgbClr val="363637"/>
        </a:accent4>
        <a:accent5>
          <a:srgbClr val="B0C8E5"/>
        </a:accent5>
        <a:accent6>
          <a:srgbClr val="002C68"/>
        </a:accent6>
        <a:hlink>
          <a:srgbClr val="045FA3"/>
        </a:hlink>
        <a:folHlink>
          <a:srgbClr val="6CAEDF"/>
        </a:folHlink>
      </a:clrScheme>
      <a:clrMap bg1="lt1" tx1="dk1" bg2="lt2" tx2="dk2" accent1="accent1" accent2="accent2" accent3="accent3" accent4="accent4" accent5="accent5" accent6="accent6" hlink="hlink" folHlink="folHlink"/>
    </a:extraClrScheme>
    <a:extraClrScheme>
      <a:clrScheme name="Росатом1 4">
        <a:dk1>
          <a:srgbClr val="414142"/>
        </a:dk1>
        <a:lt1>
          <a:srgbClr val="FFFFFF"/>
        </a:lt1>
        <a:dk2>
          <a:srgbClr val="FFFFFF"/>
        </a:dk2>
        <a:lt2>
          <a:srgbClr val="808080"/>
        </a:lt2>
        <a:accent1>
          <a:srgbClr val="4596D1"/>
        </a:accent1>
        <a:accent2>
          <a:srgbClr val="003274"/>
        </a:accent2>
        <a:accent3>
          <a:srgbClr val="FFFFFF"/>
        </a:accent3>
        <a:accent4>
          <a:srgbClr val="363637"/>
        </a:accent4>
        <a:accent5>
          <a:srgbClr val="B0C9E5"/>
        </a:accent5>
        <a:accent6>
          <a:srgbClr val="002C68"/>
        </a:accent6>
        <a:hlink>
          <a:srgbClr val="025EA1"/>
        </a:hlink>
        <a:folHlink>
          <a:srgbClr val="6CAEDF"/>
        </a:folHlink>
      </a:clrScheme>
      <a:clrMap bg1="lt1" tx1="dk1" bg2="lt2" tx2="dk2" accent1="accent1" accent2="accent2" accent3="accent3" accent4="accent4" accent5="accent5" accent6="accent6" hlink="hlink" folHlink="folHlink"/>
    </a:extraClrScheme>
    <a:extraClrScheme>
      <a:clrScheme name="Росатом1 5">
        <a:dk1>
          <a:srgbClr val="414142"/>
        </a:dk1>
        <a:lt1>
          <a:srgbClr val="FFFFFF"/>
        </a:lt1>
        <a:dk2>
          <a:srgbClr val="FFFFFF"/>
        </a:dk2>
        <a:lt2>
          <a:srgbClr val="808080"/>
        </a:lt2>
        <a:accent1>
          <a:srgbClr val="FF6600"/>
        </a:accent1>
        <a:accent2>
          <a:srgbClr val="4596D1"/>
        </a:accent2>
        <a:accent3>
          <a:srgbClr val="FFFFFF"/>
        </a:accent3>
        <a:accent4>
          <a:srgbClr val="363637"/>
        </a:accent4>
        <a:accent5>
          <a:srgbClr val="FFB8AA"/>
        </a:accent5>
        <a:accent6>
          <a:srgbClr val="3E87BD"/>
        </a:accent6>
        <a:hlink>
          <a:srgbClr val="003274"/>
        </a:hlink>
        <a:folHlink>
          <a:srgbClr val="025EA1"/>
        </a:folHlink>
      </a:clrScheme>
      <a:clrMap bg1="lt1" tx1="dk1" bg2="lt2" tx2="dk2" accent1="accent1" accent2="accent2" accent3="accent3" accent4="accent4" accent5="accent5" accent6="accent6" hlink="hlink" folHlink="folHlink"/>
    </a:extraClrScheme>
    <a:extraClrScheme>
      <a:clrScheme name="Росатом1 6">
        <a:dk1>
          <a:srgbClr val="414142"/>
        </a:dk1>
        <a:lt1>
          <a:srgbClr val="FFFFFF"/>
        </a:lt1>
        <a:dk2>
          <a:srgbClr val="FFFFFF"/>
        </a:dk2>
        <a:lt2>
          <a:srgbClr val="808080"/>
        </a:lt2>
        <a:accent1>
          <a:srgbClr val="F37D07"/>
        </a:accent1>
        <a:accent2>
          <a:srgbClr val="4596D1"/>
        </a:accent2>
        <a:accent3>
          <a:srgbClr val="FFFFFF"/>
        </a:accent3>
        <a:accent4>
          <a:srgbClr val="363637"/>
        </a:accent4>
        <a:accent5>
          <a:srgbClr val="F8BFAA"/>
        </a:accent5>
        <a:accent6>
          <a:srgbClr val="3E87BD"/>
        </a:accent6>
        <a:hlink>
          <a:srgbClr val="003274"/>
        </a:hlink>
        <a:folHlink>
          <a:srgbClr val="025EA1"/>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Росатом</Template>
  <TotalTime>2194</TotalTime>
  <Words>1305</Words>
  <Application>Microsoft Office PowerPoint</Application>
  <PresentationFormat>Экран (4:3)</PresentationFormat>
  <Paragraphs>93</Paragraphs>
  <Slides>14</Slides>
  <Notes>0</Notes>
  <HiddenSlides>0</HiddenSlides>
  <MMClips>0</MMClips>
  <ScaleCrop>false</ScaleCrop>
  <HeadingPairs>
    <vt:vector size="6" baseType="variant">
      <vt:variant>
        <vt:lpstr>Тема</vt:lpstr>
      </vt:variant>
      <vt:variant>
        <vt:i4>2</vt:i4>
      </vt:variant>
      <vt:variant>
        <vt:lpstr>Внедренные серверы OLE</vt:lpstr>
      </vt:variant>
      <vt:variant>
        <vt:i4>1</vt:i4>
      </vt:variant>
      <vt:variant>
        <vt:lpstr>Заголовки слайдов</vt:lpstr>
      </vt:variant>
      <vt:variant>
        <vt:i4>14</vt:i4>
      </vt:variant>
    </vt:vector>
  </HeadingPairs>
  <TitlesOfParts>
    <vt:vector size="17" baseType="lpstr">
      <vt:lpstr>Росатом</vt:lpstr>
      <vt:lpstr>Росатом1</vt:lpstr>
      <vt:lpstr>CorelDRAW</vt:lpstr>
      <vt:lpstr>Project LAHYR – Laser Initiated  Hybrid Reactor </vt:lpstr>
      <vt:lpstr>Outline</vt:lpstr>
      <vt:lpstr>Hybrid Fusion-Fision reactor: characteristics and problems</vt:lpstr>
      <vt:lpstr>Fuel cycle</vt:lpstr>
      <vt:lpstr>Laser hybrid reactor – LAHYR (some history)</vt:lpstr>
      <vt:lpstr>LAHYR – the other side of the coin</vt:lpstr>
      <vt:lpstr>Project LAHYR in 90th  (Proposal of L.Feoktistov, N.Basov and et al)</vt:lpstr>
      <vt:lpstr>Conceptual project LAHYR: fusion-fission hybrid reactor using laser ICF as neutron source</vt:lpstr>
      <vt:lpstr>1D calculation results </vt:lpstr>
      <vt:lpstr>2D calculation results</vt:lpstr>
      <vt:lpstr>Reactor zone</vt:lpstr>
      <vt:lpstr>LIFE (International Atomic Energy Agency expert meeting, Vienna October 2008) </vt:lpstr>
      <vt:lpstr>Russian version of LIFE - LAHYR.  Is it possible?</vt:lpstr>
      <vt:lpstr>Conclusions </vt:lpstr>
    </vt:vector>
  </TitlesOfParts>
  <Company>ILFI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Гибридный реактор с лазерным возбуждением</dc:title>
  <dc:creator>KOCHEMASOV</dc:creator>
  <cp:lastModifiedBy>Сергей</cp:lastModifiedBy>
  <cp:revision>144</cp:revision>
  <dcterms:created xsi:type="dcterms:W3CDTF">2009-05-21T11:27:47Z</dcterms:created>
  <dcterms:modified xsi:type="dcterms:W3CDTF">2010-09-29T14:41:34Z</dcterms:modified>
</cp:coreProperties>
</file>