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9" r:id="rId2"/>
    <p:sldMasterId id="2147483733" r:id="rId3"/>
  </p:sldMasterIdLst>
  <p:notesMasterIdLst>
    <p:notesMasterId r:id="rId49"/>
  </p:notesMasterIdLst>
  <p:handoutMasterIdLst>
    <p:handoutMasterId r:id="rId50"/>
  </p:handoutMasterIdLst>
  <p:sldIdLst>
    <p:sldId id="259" r:id="rId4"/>
    <p:sldId id="299" r:id="rId5"/>
    <p:sldId id="412" r:id="rId6"/>
    <p:sldId id="393" r:id="rId7"/>
    <p:sldId id="400" r:id="rId8"/>
    <p:sldId id="300" r:id="rId9"/>
    <p:sldId id="264" r:id="rId10"/>
    <p:sldId id="272" r:id="rId11"/>
    <p:sldId id="302" r:id="rId12"/>
    <p:sldId id="330" r:id="rId13"/>
    <p:sldId id="322" r:id="rId14"/>
    <p:sldId id="275" r:id="rId15"/>
    <p:sldId id="421" r:id="rId16"/>
    <p:sldId id="277" r:id="rId17"/>
    <p:sldId id="278" r:id="rId18"/>
    <p:sldId id="279" r:id="rId19"/>
    <p:sldId id="280" r:id="rId20"/>
    <p:sldId id="323" r:id="rId21"/>
    <p:sldId id="317" r:id="rId22"/>
    <p:sldId id="318" r:id="rId23"/>
    <p:sldId id="281" r:id="rId24"/>
    <p:sldId id="282" r:id="rId25"/>
    <p:sldId id="314" r:id="rId26"/>
    <p:sldId id="313" r:id="rId27"/>
    <p:sldId id="354" r:id="rId28"/>
    <p:sldId id="395" r:id="rId29"/>
    <p:sldId id="413" r:id="rId30"/>
    <p:sldId id="357" r:id="rId31"/>
    <p:sldId id="360" r:id="rId32"/>
    <p:sldId id="362" r:id="rId33"/>
    <p:sldId id="364" r:id="rId34"/>
    <p:sldId id="365" r:id="rId35"/>
    <p:sldId id="294" r:id="rId36"/>
    <p:sldId id="419" r:id="rId37"/>
    <p:sldId id="423" r:id="rId38"/>
    <p:sldId id="409" r:id="rId39"/>
    <p:sldId id="417" r:id="rId40"/>
    <p:sldId id="418" r:id="rId41"/>
    <p:sldId id="396" r:id="rId42"/>
    <p:sldId id="372" r:id="rId43"/>
    <p:sldId id="373" r:id="rId44"/>
    <p:sldId id="414" r:id="rId45"/>
    <p:sldId id="415" r:id="rId46"/>
    <p:sldId id="416" r:id="rId47"/>
    <p:sldId id="422" r:id="rId48"/>
  </p:sldIdLst>
  <p:sldSz cx="9144000" cy="6858000" type="screen4x3"/>
  <p:notesSz cx="7315200" cy="9601200"/>
  <p:defaultTextStyle>
    <a:defPPr>
      <a:defRPr lang="en-US"/>
    </a:defPPr>
    <a:lvl1pPr marL="0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00FF" mc:Ignorable=""/>
    <a:srgbClr xmlns:mc="http://schemas.openxmlformats.org/markup-compatibility/2006" xmlns:a14="http://schemas.microsoft.com/office/drawing/2010/main" val="008000" mc:Ignorable=""/>
    <a:srgbClr xmlns:mc="http://schemas.openxmlformats.org/markup-compatibility/2006" xmlns:a14="http://schemas.microsoft.com/office/drawing/2010/main" val="FFA78B" mc:Ignorable=""/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C9C9C9" mc:Ignorable=""/>
    <a:srgbClr xmlns:mc="http://schemas.openxmlformats.org/markup-compatibility/2006" xmlns:a14="http://schemas.microsoft.com/office/drawing/2010/main" val="FF0066" mc:Ignorable=""/>
    <a:srgbClr xmlns:mc="http://schemas.openxmlformats.org/markup-compatibility/2006" xmlns:a14="http://schemas.microsoft.com/office/drawing/2010/main" val="68C937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557\Desktop\india\india%20laser%20profil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800nm</c:v>
                </c:pt>
              </c:strCache>
            </c:strRef>
          </c:tx>
          <c:spPr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c:spPr>
          <c:marker>
            <c:symbol val="none"/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1049.99</c:v>
                </c:pt>
                <c:pt idx="3">
                  <c:v>1050</c:v>
                </c:pt>
                <c:pt idx="4">
                  <c:v>1059.99</c:v>
                </c:pt>
                <c:pt idx="5">
                  <c:v>1060</c:v>
                </c:pt>
                <c:pt idx="6">
                  <c:v>1060.02999</c:v>
                </c:pt>
                <c:pt idx="7">
                  <c:v>1060.03</c:v>
                </c:pt>
                <c:pt idx="8">
                  <c:v>1069.99</c:v>
                </c:pt>
                <c:pt idx="9">
                  <c:v>1070</c:v>
                </c:pt>
                <c:pt idx="10">
                  <c:v>1074.99</c:v>
                </c:pt>
                <c:pt idx="11">
                  <c:v>1075</c:v>
                </c:pt>
                <c:pt idx="12">
                  <c:v>1075.08</c:v>
                </c:pt>
                <c:pt idx="13">
                  <c:v>1075.0800999999999</c:v>
                </c:pt>
                <c:pt idx="14">
                  <c:v>1080</c:v>
                </c:pt>
              </c:numCache>
            </c:numRef>
          </c:xVal>
          <c:yVal>
            <c:numRef>
              <c:f>Sheet1!$C$2:$C$16</c:f>
              <c:numCache>
                <c:formatCode>General</c:formatCode>
                <c:ptCount val="15"/>
                <c:pt idx="0">
                  <c:v>1.0000000000000033E-3</c:v>
                </c:pt>
                <c:pt idx="1">
                  <c:v>1</c:v>
                </c:pt>
                <c:pt idx="2">
                  <c:v>1</c:v>
                </c:pt>
                <c:pt idx="3">
                  <c:v>100</c:v>
                </c:pt>
                <c:pt idx="4">
                  <c:v>100</c:v>
                </c:pt>
                <c:pt idx="5">
                  <c:v>3000000</c:v>
                </c:pt>
                <c:pt idx="6">
                  <c:v>3000000</c:v>
                </c:pt>
                <c:pt idx="7">
                  <c:v>100</c:v>
                </c:pt>
                <c:pt idx="8">
                  <c:v>100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400nm</c:v>
                </c:pt>
              </c:strCache>
            </c:strRef>
          </c:tx>
          <c:spPr>
            <a:ln>
              <a:solidFill>
                <a:srgbClr xmlns:mc="http://schemas.openxmlformats.org/markup-compatibility/2006" xmlns:a14="http://schemas.microsoft.com/office/drawing/2010/main" val="0070C0" mc:Ignorable=""/>
              </a:solidFill>
            </a:ln>
          </c:spPr>
          <c:marker>
            <c:symbol val="none"/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1049.99</c:v>
                </c:pt>
                <c:pt idx="3">
                  <c:v>1050</c:v>
                </c:pt>
                <c:pt idx="4">
                  <c:v>1059.99</c:v>
                </c:pt>
                <c:pt idx="5">
                  <c:v>1060</c:v>
                </c:pt>
                <c:pt idx="6">
                  <c:v>1060.02999</c:v>
                </c:pt>
                <c:pt idx="7">
                  <c:v>1060.03</c:v>
                </c:pt>
                <c:pt idx="8">
                  <c:v>1069.99</c:v>
                </c:pt>
                <c:pt idx="9">
                  <c:v>1070</c:v>
                </c:pt>
                <c:pt idx="10">
                  <c:v>1074.99</c:v>
                </c:pt>
                <c:pt idx="11">
                  <c:v>1075</c:v>
                </c:pt>
                <c:pt idx="12">
                  <c:v>1075.08</c:v>
                </c:pt>
                <c:pt idx="13">
                  <c:v>1075.0800999999999</c:v>
                </c:pt>
                <c:pt idx="14">
                  <c:v>1080</c:v>
                </c:pt>
              </c:numCache>
            </c:numRef>
          </c:xVal>
          <c:yVal>
            <c:numRef>
              <c:f>Sheet1!$D$2:$D$16</c:f>
              <c:numCache>
                <c:formatCode>General</c:formatCode>
                <c:ptCount val="15"/>
                <c:pt idx="0">
                  <c:v>1.0000000000000033E-3</c:v>
                </c:pt>
                <c:pt idx="1">
                  <c:v>1.0000000000000033E-3</c:v>
                </c:pt>
                <c:pt idx="2">
                  <c:v>1.0000000000000033E-3</c:v>
                </c:pt>
                <c:pt idx="3">
                  <c:v>1.0000000000000033E-3</c:v>
                </c:pt>
                <c:pt idx="4">
                  <c:v>1.0000000000000033E-3</c:v>
                </c:pt>
                <c:pt idx="5">
                  <c:v>1.0000000000000033E-3</c:v>
                </c:pt>
                <c:pt idx="6">
                  <c:v>1.0000000000000033E-3</c:v>
                </c:pt>
                <c:pt idx="7">
                  <c:v>1.0000000000000033E-3</c:v>
                </c:pt>
                <c:pt idx="8">
                  <c:v>1.0000000000000033E-3</c:v>
                </c:pt>
                <c:pt idx="9">
                  <c:v>1.0000000000000033E-3</c:v>
                </c:pt>
                <c:pt idx="10">
                  <c:v>1.0000000000000033E-3</c:v>
                </c:pt>
                <c:pt idx="11">
                  <c:v>15</c:v>
                </c:pt>
                <c:pt idx="12">
                  <c:v>15</c:v>
                </c:pt>
                <c:pt idx="13">
                  <c:v>1.0000000000000033E-3</c:v>
                </c:pt>
                <c:pt idx="14">
                  <c:v>1.0000000000000033E-3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44544"/>
        <c:axId val="90446464"/>
      </c:scatterChart>
      <c:valAx>
        <c:axId val="90444544"/>
        <c:scaling>
          <c:orientation val="minMax"/>
          <c:max val="1080"/>
          <c:min val="1040"/>
        </c:scaling>
        <c:delete val="0"/>
        <c:axPos val="b"/>
        <c:title>
          <c:tx>
            <c:rich>
              <a:bodyPr/>
              <a:lstStyle/>
              <a:p>
                <a:pPr>
                  <a:defRPr lang="en-GB" sz="2400" b="1"/>
                </a:pPr>
                <a:r>
                  <a:rPr lang="en-GB" sz="2400" b="1" dirty="0" smtClean="0"/>
                  <a:t>t</a:t>
                </a:r>
                <a:r>
                  <a:rPr lang="en-GB" sz="2400" b="1" baseline="0" dirty="0" smtClean="0"/>
                  <a:t> (</a:t>
                </a:r>
                <a:r>
                  <a:rPr lang="en-GB" sz="2400" b="1" dirty="0" err="1" smtClean="0"/>
                  <a:t>ps</a:t>
                </a:r>
                <a:r>
                  <a:rPr lang="en-GB" sz="2400" b="1" dirty="0" smtClean="0"/>
                  <a:t>)</a:t>
                </a:r>
                <a:endParaRPr lang="en-GB" sz="24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GB" sz="16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446464"/>
        <c:crosses val="autoZero"/>
        <c:crossBetween val="midCat"/>
      </c:valAx>
      <c:valAx>
        <c:axId val="90446464"/>
        <c:scaling>
          <c:logBase val="10"/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GB" sz="2400" b="1"/>
                </a:pPr>
                <a:r>
                  <a:rPr lang="en-GB" sz="2400" b="1" dirty="0"/>
                  <a:t>I </a:t>
                </a:r>
                <a:r>
                  <a:rPr lang="en-GB" sz="2400" b="1" dirty="0" smtClean="0"/>
                  <a:t> ( TW/cm</a:t>
                </a:r>
                <a:r>
                  <a:rPr lang="en-GB" sz="2400" b="1" baseline="30000" dirty="0" smtClean="0"/>
                  <a:t>2</a:t>
                </a:r>
                <a:r>
                  <a:rPr lang="en-GB" sz="2400" b="1" dirty="0" smtClean="0"/>
                  <a:t>)</a:t>
                </a:r>
                <a:endParaRPr lang="en-GB" sz="2400" b="1" dirty="0"/>
              </a:p>
            </c:rich>
          </c:tx>
          <c:layout>
            <c:manualLayout>
              <c:xMode val="edge"/>
              <c:yMode val="edge"/>
              <c:x val="7.2916666666666741E-2"/>
              <c:y val="0.1716047994000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600" b="1"/>
            </a:pPr>
            <a:endParaRPr lang="en-US"/>
          </a:p>
        </c:txPr>
        <c:crossAx val="90444544"/>
        <c:crosses val="autoZero"/>
        <c:crossBetween val="midCat"/>
      </c:valAx>
    </c:plotArea>
    <c:plotVisOnly val="1"/>
    <c:dispBlanksAs val="gap"/>
    <c:showDLblsOverMax val="0"/>
  </c:chart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B0FEACD-D6E7-401E-BBA2-63B1B849F585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1F13C93-BE86-4945-9F2D-CC6BE95C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96C3F7B-DF67-4019-A2F4-C15B8D6A717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69B92E-6078-4544-AFF2-B1DCD7E6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8ADD3-E166-4439-AEB1-9573DE001178}" type="slidenum">
              <a:rPr lang="en-US"/>
              <a:pPr/>
              <a:t>25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E6BD4-1D50-4B5A-ADE0-C4206AE0437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5713" y="719138"/>
            <a:ext cx="4803775" cy="3602037"/>
          </a:xfrm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1" y="4562239"/>
            <a:ext cx="5852160" cy="4318874"/>
          </a:xfrm>
          <a:noFill/>
        </p:spPr>
        <p:txBody>
          <a:bodyPr wrap="square" lIns="108005" tIns="54004" rIns="108005" bIns="540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4143589" y="9121141"/>
            <a:ext cx="3169920" cy="47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5" tIns="54004" rIns="108005" bIns="54004" anchor="b"/>
          <a:lstStyle/>
          <a:p>
            <a:pPr algn="r" defTabSz="1080255"/>
            <a:fld id="{EA23E40C-A927-49FA-8282-2911B1F0BA40}" type="slidenum">
              <a:rPr lang="en-US" sz="1500"/>
              <a:pPr algn="r" defTabSz="1080255"/>
              <a:t>26</a:t>
            </a:fld>
            <a:endParaRPr lang="en-US" sz="15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E6BD4-1D50-4B5A-ADE0-C4206AE0437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5713" y="719138"/>
            <a:ext cx="4803775" cy="3602037"/>
          </a:xfrm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1" y="4562239"/>
            <a:ext cx="5852160" cy="4318874"/>
          </a:xfrm>
          <a:noFill/>
        </p:spPr>
        <p:txBody>
          <a:bodyPr wrap="square" lIns="108005" tIns="54004" rIns="108005" bIns="540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4143589" y="9121141"/>
            <a:ext cx="3169920" cy="47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5" tIns="54004" rIns="108005" bIns="54004" anchor="b"/>
          <a:lstStyle/>
          <a:p>
            <a:pPr algn="r" defTabSz="1080255"/>
            <a:fld id="{EA23E40C-A927-49FA-8282-2911B1F0BA40}" type="slidenum">
              <a:rPr lang="en-US" sz="1500"/>
              <a:pPr algn="r" defTabSz="1080255"/>
              <a:t>27</a:t>
            </a:fld>
            <a:endParaRPr lang="en-US" sz="15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F6838-475C-43BE-88FC-9CA6FC182297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I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757D-0232-495B-9322-BFE527F937D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17E47-B3F7-4CD1-BB60-C993BAE5151B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I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B98EE-868C-4E86-A1D1-41A54DA0DA92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I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56CC1-AE58-41FE-930A-E0027AE5E6D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142777" y="9120682"/>
            <a:ext cx="3170717" cy="4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72" tIns="51086" rIns="102172" bIns="51086" anchor="b"/>
          <a:lstStyle/>
          <a:p>
            <a:pPr algn="r" defTabSz="1021903"/>
            <a:fld id="{63F900C1-F430-493F-9CD4-FA4D166805DF}" type="slidenum">
              <a:rPr lang="en-IN" sz="1300"/>
              <a:pPr algn="r" defTabSz="1021903"/>
              <a:t>33</a:t>
            </a:fld>
            <a:endParaRPr lang="en-IN" sz="13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solidFill>
            <a:srgbClr xmlns:mc="http://schemas.openxmlformats.org/markup-compatibility/2006" xmlns:a14="http://schemas.microsoft.com/office/drawing/2010/main" val="FFFFFF" mc:Ignorable="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82" y="4562644"/>
            <a:ext cx="5852843" cy="4318545"/>
          </a:xfrm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</a:ln>
        </p:spPr>
        <p:txBody>
          <a:bodyPr lIns="102172" tIns="51086" rIns="102172" bIns="51086"/>
          <a:lstStyle/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765346">
              <a:defRPr/>
            </a:pPr>
            <a:fld id="{6FC5FD96-0C4D-42A6-B78B-A2EEB80ACA59}" type="slidenum">
              <a:rPr lang="en-US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pPr defTabSz="2765346">
                <a:defRPr/>
              </a:pPr>
              <a:t>35</a:t>
            </a:fld>
            <a:endParaRPr lang="en-US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608250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3082477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556706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4030932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368AA10C-D3D6-4818-B9DC-365A1297BFBB}" type="slidenum">
              <a:rPr lang="en-US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pPr eaLnBrk="1"/>
              <a:t>39</a:t>
            </a:fld>
            <a:endParaRPr lang="en-US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B9D47-1F11-45BE-BBB9-B9832512ECA9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CFE38-835F-4548-A8FC-FAD7A3B220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608250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3082477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556706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4030932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2F30B588-F751-42CE-BC46-E341D0A52E45}" type="slidenum">
              <a:rPr lang="en-IN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pPr eaLnBrk="1"/>
              <a:t>4</a:t>
            </a:fld>
            <a:endParaRPr lang="en-IN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39649" y="9120815"/>
            <a:ext cx="3173896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 defTabSz="465947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4735C7EE-BF53-4EF8-A0CB-0A9B27FD027B}" type="slidenum">
              <a:rPr lang="en-IN" sz="13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pPr algn="r" defTabSz="465947" eaLnBrk="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en-IN" sz="130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1838"/>
            <a:ext cx="4800600" cy="3600450"/>
          </a:xfrm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5" y="4559589"/>
            <a:ext cx="5850835" cy="43185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608250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3082477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556706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4030932" indent="-237113" defTabSz="465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13303" algn="l"/>
                <a:tab pos="829898" algn="l"/>
                <a:tab pos="1246493" algn="l"/>
                <a:tab pos="1663089" algn="l"/>
                <a:tab pos="2079685" algn="l"/>
                <a:tab pos="2496280" algn="l"/>
                <a:tab pos="2911229" algn="l"/>
                <a:tab pos="3327824" algn="l"/>
                <a:tab pos="3744420" algn="l"/>
                <a:tab pos="4161016" algn="l"/>
                <a:tab pos="4577611" algn="l"/>
                <a:tab pos="4994207" algn="l"/>
                <a:tab pos="5409156" algn="l"/>
                <a:tab pos="5825751" algn="l"/>
                <a:tab pos="6242347" algn="l"/>
                <a:tab pos="6658942" algn="l"/>
                <a:tab pos="7075538" algn="l"/>
                <a:tab pos="7492134" algn="l"/>
                <a:tab pos="7907083" algn="l"/>
                <a:tab pos="8323678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2F30B588-F751-42CE-BC46-E341D0A52E45}" type="slidenum">
              <a:rPr lang="en-IN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pPr eaLnBrk="1"/>
              <a:t>5</a:t>
            </a:fld>
            <a:endParaRPr lang="en-IN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39649" y="9120815"/>
            <a:ext cx="3173896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398463" algn="l"/>
                <a:tab pos="800100" algn="l"/>
                <a:tab pos="1201738" algn="l"/>
                <a:tab pos="1603375" algn="l"/>
                <a:tab pos="2005013" algn="l"/>
                <a:tab pos="2406650" algn="l"/>
                <a:tab pos="2806700" algn="l"/>
                <a:tab pos="3208338" algn="l"/>
                <a:tab pos="3609975" algn="l"/>
                <a:tab pos="4011613" algn="l"/>
                <a:tab pos="4413250" algn="l"/>
                <a:tab pos="4814888" algn="l"/>
                <a:tab pos="5214938" algn="l"/>
                <a:tab pos="5616575" algn="l"/>
                <a:tab pos="6018213" algn="l"/>
                <a:tab pos="6419850" algn="l"/>
                <a:tab pos="6821488" algn="l"/>
                <a:tab pos="7223125" algn="l"/>
                <a:tab pos="7623175" algn="l"/>
                <a:tab pos="802481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 defTabSz="465947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4735C7EE-BF53-4EF8-A0CB-0A9B27FD027B}" type="slidenum">
              <a:rPr lang="en-IN" sz="13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pPr algn="r" defTabSz="465947" eaLnBrk="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en-IN" sz="130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1838"/>
            <a:ext cx="4800600" cy="3600450"/>
          </a:xfrm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5" y="4559589"/>
            <a:ext cx="5850835" cy="43185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31E06-DD71-4CAC-BBAC-53CDB563E56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xfrm>
            <a:off x="731182" y="4562644"/>
            <a:ext cx="5852843" cy="4318545"/>
          </a:xfrm>
          <a:noFill/>
          <a:ln/>
        </p:spPr>
        <p:txBody>
          <a:bodyPr lIns="102172" tIns="51086" rIns="102172" bIns="51086"/>
          <a:lstStyle/>
          <a:p>
            <a:pPr eaLnBrk="1" hangingPunct="1"/>
            <a:endParaRPr lang="en-IN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4142777" y="9120682"/>
            <a:ext cx="3170717" cy="4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72" tIns="51086" rIns="102172" bIns="51086" anchor="b"/>
          <a:lstStyle/>
          <a:p>
            <a:pPr algn="r" defTabSz="1021903"/>
            <a:fld id="{66BBF8E6-1812-4021-B81E-486666EBBA69}" type="slidenum">
              <a:rPr lang="en-US" sz="1300"/>
              <a:pPr algn="r" defTabSz="1021903"/>
              <a:t>8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EA378-65FF-4EA5-8D0D-AF244D0352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solidFill>
            <a:srgbClr xmlns:mc="http://schemas.openxmlformats.org/markup-compatibility/2006" xmlns:a14="http://schemas.microsoft.com/office/drawing/2010/main" val="FFFFFF" mc:Ignorable=""/>
          </a:solidFill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xfrm>
            <a:off x="731182" y="4562644"/>
            <a:ext cx="5852843" cy="4318545"/>
          </a:xfrm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</a:ln>
        </p:spPr>
        <p:txBody>
          <a:bodyPr lIns="102172" tIns="51086" rIns="102172" bIns="51086"/>
          <a:lstStyle/>
          <a:p>
            <a:pPr eaLnBrk="1" hangingPunct="1"/>
            <a:endParaRPr lang="en-IN" dirty="0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4142777" y="9120682"/>
            <a:ext cx="3170717" cy="4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72" tIns="51086" rIns="102172" bIns="51086" anchor="b"/>
          <a:lstStyle/>
          <a:p>
            <a:pPr algn="r" defTabSz="1021903"/>
            <a:fld id="{2D854D4E-8AC3-49D8-9D95-9E56C7C55840}" type="slidenum">
              <a:rPr lang="en-IN" sz="1300"/>
              <a:pPr algn="r" defTabSz="1021903"/>
              <a:t>9</a:t>
            </a:fld>
            <a:endParaRPr lang="en-IN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B92E-6078-4544-AFF2-B1DCD7E694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0815-8882-4042-9E41-DF156ADCD8E8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4D6B-1998-48E6-819C-AA78966EE171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7BB-BC20-49CD-B7FC-326EAC66D894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68" indent="0" algn="ctr">
              <a:buNone/>
              <a:defRPr/>
            </a:lvl2pPr>
            <a:lvl3pPr marL="828936" indent="0" algn="ctr">
              <a:buNone/>
              <a:defRPr/>
            </a:lvl3pPr>
            <a:lvl4pPr marL="1243404" indent="0" algn="ctr">
              <a:buNone/>
              <a:defRPr/>
            </a:lvl4pPr>
            <a:lvl5pPr marL="1657872" indent="0" algn="ctr">
              <a:buNone/>
              <a:defRPr/>
            </a:lvl5pPr>
            <a:lvl6pPr marL="2072341" indent="0" algn="ctr">
              <a:buNone/>
              <a:defRPr/>
            </a:lvl6pPr>
            <a:lvl7pPr marL="2486809" indent="0" algn="ctr">
              <a:buNone/>
              <a:defRPr/>
            </a:lvl7pPr>
            <a:lvl8pPr marL="2901277" indent="0" algn="ctr">
              <a:buNone/>
              <a:defRPr/>
            </a:lvl8pPr>
            <a:lvl9pPr marL="33157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3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9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68" indent="0">
              <a:buNone/>
              <a:defRPr sz="1600"/>
            </a:lvl2pPr>
            <a:lvl3pPr marL="828936" indent="0">
              <a:buNone/>
              <a:defRPr sz="1500"/>
            </a:lvl3pPr>
            <a:lvl4pPr marL="1243404" indent="0">
              <a:buNone/>
              <a:defRPr sz="1300"/>
            </a:lvl4pPr>
            <a:lvl5pPr marL="1657872" indent="0">
              <a:buNone/>
              <a:defRPr sz="1300"/>
            </a:lvl5pPr>
            <a:lvl6pPr marL="2072341" indent="0">
              <a:buNone/>
              <a:defRPr sz="1300"/>
            </a:lvl6pPr>
            <a:lvl7pPr marL="2486809" indent="0">
              <a:buNone/>
              <a:defRPr sz="1300"/>
            </a:lvl7pPr>
            <a:lvl8pPr marL="2901277" indent="0">
              <a:buNone/>
              <a:defRPr sz="1300"/>
            </a:lvl8pPr>
            <a:lvl9pPr marL="33157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9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8"/>
            <a:ext cx="4043520" cy="4522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8"/>
            <a:ext cx="4043520" cy="4522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8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43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61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77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0903-F977-486D-BCC5-DEC67D30B6CD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68" indent="0">
              <a:buNone/>
              <a:defRPr sz="2500"/>
            </a:lvl2pPr>
            <a:lvl3pPr marL="828936" indent="0">
              <a:buNone/>
              <a:defRPr sz="2200"/>
            </a:lvl3pPr>
            <a:lvl4pPr marL="1243404" indent="0">
              <a:buNone/>
              <a:defRPr sz="1800"/>
            </a:lvl4pPr>
            <a:lvl5pPr marL="1657872" indent="0">
              <a:buNone/>
              <a:defRPr sz="1800"/>
            </a:lvl5pPr>
            <a:lvl6pPr marL="2072341" indent="0">
              <a:buNone/>
              <a:defRPr sz="1800"/>
            </a:lvl6pPr>
            <a:lvl7pPr marL="2486809" indent="0">
              <a:buNone/>
              <a:defRPr sz="1800"/>
            </a:lvl7pPr>
            <a:lvl8pPr marL="2901277" indent="0">
              <a:buNone/>
              <a:defRPr sz="1800"/>
            </a:lvl8pPr>
            <a:lvl9pPr marL="331574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795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0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33"/>
            <a:ext cx="2056320" cy="58527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3"/>
            <a:ext cx="6030720" cy="58527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0815-8882-4042-9E41-DF156ADCD8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1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0903-F977-486D-BCC5-DEC67D30B6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2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77B-80F4-432C-9B74-9FC8B30F9A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0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CA65-AB25-42A8-98DD-1FF3C9BB0F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CE3-2799-4E93-94A8-5069F38B3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46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9A14-9F2B-4D22-AD34-D7A410F156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16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309-26D4-4342-A303-CDBCB0250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77B-80F4-432C-9B74-9FC8B30F9A5E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590-1E4A-43B5-9131-AE0B882245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62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A91C-2A6A-4C28-994C-26656F1EB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61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4D6B-1998-48E6-819C-AA78966EE1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73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7BB-BC20-49CD-B7FC-326EAC66D8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CA65-AB25-42A8-98DD-1FF3C9BB0FF1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CE3-2799-4E93-94A8-5069F38B3A3F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9A14-9F2B-4D22-AD34-D7A410F156F8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309-26D4-4342-A303-CDBCB0250A9A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590-1E4A-43B5-9131-AE0B88224560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A91C-2A6A-4C28-994C-26656F1EB7BC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0" tIns="45677" rIns="91350" bIns="456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D837-AC6F-4892-A2E3-11B7B2B2E216}" type="datetime1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35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0" indent="-342580" algn="l" defTabSz="9135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defTabSz="91354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8" indent="-228387" algn="l" defTabSz="9135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82" indent="-228387" algn="l" defTabSz="9135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9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3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76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25280" cy="4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45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29889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+mj-lt"/>
          <a:ea typeface="+mj-ea"/>
          <a:cs typeface="+mj-cs"/>
        </a:defRPr>
      </a:lvl1pPr>
      <a:lvl2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2pPr>
      <a:lvl3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3pPr>
      <a:lvl4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4pPr>
      <a:lvl5pPr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5pPr>
      <a:lvl6pPr marL="2279576" indent="-207235"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6pPr>
      <a:lvl7pPr marL="2694043" indent="-207235"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7pPr>
      <a:lvl8pPr marL="3108514" indent="-207235"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8pPr>
      <a:lvl9pPr marL="3522980" indent="-207235" algn="ctr" defTabSz="4072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4000">
          <a:solidFill>
            <a:srgbClr xmlns:mc="http://schemas.openxmlformats.org/markup-compatibility/2006" xmlns:a14="http://schemas.microsoft.com/office/drawing/2010/main" val="000000" mc:Ignorable="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10851" indent="-310851" algn="l" defTabSz="40727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buChar char="•"/>
        <a:defRPr sz="29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1pPr>
      <a:lvl2pPr marL="673511" indent="-259043" algn="l" defTabSz="40727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buChar char="–"/>
        <a:defRPr sz="25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2pPr>
      <a:lvl3pPr marL="1036169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buChar char="•"/>
        <a:defRPr sz="22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3pPr>
      <a:lvl4pPr marL="1450639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buChar char="–"/>
        <a:defRPr sz="18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4pPr>
      <a:lvl5pPr marL="1865107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8" charset="0"/>
        <a:buChar char="»"/>
        <a:defRPr sz="18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5pPr>
      <a:lvl6pPr marL="2279576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18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6pPr>
      <a:lvl7pPr marL="2694043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18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7pPr>
      <a:lvl8pPr marL="3108514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18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8pPr>
      <a:lvl9pPr marL="3522980" indent="-207235" algn="l" defTabSz="4072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pitchFamily="16" charset="0"/>
        <a:defRPr sz="18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0" tIns="45677" rIns="91350" bIns="456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D837-AC6F-4892-A2E3-11B7B2B2E2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35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0" indent="-342580" algn="l" defTabSz="9135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defTabSz="91354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8" indent="-228387" algn="l" defTabSz="9135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82" indent="-228387" algn="l" defTabSz="9135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9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3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76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jpe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5.wmf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1.jpeg"/><Relationship Id="rId9" Type="http://schemas.openxmlformats.org/officeDocument/2006/relationships/image" Target="../media/image44.jpeg"/><Relationship Id="rId1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3.jpeg"/><Relationship Id="rId4" Type="http://schemas.openxmlformats.org/officeDocument/2006/relationships/image" Target="../media/image52.png"/><Relationship Id="rId9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5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600813" y="308518"/>
            <a:ext cx="5952538" cy="25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88900" dir="6600000" algn="tr" rotWithShape="0">
              <a:srgbClr xmlns:mc="http://schemas.openxmlformats.org/markup-compatibility/2006" xmlns:a14="http://schemas.microsoft.com/office/drawing/2010/main" val="FFFF99" mc:Ignorable="">
                <a:alpha val="49804"/>
              </a:srgbClr>
            </a:outerShdw>
          </a:effectLst>
        </p:spPr>
        <p:txBody>
          <a:bodyPr wrap="none" lIns="91350" tIns="45677" rIns="91350" bIns="45677"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Ultrafast </a:t>
            </a: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Dynamics </a:t>
            </a: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in</a:t>
            </a:r>
          </a:p>
          <a:p>
            <a:pPr algn="ctr">
              <a:defRPr/>
            </a:pP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Solid Plasmas Using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Doppler</a:t>
            </a: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Spectrometry</a:t>
            </a: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and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Giant magnetic Pulses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8526" y="3429000"/>
            <a:ext cx="8763000" cy="25467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350" tIns="45677" rIns="91350" bIns="4567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Amit</a:t>
            </a:r>
            <a:r>
              <a:rPr lang="en-US" sz="3200" b="1" i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D. Lad</a:t>
            </a:r>
          </a:p>
          <a:p>
            <a:pPr algn="ctr">
              <a:spcBef>
                <a:spcPct val="50000"/>
              </a:spcBef>
              <a:defRPr/>
            </a:pPr>
            <a:endParaRPr lang="en-US" sz="100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Ultrashort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Pulse High Intensity Laser Laboratory (UPHILL)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Tata Institute of Fundamental Research,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Mumbai –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400005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</a:t>
            </a:fld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2" y="6179125"/>
            <a:ext cx="3668697" cy="523220"/>
          </a:xfrm>
          <a:prstGeom prst="rect">
            <a:avLst/>
          </a:prstGeom>
        </p:spPr>
        <p:txBody>
          <a:bodyPr wrap="none" lIns="91350" tIns="45677" rIns="91350" bIns="45677">
            <a:spAutoFit/>
          </a:bodyPr>
          <a:lstStyle/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www. tifr.res.in/~uphill</a:t>
            </a:r>
          </a:p>
        </p:txBody>
      </p:sp>
      <p:pic>
        <p:nvPicPr>
          <p:cNvPr id="131074" name="Picture 2" descr="E:\Amit\Conferences Workshops\ICUIL 2010\Talk\icuil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80249"/>
          <a:stretch/>
        </p:blipFill>
        <p:spPr bwMode="auto">
          <a:xfrm>
            <a:off x="76209" y="5829303"/>
            <a:ext cx="165137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31075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544867" y="2482851"/>
            <a:ext cx="5759451" cy="4451351"/>
            <a:chOff x="-531813" y="2482850"/>
            <a:chExt cx="5759451" cy="4451350"/>
          </a:xfrm>
        </p:grpSpPr>
        <p:graphicFrame>
          <p:nvGraphicFramePr>
            <p:cNvPr id="2051" name="Object 22"/>
            <p:cNvGraphicFramePr>
              <a:graphicFrameLocks noChangeAspect="1"/>
            </p:cNvGraphicFramePr>
            <p:nvPr/>
          </p:nvGraphicFramePr>
          <p:xfrm>
            <a:off x="-531813" y="2482850"/>
            <a:ext cx="5759451" cy="445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60" name="Graph" r:id="rId3" imgW="4023360" imgH="3108960" progId="Origin50.Graph">
                    <p:embed/>
                  </p:oleObj>
                </mc:Choice>
                <mc:Fallback>
                  <p:oleObj name="Graph" r:id="rId3" imgW="4023360" imgH="3108960" progId="Origin50.Graph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31813" y="2482850"/>
                          <a:ext cx="5759451" cy="445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 mc:Ignorable="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58" name="Straight Arrow Connector 8"/>
            <p:cNvCxnSpPr>
              <a:cxnSpLocks noChangeShapeType="1"/>
            </p:cNvCxnSpPr>
            <p:nvPr/>
          </p:nvCxnSpPr>
          <p:spPr bwMode="auto">
            <a:xfrm>
              <a:off x="1676400" y="4808538"/>
              <a:ext cx="1600200" cy="11112"/>
            </a:xfrm>
            <a:prstGeom prst="straightConnector1">
              <a:avLst/>
            </a:prstGeom>
            <a:noFill/>
            <a:ln w="25400" algn="ctr">
              <a:solidFill>
                <a:srgbClr xmlns:mc="http://schemas.openxmlformats.org/markup-compatibility/2006" xmlns:a14="http://schemas.microsoft.com/office/drawing/2010/main" val="7030A0" mc:Ignorable=""/>
              </a:solidFill>
              <a:round/>
              <a:headEnd type="stealth" w="lg" len="lg"/>
              <a:tailEnd type="stealth" w="lg" len="lg"/>
            </a:ln>
          </p:spPr>
        </p:cxnSp>
        <p:sp>
          <p:nvSpPr>
            <p:cNvPr id="2059" name="TextBox 9"/>
            <p:cNvSpPr txBox="1">
              <a:spLocks noChangeArrowheads="1"/>
            </p:cNvSpPr>
            <p:nvPr/>
          </p:nvSpPr>
          <p:spPr bwMode="auto">
            <a:xfrm>
              <a:off x="3352800" y="4724400"/>
              <a:ext cx="8483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Calibri" pitchFamily="34" charset="0"/>
                </a:rPr>
                <a:t>34 nm</a:t>
              </a:r>
            </a:p>
          </p:txBody>
        </p:sp>
      </p:grpSp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609602" y="3200400"/>
            <a:ext cx="15904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>
                <a:latin typeface="Calibri" pitchFamily="34" charset="0"/>
              </a:rPr>
              <a:t>Fundamental</a:t>
            </a:r>
          </a:p>
          <a:p>
            <a:r>
              <a:rPr lang="en-US" sz="2000" b="1">
                <a:latin typeface="Calibri" pitchFamily="34" charset="0"/>
              </a:rPr>
              <a:t>(</a:t>
            </a:r>
            <a:r>
              <a:rPr lang="el-GR" sz="2000" b="1">
                <a:latin typeface="Calibri" pitchFamily="34" charset="0"/>
              </a:rPr>
              <a:t>ω</a:t>
            </a:r>
            <a:r>
              <a:rPr lang="en-US" sz="2000" b="1">
                <a:latin typeface="Calibri" pitchFamily="34" charset="0"/>
              </a:rPr>
              <a:t>)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3980804" y="606857"/>
            <a:ext cx="5759450" cy="4408488"/>
            <a:chOff x="4038600" y="-381000"/>
            <a:chExt cx="5759450" cy="4408488"/>
          </a:xfrm>
        </p:grpSpPr>
        <p:graphicFrame>
          <p:nvGraphicFramePr>
            <p:cNvPr id="2050" name="Object 19"/>
            <p:cNvGraphicFramePr>
              <a:graphicFrameLocks noChangeAspect="1"/>
            </p:cNvGraphicFramePr>
            <p:nvPr/>
          </p:nvGraphicFramePr>
          <p:xfrm>
            <a:off x="4038600" y="-381000"/>
            <a:ext cx="5759450" cy="440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61" name="Graph" r:id="rId5" imgW="3900960" imgH="2986560" progId="Origin50.Graph">
                    <p:embed/>
                  </p:oleObj>
                </mc:Choice>
                <mc:Fallback>
                  <p:oleObj name="Graph" r:id="rId5" imgW="3900960" imgH="2986560" progId="Origin50.Graph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-381000"/>
                          <a:ext cx="5759450" cy="4408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 mc:Ignorable="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52" name="Straight Arrow Connector 4"/>
            <p:cNvCxnSpPr>
              <a:cxnSpLocks noChangeShapeType="1"/>
            </p:cNvCxnSpPr>
            <p:nvPr/>
          </p:nvCxnSpPr>
          <p:spPr bwMode="auto">
            <a:xfrm>
              <a:off x="6753225" y="1836738"/>
              <a:ext cx="400050" cy="1587"/>
            </a:xfrm>
            <a:prstGeom prst="straightConnector1">
              <a:avLst/>
            </a:prstGeom>
            <a:noFill/>
            <a:ln w="25400" algn="ctr">
              <a:solidFill>
                <a:srgbClr xmlns:mc="http://schemas.openxmlformats.org/markup-compatibility/2006" xmlns:a14="http://schemas.microsoft.com/office/drawing/2010/main" val="FF0000" mc:Ignorable=""/>
              </a:solidFill>
              <a:round/>
              <a:headEnd type="stealth" w="lg" len="lg"/>
              <a:tailEnd type="stealth" w="lg" len="lg"/>
            </a:ln>
          </p:spPr>
        </p:cxnSp>
        <p:sp>
          <p:nvSpPr>
            <p:cNvPr id="2053" name="TextBox 7"/>
            <p:cNvSpPr txBox="1">
              <a:spLocks noChangeArrowheads="1"/>
            </p:cNvSpPr>
            <p:nvPr/>
          </p:nvSpPr>
          <p:spPr bwMode="auto">
            <a:xfrm>
              <a:off x="7162800" y="1600200"/>
              <a:ext cx="7184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latin typeface="Calibri" pitchFamily="34" charset="0"/>
                </a:rPr>
                <a:t>3 nm</a:t>
              </a:r>
            </a:p>
          </p:txBody>
        </p:sp>
        <p:sp>
          <p:nvSpPr>
            <p:cNvPr id="2056" name="TextBox 13"/>
            <p:cNvSpPr txBox="1">
              <a:spLocks noChangeArrowheads="1"/>
            </p:cNvSpPr>
            <p:nvPr/>
          </p:nvSpPr>
          <p:spPr bwMode="auto">
            <a:xfrm>
              <a:off x="5181600" y="381000"/>
              <a:ext cx="127631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Second </a:t>
              </a:r>
            </a:p>
            <a:p>
              <a:r>
                <a:rPr lang="en-US" sz="2000" b="1" dirty="0">
                  <a:latin typeface="Calibri" pitchFamily="34" charset="0"/>
                </a:rPr>
                <a:t>Harmonic </a:t>
              </a:r>
            </a:p>
            <a:p>
              <a:r>
                <a:rPr lang="en-US" sz="2000" b="1" dirty="0">
                  <a:latin typeface="Calibri" pitchFamily="34" charset="0"/>
                </a:rPr>
                <a:t>(2</a:t>
              </a:r>
              <a:r>
                <a:rPr lang="el-GR" sz="2000" b="1" dirty="0">
                  <a:latin typeface="Calibri" pitchFamily="34" charset="0"/>
                </a:rPr>
                <a:t>ω</a:t>
              </a:r>
              <a:r>
                <a:rPr lang="en-US" sz="2000" b="1" dirty="0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-48901" y="1401634"/>
            <a:ext cx="4724400" cy="9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sz="26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  <a:cs typeface="Times New Roman" pitchFamily="18" charset="0"/>
              </a:rPr>
              <a:t>For 400 nm : </a:t>
            </a:r>
            <a:r>
              <a:rPr lang="el-GR" sz="26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Δλ</a:t>
            </a:r>
            <a:r>
              <a:rPr lang="en-US" sz="26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 = 3 nm at 80 </a:t>
            </a:r>
            <a:r>
              <a:rPr lang="en-US" sz="2600" b="1" dirty="0" err="1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fs</a:t>
            </a:r>
            <a:endParaRPr lang="en-US" sz="2600" b="1" dirty="0">
              <a:solidFill>
                <a:srgbClr xmlns:mc="http://schemas.openxmlformats.org/markup-compatibility/2006" xmlns:a14="http://schemas.microsoft.com/office/drawing/2010/main" val="0033CC" mc:Ignorable=""/>
              </a:solidFill>
              <a:latin typeface="Calibri" pitchFamily="34" charset="0"/>
            </a:endParaRPr>
          </a:p>
          <a:p>
            <a:pPr algn="ctr"/>
            <a:r>
              <a:rPr lang="en-US" sz="26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  <a:cs typeface="Times New Roman" pitchFamily="18" charset="0"/>
              </a:rPr>
              <a:t>For 800 nm : </a:t>
            </a:r>
            <a:r>
              <a:rPr lang="el-GR" sz="26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Δλ</a:t>
            </a:r>
            <a:r>
              <a:rPr lang="en-US" sz="26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= 34 nm at 30 </a:t>
            </a:r>
            <a:r>
              <a:rPr lang="en-US" sz="2600" b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fs</a:t>
            </a:r>
            <a:endParaRPr lang="en-US" sz="26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libri" pitchFamily="34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Laser Pulse Shape</a:t>
              </a:r>
            </a:p>
          </p:txBody>
        </p:sp>
        <p:pic>
          <p:nvPicPr>
            <p:cNvPr id="16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10</a:t>
            </a:fld>
            <a:endParaRPr lang="en-US" b="1" dirty="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357050" y="5029209"/>
            <a:ext cx="472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Sharp 2</a:t>
            </a:r>
            <a:r>
              <a:rPr lang="el-GR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/>
              </a:rPr>
              <a:t>ω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 profile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 makes it easier to see 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small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spectral changes</a:t>
            </a:r>
          </a:p>
        </p:txBody>
      </p:sp>
      <p:pic>
        <p:nvPicPr>
          <p:cNvPr id="2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9" name="Text Box 53"/>
          <p:cNvSpPr txBox="1">
            <a:spLocks noChangeArrowheads="1"/>
          </p:cNvSpPr>
          <p:nvPr/>
        </p:nvSpPr>
        <p:spPr bwMode="auto">
          <a:xfrm>
            <a:off x="5674428" y="6096000"/>
            <a:ext cx="2631372" cy="6462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dirty="0"/>
              <a:t>TIFR </a:t>
            </a:r>
            <a:r>
              <a:rPr lang="en-US" b="1" dirty="0" smtClean="0"/>
              <a:t>Expt.: </a:t>
            </a:r>
            <a:r>
              <a:rPr lang="en-US" b="1" dirty="0" err="1" smtClean="0"/>
              <a:t>Mondal</a:t>
            </a:r>
            <a:r>
              <a:rPr lang="en-US" b="1" dirty="0" smtClean="0"/>
              <a:t> et al., </a:t>
            </a:r>
          </a:p>
          <a:p>
            <a:r>
              <a:rPr lang="en-US" b="1" dirty="0" smtClean="0"/>
              <a:t>PRL 105, 105002 (2010)</a:t>
            </a:r>
            <a:endParaRPr lang="en-US" b="1" dirty="0"/>
          </a:p>
        </p:txBody>
      </p:sp>
      <p:grpSp>
        <p:nvGrpSpPr>
          <p:cNvPr id="2" name="Group 37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39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</a:p>
          </p:txBody>
        </p:sp>
        <p:pic>
          <p:nvPicPr>
            <p:cNvPr id="42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43" name="Oval 42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4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9632" y="649288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b="1" smtClean="0"/>
              <a:pPr/>
              <a:t>11</a:t>
            </a:fld>
            <a:endParaRPr lang="en-US" b="1" dirty="0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4762599" y="5347820"/>
            <a:ext cx="1360457" cy="70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Target :</a:t>
            </a:r>
          </a:p>
          <a:p>
            <a:pPr algn="l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Aluminium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4537374" y="1371602"/>
            <a:ext cx="1755691" cy="4296882"/>
          </a:xfrm>
          <a:prstGeom prst="cube">
            <a:avLst>
              <a:gd name="adj" fmla="val 8038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 rot="14077936">
            <a:off x="6038757" y="1357342"/>
            <a:ext cx="1584572" cy="2575452"/>
          </a:xfrm>
          <a:prstGeom prst="triangle">
            <a:avLst>
              <a:gd name="adj" fmla="val 50727"/>
            </a:avLst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pPr algn="l"/>
            <a:endParaRPr lang="en-IN" sz="2000">
              <a:latin typeface="Calibri" pitchFamily="34" charset="0"/>
            </a:endParaRPr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5388609" y="2782516"/>
            <a:ext cx="585230" cy="1346784"/>
          </a:xfrm>
          <a:prstGeom prst="ellips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/>
          </a:ln>
        </p:spPr>
        <p:txBody>
          <a:bodyPr wrap="none" lIns="91350" tIns="45677" rIns="91350" bIns="45677" anchor="ctr"/>
          <a:lstStyle/>
          <a:p>
            <a:pPr algn="l"/>
            <a:endParaRPr lang="en-IN" sz="2000">
              <a:latin typeface="Calibri" pitchFamily="34" charset="0"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5654623" y="3039047"/>
            <a:ext cx="5852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50" tIns="45677" rIns="91350" bIns="45677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5707834" y="3231444"/>
            <a:ext cx="532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50" tIns="45677" rIns="91350" bIns="45677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5495023" y="3487975"/>
            <a:ext cx="532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50" tIns="45677" rIns="91350" bIns="45677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707834" y="3744505"/>
            <a:ext cx="478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50" tIns="45677" rIns="91350" bIns="45677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>
            <a:off x="5707834" y="3936903"/>
            <a:ext cx="532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50" tIns="45677" rIns="91350" bIns="45677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6653211" y="2037812"/>
            <a:ext cx="1439092" cy="70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l"/>
            <a:r>
              <a:rPr lang="en-US" sz="2000" b="1" i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P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-polarized </a:t>
            </a:r>
          </a:p>
          <a:p>
            <a:pPr algn="l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Laser Pump</a:t>
            </a:r>
          </a:p>
        </p:txBody>
      </p:sp>
      <p:sp>
        <p:nvSpPr>
          <p:cNvPr id="59" name="AutoShape 23"/>
          <p:cNvSpPr>
            <a:spLocks noChangeArrowheads="1"/>
          </p:cNvSpPr>
          <p:nvPr/>
        </p:nvSpPr>
        <p:spPr bwMode="auto">
          <a:xfrm rot="5194904">
            <a:off x="6440696" y="2387055"/>
            <a:ext cx="378115" cy="195298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3366FF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pPr algn="l"/>
            <a:endParaRPr lang="en-IN" sz="2000">
              <a:latin typeface="Calibri" pitchFamily="34" charset="0"/>
            </a:endParaRPr>
          </a:p>
        </p:txBody>
      </p:sp>
      <p:sp>
        <p:nvSpPr>
          <p:cNvPr id="60" name="Right Arrow 59"/>
          <p:cNvSpPr/>
          <p:nvPr/>
        </p:nvSpPr>
        <p:spPr bwMode="auto">
          <a:xfrm>
            <a:off x="6927064" y="3160221"/>
            <a:ext cx="604073" cy="292605"/>
          </a:xfrm>
          <a:prstGeom prst="rightArrow">
            <a:avLst/>
          </a:prstGeom>
          <a:noFill/>
          <a:ln w="19050" cap="flat" cmpd="sng" algn="ctr">
            <a:solidFill>
              <a:srgbClr xmlns:mc="http://schemas.openxmlformats.org/markup-compatibility/2006" xmlns:a14="http://schemas.microsoft.com/office/drawing/2010/main" val="FFC000" mc:Ignorable="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0" tIns="45677" rIns="91350" bIns="45677"/>
          <a:lstStyle/>
          <a:p>
            <a:pPr algn="l">
              <a:defRPr/>
            </a:pPr>
            <a:endParaRPr lang="en-IN" sz="20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auto">
          <a:xfrm rot="6098994">
            <a:off x="6478729" y="2693504"/>
            <a:ext cx="343377" cy="20028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3366FF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pPr algn="l"/>
            <a:endParaRPr lang="en-IN" sz="2000">
              <a:latin typeface="Calibri" pitchFamily="34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11643340">
            <a:off x="6923733" y="3688519"/>
            <a:ext cx="604072" cy="292604"/>
          </a:xfrm>
          <a:prstGeom prst="rightArrow">
            <a:avLst/>
          </a:prstGeom>
          <a:noFill/>
          <a:ln w="19050" cap="flat" cmpd="sng" algn="ctr">
            <a:solidFill>
              <a:srgbClr xmlns:mc="http://schemas.openxmlformats.org/markup-compatibility/2006" xmlns:a14="http://schemas.microsoft.com/office/drawing/2010/main" val="FFC000" mc:Ignorable="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0" tIns="45677" rIns="91350" bIns="45677"/>
          <a:lstStyle/>
          <a:p>
            <a:pPr algn="l">
              <a:defRPr/>
            </a:pPr>
            <a:endParaRPr lang="en-IN" sz="20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5636381" y="3211289"/>
            <a:ext cx="240173" cy="437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lIns="91350" tIns="45677" rIns="91350" bIns="45677" anchor="ctr"/>
          <a:lstStyle/>
          <a:p>
            <a:pPr algn="l"/>
            <a:endParaRPr lang="en-IN" sz="2000">
              <a:latin typeface="Calibri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76202" y="1371603"/>
            <a:ext cx="4340845" cy="4684105"/>
            <a:chOff x="2362200" y="1371600"/>
            <a:chExt cx="4340845" cy="4684105"/>
          </a:xfrm>
        </p:grpSpPr>
        <p:sp>
          <p:nvSpPr>
            <p:cNvPr id="91" name="Text Box 22"/>
            <p:cNvSpPr txBox="1">
              <a:spLocks noChangeArrowheads="1"/>
            </p:cNvSpPr>
            <p:nvPr/>
          </p:nvSpPr>
          <p:spPr bwMode="auto">
            <a:xfrm>
              <a:off x="2588622" y="5347819"/>
              <a:ext cx="135806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alibri" pitchFamily="34" charset="0"/>
                </a:rPr>
                <a:t>Target :</a:t>
              </a:r>
            </a:p>
            <a:p>
              <a:pPr algn="l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alibri" pitchFamily="34" charset="0"/>
                </a:rPr>
                <a:t>Aluminium</a:t>
              </a:r>
            </a:p>
          </p:txBody>
        </p:sp>
        <p:sp>
          <p:nvSpPr>
            <p:cNvPr id="92" name="AutoShape 2"/>
            <p:cNvSpPr>
              <a:spLocks noChangeArrowheads="1"/>
            </p:cNvSpPr>
            <p:nvPr/>
          </p:nvSpPr>
          <p:spPr bwMode="auto">
            <a:xfrm>
              <a:off x="2362200" y="1371600"/>
              <a:ext cx="1755691" cy="4296882"/>
            </a:xfrm>
            <a:prstGeom prst="cube">
              <a:avLst>
                <a:gd name="adj" fmla="val 8038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213444" y="2782516"/>
              <a:ext cx="851244" cy="1346784"/>
              <a:chOff x="2679921" y="2782516"/>
              <a:chExt cx="851244" cy="1346784"/>
            </a:xfrm>
          </p:grpSpPr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2679921" y="2782516"/>
                <a:ext cx="585230" cy="1346784"/>
              </a:xfrm>
              <a:prstGeom prst="ellipse">
                <a:avLst/>
              </a:prstGeom>
              <a:noFill/>
              <a:ln w="381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95" name="Line 8"/>
              <p:cNvSpPr>
                <a:spLocks noChangeShapeType="1"/>
              </p:cNvSpPr>
              <p:nvPr/>
            </p:nvSpPr>
            <p:spPr bwMode="auto">
              <a:xfrm>
                <a:off x="2945935" y="3039047"/>
                <a:ext cx="585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>
                <a:off x="2999137" y="3231444"/>
                <a:ext cx="5320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97" name="Line 10"/>
              <p:cNvSpPr>
                <a:spLocks noChangeShapeType="1"/>
              </p:cNvSpPr>
              <p:nvPr/>
            </p:nvSpPr>
            <p:spPr bwMode="auto">
              <a:xfrm>
                <a:off x="2786326" y="3487975"/>
                <a:ext cx="5320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>
                <a:off x="2999137" y="3744505"/>
                <a:ext cx="4788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2999137" y="3936903"/>
                <a:ext cx="5320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100" name="Oval 7"/>
              <p:cNvSpPr>
                <a:spLocks noChangeArrowheads="1"/>
              </p:cNvSpPr>
              <p:nvPr/>
            </p:nvSpPr>
            <p:spPr bwMode="auto">
              <a:xfrm>
                <a:off x="2927693" y="3211289"/>
                <a:ext cx="240173" cy="43793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559861" y="3677744"/>
              <a:ext cx="2853632" cy="2141757"/>
              <a:chOff x="3026338" y="3677744"/>
              <a:chExt cx="2853632" cy="2141757"/>
            </a:xfrm>
          </p:grpSpPr>
          <p:grpSp>
            <p:nvGrpSpPr>
              <p:cNvPr id="102" name="Group 40"/>
              <p:cNvGrpSpPr/>
              <p:nvPr/>
            </p:nvGrpSpPr>
            <p:grpSpPr>
              <a:xfrm>
                <a:off x="3026338" y="3677744"/>
                <a:ext cx="2002862" cy="534996"/>
                <a:chOff x="3026338" y="3663230"/>
                <a:chExt cx="2002862" cy="534996"/>
              </a:xfrm>
            </p:grpSpPr>
            <p:sp>
              <p:nvSpPr>
                <p:cNvPr id="105" name="AutoShape 23"/>
                <p:cNvSpPr>
                  <a:spLocks noChangeArrowheads="1"/>
                </p:cNvSpPr>
                <p:nvPr/>
              </p:nvSpPr>
              <p:spPr bwMode="auto">
                <a:xfrm rot="6705216">
                  <a:off x="3856080" y="2833488"/>
                  <a:ext cx="343377" cy="2002862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IN" sz="2000">
                    <a:latin typeface="Calibri" pitchFamily="34" charset="0"/>
                  </a:endParaRPr>
                </a:p>
              </p:txBody>
            </p:sp>
            <p:sp>
              <p:nvSpPr>
                <p:cNvPr id="106" name="Right Arrow 105"/>
                <p:cNvSpPr/>
                <p:nvPr/>
              </p:nvSpPr>
              <p:spPr bwMode="auto">
                <a:xfrm rot="12241411">
                  <a:off x="4246116" y="3905622"/>
                  <a:ext cx="604072" cy="292604"/>
                </a:xfrm>
                <a:prstGeom prst="rightArrow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IN" sz="2000">
                    <a:ln>
                      <a:solidFill>
                        <a:sysClr val="windowText" lastClr="000000"/>
                      </a:solidFill>
                    </a:ln>
                    <a:latin typeface="Calibri" pitchFamily="34" charset="0"/>
                  </a:endParaRPr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4220028" y="4619172"/>
                <a:ext cx="165994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10</a:t>
                </a:r>
                <a:r>
                  <a:rPr lang="en-US" sz="2400" b="1" baseline="30000" dirty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17</a:t>
                </a:r>
                <a:r>
                  <a:rPr lang="en-US" sz="2400" b="1" dirty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 W/cm</a:t>
                </a:r>
                <a:r>
                  <a:rPr lang="en-US" sz="2400" b="1" baseline="30000" dirty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2</a:t>
                </a:r>
              </a:p>
              <a:p>
                <a:pPr algn="ctr"/>
                <a:r>
                  <a:rPr lang="en-US" sz="2400" b="1" dirty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800 nm</a:t>
                </a:r>
              </a:p>
              <a:p>
                <a:pPr algn="ctr"/>
                <a:r>
                  <a:rPr lang="en-US" sz="2400" b="1" dirty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2 </a:t>
                </a:r>
                <a:r>
                  <a:rPr lang="en-US" sz="2400" b="1" dirty="0" err="1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ps</a:t>
                </a:r>
                <a:r>
                  <a:rPr lang="en-US" dirty="0" smtClean="0"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rPr>
                  <a:t> 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4953000" y="3733800"/>
                <a:ext cx="512640" cy="763280"/>
              </a:xfrm>
              <a:custGeom>
                <a:avLst/>
                <a:gdLst>
                  <a:gd name="connsiteX0" fmla="*/ 0 w 1772817"/>
                  <a:gd name="connsiteY0" fmla="*/ 1421363 h 1429138"/>
                  <a:gd name="connsiteX1" fmla="*/ 419878 w 1772817"/>
                  <a:gd name="connsiteY1" fmla="*/ 1178767 h 1429138"/>
                  <a:gd name="connsiteX2" fmla="*/ 951723 w 1772817"/>
                  <a:gd name="connsiteY2" fmla="*/ 3110 h 1429138"/>
                  <a:gd name="connsiteX3" fmla="*/ 1483568 w 1772817"/>
                  <a:gd name="connsiteY3" fmla="*/ 1197428 h 1429138"/>
                  <a:gd name="connsiteX4" fmla="*/ 1772817 w 1772817"/>
                  <a:gd name="connsiteY4" fmla="*/ 1393371 h 1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817" h="1429138">
                    <a:moveTo>
                      <a:pt x="0" y="1421363"/>
                    </a:moveTo>
                    <a:cubicBezTo>
                      <a:pt x="130629" y="1418252"/>
                      <a:pt x="261258" y="1415142"/>
                      <a:pt x="419878" y="1178767"/>
                    </a:cubicBezTo>
                    <a:cubicBezTo>
                      <a:pt x="578498" y="942392"/>
                      <a:pt x="774441" y="0"/>
                      <a:pt x="951723" y="3110"/>
                    </a:cubicBezTo>
                    <a:cubicBezTo>
                      <a:pt x="1129005" y="6220"/>
                      <a:pt x="1346719" y="965718"/>
                      <a:pt x="1483568" y="1197428"/>
                    </a:cubicBezTo>
                    <a:cubicBezTo>
                      <a:pt x="1620417" y="1429138"/>
                      <a:pt x="1696617" y="1411254"/>
                      <a:pt x="1772817" y="1393371"/>
                    </a:cubicBezTo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FF0000" mc:Ignorable=""/>
              </a:solidFill>
              <a:ln w="3810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1430" tIns="45715" rIns="91430" bIns="45715" anchor="ctr"/>
              <a:lstStyle/>
              <a:p>
                <a:pPr>
                  <a:buFont typeface="Wingdings" charset="2"/>
                  <a:buNone/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420101" y="2094928"/>
              <a:ext cx="3282944" cy="1050164"/>
              <a:chOff x="2886578" y="2094928"/>
              <a:chExt cx="3282944" cy="1050164"/>
            </a:xfrm>
          </p:grpSpPr>
          <p:grpSp>
            <p:nvGrpSpPr>
              <p:cNvPr id="108" name="Group 44"/>
              <p:cNvGrpSpPr/>
              <p:nvPr/>
            </p:nvGrpSpPr>
            <p:grpSpPr>
              <a:xfrm>
                <a:off x="2886578" y="2473035"/>
                <a:ext cx="1952984" cy="672057"/>
                <a:chOff x="2886578" y="2473035"/>
                <a:chExt cx="1952984" cy="672057"/>
              </a:xfrm>
            </p:grpSpPr>
            <p:sp>
              <p:nvSpPr>
                <p:cNvPr id="110" name="AutoShape 23"/>
                <p:cNvSpPr>
                  <a:spLocks noChangeArrowheads="1"/>
                </p:cNvSpPr>
                <p:nvPr/>
              </p:nvSpPr>
              <p:spPr bwMode="auto">
                <a:xfrm rot="3469273">
                  <a:off x="3674012" y="1979543"/>
                  <a:ext cx="378115" cy="1952984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IN" sz="2000">
                    <a:latin typeface="Calibri" pitchFamily="34" charset="0"/>
                  </a:endParaRPr>
                </a:p>
              </p:txBody>
            </p:sp>
            <p:sp>
              <p:nvSpPr>
                <p:cNvPr id="111" name="Right Arrow 110"/>
                <p:cNvSpPr/>
                <p:nvPr/>
              </p:nvSpPr>
              <p:spPr bwMode="auto">
                <a:xfrm rot="19868886">
                  <a:off x="4071584" y="2473035"/>
                  <a:ext cx="604073" cy="292605"/>
                </a:xfrm>
                <a:prstGeom prst="rightArrow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IN" sz="2000">
                    <a:ln>
                      <a:solidFill>
                        <a:sysClr val="windowText" lastClr="000000"/>
                      </a:solidFill>
                    </a:ln>
                    <a:latin typeface="Calibri" pitchFamily="34" charset="0"/>
                  </a:endParaRP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4530933" y="2094928"/>
                <a:ext cx="1638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Spectrometer</a:t>
                </a:r>
                <a:endParaRPr lang="en-US" sz="2000" dirty="0"/>
              </a:p>
            </p:txBody>
          </p:sp>
        </p:grpSp>
      </p:grpSp>
      <p:sp>
        <p:nvSpPr>
          <p:cNvPr id="134" name="TextBox 8"/>
          <p:cNvSpPr txBox="1">
            <a:spLocks noChangeArrowheads="1"/>
          </p:cNvSpPr>
          <p:nvPr/>
        </p:nvSpPr>
        <p:spPr bwMode="auto">
          <a:xfrm>
            <a:off x="7257144" y="4066048"/>
            <a:ext cx="1828800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/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~10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12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 W/cm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2</a:t>
            </a:r>
          </a:p>
          <a:p>
            <a:pPr algn="ctr"/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400 nm</a:t>
            </a:r>
          </a:p>
          <a:p>
            <a:pPr algn="ctr"/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80 </a:t>
            </a:r>
            <a:r>
              <a:rPr lang="en-US" sz="2400" b="1" dirty="0" err="1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fs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sp>
        <p:nvSpPr>
          <p:cNvPr id="135" name="TextBox 7"/>
          <p:cNvSpPr txBox="1">
            <a:spLocks noChangeArrowheads="1"/>
          </p:cNvSpPr>
          <p:nvPr/>
        </p:nvSpPr>
        <p:spPr bwMode="auto">
          <a:xfrm>
            <a:off x="7192334" y="977104"/>
            <a:ext cx="2188235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3x10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18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W/cm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</a:t>
            </a:r>
          </a:p>
          <a:p>
            <a:pPr algn="ctr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800 nm</a:t>
            </a:r>
          </a:p>
          <a:p>
            <a:pPr algn="ctr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30 </a:t>
            </a:r>
            <a:r>
              <a:rPr lang="en-US" sz="2400" b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fs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543809" y="3105092"/>
            <a:ext cx="1638589" cy="400110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Spectrometer</a:t>
            </a:r>
            <a:endParaRPr lang="en-US" sz="2000" dirty="0"/>
          </a:p>
        </p:txBody>
      </p:sp>
      <p:sp>
        <p:nvSpPr>
          <p:cNvPr id="137" name="Oval 136"/>
          <p:cNvSpPr/>
          <p:nvPr/>
        </p:nvSpPr>
        <p:spPr>
          <a:xfrm rot="16200000">
            <a:off x="1828801" y="3810003"/>
            <a:ext cx="5257800" cy="76201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76209" y="6248400"/>
            <a:ext cx="3273845" cy="40011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dirty="0" smtClean="0"/>
              <a:t>Kalashnikov, PRL </a:t>
            </a:r>
            <a:r>
              <a:rPr lang="en-US" sz="2000" b="1" dirty="0"/>
              <a:t>73</a:t>
            </a:r>
            <a:r>
              <a:rPr lang="en-US" b="1" dirty="0" smtClean="0"/>
              <a:t>, 260 (1994).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858009" y="5486400"/>
            <a:ext cx="1625317" cy="523220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66" mc:Ignorable=""/>
                </a:solidFill>
              </a:rPr>
              <a:t>0 to 30 </a:t>
            </a:r>
            <a:r>
              <a:rPr lang="en-US" sz="2800" b="1" dirty="0" err="1">
                <a:solidFill>
                  <a:srgbClr xmlns:mc="http://schemas.openxmlformats.org/markup-compatibility/2006" xmlns:a14="http://schemas.microsoft.com/office/drawing/2010/main" val="FF0066" mc:Ignorable=""/>
                </a:solidFill>
              </a:rPr>
              <a:t>ps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FF0066" mc:Ignorable=""/>
              </a:solidFill>
            </a:endParaRPr>
          </a:p>
        </p:txBody>
      </p:sp>
      <p:pic>
        <p:nvPicPr>
          <p:cNvPr id="65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-152400" y="-192939"/>
          <a:ext cx="9601200" cy="735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Graph" r:id="rId4" imgW="3900960" imgH="2986560" progId="Origin50.Graph">
                  <p:embed/>
                </p:oleObj>
              </mc:Choice>
              <mc:Fallback>
                <p:oleObj name="Graph" r:id="rId4" imgW="3900960" imgH="29865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-192939"/>
                        <a:ext cx="9601200" cy="735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28801" y="1500923"/>
            <a:ext cx="6858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6405" y="3710722"/>
            <a:ext cx="6858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0411" y="718292"/>
            <a:ext cx="3267075" cy="2590800"/>
          </a:xfrm>
          <a:prstGeom prst="rect">
            <a:avLst/>
          </a:prstGeom>
          <a:noFill/>
          <a:ln w="38100" algn="ctr">
            <a:solidFill>
              <a:srgbClr xmlns:mc="http://schemas.openxmlformats.org/markup-compatibility/2006" xmlns:a14="http://schemas.microsoft.com/office/drawing/2010/main" val="009900" mc:Ignorable=""/>
            </a:solidFill>
            <a:prstDash val="dash"/>
            <a:round/>
            <a:headEnd/>
            <a:tailEnd/>
          </a:ln>
        </p:spPr>
        <p:txBody>
          <a:bodyPr lIns="91350" tIns="45677" rIns="91350" bIns="45677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12</a:t>
            </a:fld>
            <a:endParaRPr lang="en-US" b="1"/>
          </a:p>
        </p:txBody>
      </p:sp>
      <p:pic>
        <p:nvPicPr>
          <p:cNvPr id="1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3234" y="-95534"/>
            <a:ext cx="7772400" cy="914400"/>
          </a:xfrm>
          <a:prstGeom prst="rect">
            <a:avLst/>
          </a:prstGeom>
        </p:spPr>
        <p:txBody>
          <a:bodyPr lIns="91350" tIns="45677" rIns="91350" bIns="45677"/>
          <a:lstStyle/>
          <a:p>
            <a:pPr algn="ctr">
              <a:spcBef>
                <a:spcPct val="0"/>
              </a:spcBef>
              <a:defRPr/>
            </a:pPr>
            <a:r>
              <a:rPr kumimoji="1" lang="en-US" sz="40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rPr>
              <a:t>Time Delayed Spectra</a:t>
            </a:r>
          </a:p>
        </p:txBody>
      </p:sp>
      <p:sp>
        <p:nvSpPr>
          <p:cNvPr id="14" name="Oval 13"/>
          <p:cNvSpPr/>
          <p:nvPr/>
        </p:nvSpPr>
        <p:spPr>
          <a:xfrm>
            <a:off x="1129937" y="519761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5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191008" y="4853726"/>
            <a:ext cx="1249017" cy="65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Target : </a:t>
            </a:r>
          </a:p>
          <a:p>
            <a:r>
              <a:rPr lang="en-US" b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Aluminium</a:t>
            </a:r>
            <a:endParaRPr lang="en-US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4"/>
          <p:cNvSpPr>
            <a:spLocks noChangeArrowheads="1"/>
          </p:cNvSpPr>
          <p:nvPr/>
        </p:nvSpPr>
        <p:spPr bwMode="auto">
          <a:xfrm>
            <a:off x="4191008" y="4853726"/>
            <a:ext cx="1249017" cy="65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Target : </a:t>
            </a:r>
          </a:p>
          <a:p>
            <a:r>
              <a:rPr lang="en-US" b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Aluminium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28801" y="1500923"/>
            <a:ext cx="6858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6405" y="3710722"/>
            <a:ext cx="6858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13</a:t>
            </a:fld>
            <a:endParaRPr lang="en-US" b="1"/>
          </a:p>
        </p:txBody>
      </p:sp>
      <p:pic>
        <p:nvPicPr>
          <p:cNvPr id="1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3234" y="-95534"/>
            <a:ext cx="7772400" cy="914400"/>
          </a:xfrm>
          <a:prstGeom prst="rect">
            <a:avLst/>
          </a:prstGeom>
        </p:spPr>
        <p:txBody>
          <a:bodyPr lIns="91350" tIns="45677" rIns="91350" bIns="45677"/>
          <a:lstStyle/>
          <a:p>
            <a:pPr algn="ctr">
              <a:spcBef>
                <a:spcPct val="0"/>
              </a:spcBef>
              <a:defRPr/>
            </a:pPr>
            <a:r>
              <a:rPr kumimoji="1" lang="en-US" sz="40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rPr>
              <a:t>Time Delayed Spectra</a:t>
            </a:r>
          </a:p>
        </p:txBody>
      </p:sp>
      <p:sp>
        <p:nvSpPr>
          <p:cNvPr id="14" name="Oval 13"/>
          <p:cNvSpPr/>
          <p:nvPr/>
        </p:nvSpPr>
        <p:spPr>
          <a:xfrm>
            <a:off x="1129937" y="519761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5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60338" y="-196850"/>
          <a:ext cx="9598026" cy="734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9" name="Graph" r:id="rId6" imgW="3901440" imgH="2987040" progId="Origin50.Graph">
                  <p:embed/>
                </p:oleObj>
              </mc:Choice>
              <mc:Fallback>
                <p:oleObj name="Graph" r:id="rId6" imgW="3901440" imgH="298704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0338" y="-196850"/>
                        <a:ext cx="9598026" cy="734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83115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88" y="1600200"/>
            <a:ext cx="8999002" cy="3600986"/>
          </a:xfrm>
          <a:prstGeom prst="rect">
            <a:avLst/>
          </a:prstGeom>
          <a:noFill/>
        </p:spPr>
        <p:txBody>
          <a:bodyPr wrap="none" lIns="91350" tIns="45677" rIns="91350" bIns="45677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To Observe Small Shifts it is Better to </a:t>
            </a:r>
          </a:p>
          <a:p>
            <a:pPr>
              <a:defRPr/>
            </a:pPr>
            <a:r>
              <a:rPr lang="en-US" sz="4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Observe Differences</a:t>
            </a:r>
          </a:p>
          <a:p>
            <a:pPr>
              <a:defRPr/>
            </a:pPr>
            <a:endParaRPr lang="en-US" sz="2800" b="1" dirty="0">
              <a:latin typeface="Calibri" pitchFamily="34" charset="0"/>
            </a:endParaRPr>
          </a:p>
          <a:p>
            <a:pPr>
              <a:defRPr/>
            </a:pPr>
            <a:endParaRPr lang="en-US" sz="2800" b="1" dirty="0">
              <a:latin typeface="Calibri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latin typeface="Calibri" pitchFamily="34" charset="0"/>
              </a:rPr>
              <a:t>i.e.</a:t>
            </a:r>
          </a:p>
          <a:p>
            <a:pPr>
              <a:defRPr/>
            </a:pPr>
            <a:endParaRPr lang="en-US" sz="2800" b="1" dirty="0">
              <a:solidFill>
                <a:srgbClr xmlns:mc="http://schemas.openxmlformats.org/markup-compatibility/2006" xmlns:a14="http://schemas.microsoft.com/office/drawing/2010/main" val="FF3300" mc:Ignorable="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Time Delayed Probe Spectrum 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latin typeface="Calibri" pitchFamily="34" charset="0"/>
              </a:rPr>
              <a:t>– 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Reference Probe Spectrum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7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8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15</a:t>
            </a:fld>
            <a:endParaRPr lang="en-US" b="1" dirty="0"/>
          </a:p>
        </p:txBody>
      </p:sp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4582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If the time delayed spectrum is </a:t>
            </a:r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red-shifted</a:t>
            </a: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 with respect to </a:t>
            </a:r>
            <a:b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zero time delayed spectrum : </a:t>
            </a:r>
            <a:b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subtracted spectrum (later spectrum - zero time delay spectrum) </a:t>
            </a:r>
            <a:b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will show </a:t>
            </a:r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minima followed by maxima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990604" y="1239837"/>
          <a:ext cx="7239000" cy="554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Graph" r:id="rId4" imgW="3900960" imgH="2986560" progId="Origin50.Graph">
                  <p:embed/>
                </p:oleObj>
              </mc:Choice>
              <mc:Fallback>
                <p:oleObj name="Graph" r:id="rId4" imgW="3900960" imgH="29865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4" y="1239837"/>
                        <a:ext cx="7239000" cy="554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7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16</a:t>
            </a:fld>
            <a:endParaRPr lang="en-US" b="1" dirty="0"/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0" y="441327"/>
            <a:ext cx="8458200" cy="1298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If the time delayed spectrum is </a:t>
            </a:r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blue-shifted</a:t>
            </a: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 with respect to </a:t>
            </a:r>
            <a:b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zero time delayed spectrum : </a:t>
            </a:r>
            <a:b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subtracted spectrum (later spectrum-zero time delay spectrum) </a:t>
            </a:r>
            <a:b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r>
              <a:rPr lang="en-US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will show </a:t>
            </a:r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maxima followed by minima</a:t>
            </a:r>
            <a:br>
              <a:rPr lang="en-US" sz="22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</a:br>
            <a:endParaRPr lang="en-US" sz="2200" b="1" dirty="0">
              <a:solidFill>
                <a:srgbClr xmlns:mc="http://schemas.openxmlformats.org/markup-compatibility/2006" xmlns:a14="http://schemas.microsoft.com/office/drawing/2010/main" val="0033CC" mc:Ignorable="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066802" y="1163639"/>
          <a:ext cx="7239000" cy="554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Graph" r:id="rId4" imgW="3900960" imgH="2986560" progId="Origin50.Graph">
                  <p:embed/>
                </p:oleObj>
              </mc:Choice>
              <mc:Fallback>
                <p:oleObj name="Graph" r:id="rId4" imgW="3900960" imgH="29865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2" y="1163639"/>
                        <a:ext cx="7239000" cy="554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7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" y="-91440"/>
            <a:ext cx="8350185" cy="1005840"/>
            <a:chOff x="1" y="-91440"/>
            <a:chExt cx="8350185" cy="1005840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577786" y="-91440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0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Dynamics Over Time Scale of 30 </a:t>
              </a:r>
              <a:r>
                <a:rPr kumimoji="1" lang="en-US" sz="4000" b="1" kern="0" dirty="0" err="1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ps</a:t>
              </a:r>
              <a:endParaRPr kumimoji="1" lang="en-US" sz="40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endParaRPr>
            </a:p>
          </p:txBody>
        </p:sp>
        <p:pic>
          <p:nvPicPr>
            <p:cNvPr id="39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</p:grp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52600" y="76209"/>
          <a:ext cx="52578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Graph" r:id="rId5" imgW="2986560" imgH="3900960" progId="Origin50.Graph">
                  <p:embed/>
                </p:oleObj>
              </mc:Choice>
              <mc:Fallback>
                <p:oleObj name="Graph" r:id="rId5" imgW="2986560" imgH="390096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9"/>
                        <a:ext cx="52578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6665028" y="5934757"/>
            <a:ext cx="2478972" cy="92324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Mondal</a:t>
            </a:r>
            <a:r>
              <a:rPr lang="en-US" b="1" dirty="0" smtClean="0"/>
              <a:t> et al., </a:t>
            </a:r>
          </a:p>
          <a:p>
            <a:pPr algn="ctr"/>
            <a:r>
              <a:rPr lang="en-US" b="1" dirty="0" smtClean="0"/>
              <a:t>PRL 105, 105002 (2010)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456023" y="815418"/>
            <a:ext cx="2058577" cy="1563249"/>
            <a:chOff x="107952" y="981669"/>
            <a:chExt cx="2058577" cy="1563249"/>
          </a:xfrm>
        </p:grpSpPr>
        <p:sp>
          <p:nvSpPr>
            <p:cNvPr id="7172" name="TextBox 7"/>
            <p:cNvSpPr txBox="1">
              <a:spLocks noChangeArrowheads="1"/>
            </p:cNvSpPr>
            <p:nvPr/>
          </p:nvSpPr>
          <p:spPr bwMode="auto">
            <a:xfrm>
              <a:off x="487624" y="2083253"/>
              <a:ext cx="1417376" cy="46166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  <a:latin typeface="Calibri" pitchFamily="34" charset="0"/>
                </a:rPr>
                <a:t>Blue-shift</a:t>
              </a:r>
            </a:p>
          </p:txBody>
        </p:sp>
        <p:sp>
          <p:nvSpPr>
            <p:cNvPr id="7175" name="TextBox 10"/>
            <p:cNvSpPr txBox="1">
              <a:spLocks noChangeArrowheads="1"/>
            </p:cNvSpPr>
            <p:nvPr/>
          </p:nvSpPr>
          <p:spPr bwMode="auto">
            <a:xfrm>
              <a:off x="107952" y="981669"/>
              <a:ext cx="205857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latin typeface="Calibri" pitchFamily="34" charset="0"/>
                </a:rPr>
                <a:t>Critical Surface is </a:t>
              </a:r>
            </a:p>
            <a:p>
              <a:pPr algn="ctr"/>
              <a:r>
                <a:rPr lang="en-US" b="1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latin typeface="Calibri" pitchFamily="34" charset="0"/>
                </a:rPr>
                <a:t>Expanding towards </a:t>
              </a:r>
            </a:p>
            <a:p>
              <a:pPr algn="ctr"/>
              <a:r>
                <a:rPr lang="en-US" b="1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latin typeface="Calibri" pitchFamily="34" charset="0"/>
                </a:rPr>
                <a:t>the probe beam</a:t>
              </a:r>
            </a:p>
          </p:txBody>
        </p:sp>
        <p:sp>
          <p:nvSpPr>
            <p:cNvPr id="13" name="Down Arrow 12"/>
            <p:cNvSpPr>
              <a:spLocks noChangeArrowheads="1"/>
            </p:cNvSpPr>
            <p:nvPr/>
          </p:nvSpPr>
          <p:spPr bwMode="auto">
            <a:xfrm rot="10800000">
              <a:off x="990600" y="1798903"/>
              <a:ext cx="4572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algn="ctr">
              <a:solidFill>
                <a:srgbClr xmlns:mc="http://schemas.openxmlformats.org/markup-compatibility/2006" xmlns:a14="http://schemas.microsoft.com/office/drawing/2010/main" val="89A4A7" mc:Ignorable="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Calibri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2247" y="4724402"/>
            <a:ext cx="2106154" cy="1777665"/>
            <a:chOff x="152402" y="4724400"/>
            <a:chExt cx="2106154" cy="1777665"/>
          </a:xfrm>
        </p:grpSpPr>
        <p:sp>
          <p:nvSpPr>
            <p:cNvPr id="7173" name="TextBox 8"/>
            <p:cNvSpPr txBox="1">
              <a:spLocks noChangeArrowheads="1"/>
            </p:cNvSpPr>
            <p:nvPr/>
          </p:nvSpPr>
          <p:spPr bwMode="auto">
            <a:xfrm>
              <a:off x="304800" y="47244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latin typeface="Calibri" pitchFamily="34" charset="0"/>
                </a:rPr>
                <a:t>Red-shift</a:t>
              </a:r>
            </a:p>
          </p:txBody>
        </p:sp>
        <p:sp>
          <p:nvSpPr>
            <p:cNvPr id="7174" name="TextBox 9"/>
            <p:cNvSpPr txBox="1">
              <a:spLocks noChangeArrowheads="1"/>
            </p:cNvSpPr>
            <p:nvPr/>
          </p:nvSpPr>
          <p:spPr bwMode="auto">
            <a:xfrm>
              <a:off x="152402" y="5486402"/>
              <a:ext cx="210615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latin typeface="Calibri" pitchFamily="34" charset="0"/>
                </a:rPr>
                <a:t>Critical Surface is </a:t>
              </a:r>
            </a:p>
            <a:p>
              <a:pPr algn="ctr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latin typeface="Calibri" pitchFamily="34" charset="0"/>
                </a:rPr>
                <a:t>Receding from </a:t>
              </a:r>
            </a:p>
            <a:p>
              <a:pPr algn="ctr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latin typeface="Calibri" pitchFamily="34" charset="0"/>
                </a:rPr>
                <a:t>the probe beam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990600" y="5181600"/>
              <a:ext cx="4572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" name="Curved Left Arrow 15"/>
          <p:cNvSpPr/>
          <p:nvPr/>
        </p:nvSpPr>
        <p:spPr>
          <a:xfrm rot="10800000">
            <a:off x="1881625" y="2417618"/>
            <a:ext cx="533400" cy="914400"/>
          </a:xfrm>
          <a:prstGeom prst="curvedLeftArrow">
            <a:avLst/>
          </a:prstGeom>
          <a:gradFill>
            <a:gsLst>
              <a:gs pos="0">
                <a:schemeClr val="tx2"/>
              </a:gs>
              <a:gs pos="30000">
                <a:srgbClr xmlns:mc="http://schemas.openxmlformats.org/markup-compatibility/2006" xmlns:a14="http://schemas.microsoft.com/office/drawing/2010/main" val="66008F" mc:Ignorable=""/>
              </a:gs>
              <a:gs pos="64999">
                <a:srgbClr xmlns:mc="http://schemas.openxmlformats.org/markup-compatibility/2006" xmlns:a14="http://schemas.microsoft.com/office/drawing/2010/main" val="BA0066" mc:Ignorable=""/>
              </a:gs>
              <a:gs pos="89999">
                <a:srgbClr xmlns:mc="http://schemas.openxmlformats.org/markup-compatibility/2006" xmlns:a14="http://schemas.microsoft.com/office/drawing/2010/main" val="FF0000" mc:Ignorable=""/>
              </a:gs>
              <a:gs pos="100000">
                <a:srgbClr xmlns:mc="http://schemas.openxmlformats.org/markup-compatibility/2006" xmlns:a14="http://schemas.microsoft.com/office/drawing/2010/main" val="FF8200" mc:Ignorable="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152400" y="2254969"/>
            <a:ext cx="1752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Reversal of difference probe spectra  (from 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red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 to 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blue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 shift)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477000" y="6100121"/>
            <a:ext cx="914400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Pump</a:t>
            </a:r>
          </a:p>
        </p:txBody>
      </p:sp>
      <p:sp>
        <p:nvSpPr>
          <p:cNvPr id="7181" name="TextBox 7"/>
          <p:cNvSpPr txBox="1">
            <a:spLocks noChangeArrowheads="1"/>
          </p:cNvSpPr>
          <p:nvPr/>
        </p:nvSpPr>
        <p:spPr bwMode="auto">
          <a:xfrm>
            <a:off x="7162800" y="5867409"/>
            <a:ext cx="990600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Probe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  <a:latin typeface="Calibri" pitchFamily="34" charset="0"/>
            </a:endParaRPr>
          </a:p>
        </p:txBody>
      </p:sp>
      <p:cxnSp>
        <p:nvCxnSpPr>
          <p:cNvPr id="7198" name="Straight Arrow Connector 34"/>
          <p:cNvCxnSpPr>
            <a:cxnSpLocks noChangeShapeType="1"/>
          </p:cNvCxnSpPr>
          <p:nvPr/>
        </p:nvCxnSpPr>
        <p:spPr bwMode="auto">
          <a:xfrm>
            <a:off x="6816725" y="6477001"/>
            <a:ext cx="2133600" cy="1588"/>
          </a:xfrm>
          <a:prstGeom prst="straightConnector1">
            <a:avLst/>
          </a:prstGeom>
          <a:noFill/>
          <a:ln w="28575" algn="ctr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stealth" w="lg" len="lg"/>
          </a:ln>
        </p:spPr>
      </p:cxnSp>
      <p:sp>
        <p:nvSpPr>
          <p:cNvPr id="7199" name="TextBox 36"/>
          <p:cNvSpPr txBox="1">
            <a:spLocks noChangeArrowheads="1"/>
          </p:cNvSpPr>
          <p:nvPr/>
        </p:nvSpPr>
        <p:spPr bwMode="auto">
          <a:xfrm>
            <a:off x="6664325" y="64770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latin typeface="Calibri" pitchFamily="34" charset="0"/>
              </a:rPr>
              <a:t>0</a:t>
            </a:r>
          </a:p>
        </p:txBody>
      </p:sp>
      <p:sp>
        <p:nvSpPr>
          <p:cNvPr id="7200" name="TextBox 37"/>
          <p:cNvSpPr txBox="1">
            <a:spLocks noChangeArrowheads="1"/>
          </p:cNvSpPr>
          <p:nvPr/>
        </p:nvSpPr>
        <p:spPr bwMode="auto">
          <a:xfrm>
            <a:off x="8624888" y="64770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latin typeface="Calibri" pitchFamily="34" charset="0"/>
              </a:rPr>
              <a:t>30</a:t>
            </a:r>
          </a:p>
        </p:txBody>
      </p:sp>
      <p:sp>
        <p:nvSpPr>
          <p:cNvPr id="7201" name="TextBox 38"/>
          <p:cNvSpPr txBox="1">
            <a:spLocks noChangeArrowheads="1"/>
          </p:cNvSpPr>
          <p:nvPr/>
        </p:nvSpPr>
        <p:spPr bwMode="auto">
          <a:xfrm>
            <a:off x="7653338" y="64770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latin typeface="Calibri" pitchFamily="34" charset="0"/>
              </a:rPr>
              <a:t>15</a:t>
            </a:r>
          </a:p>
        </p:txBody>
      </p:sp>
      <p:sp>
        <p:nvSpPr>
          <p:cNvPr id="7202" name="TextBox 39"/>
          <p:cNvSpPr txBox="1">
            <a:spLocks noChangeArrowheads="1"/>
          </p:cNvSpPr>
          <p:nvPr/>
        </p:nvSpPr>
        <p:spPr bwMode="auto">
          <a:xfrm>
            <a:off x="8382000" y="6000694"/>
            <a:ext cx="725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t (</a:t>
            </a:r>
            <a:r>
              <a:rPr lang="en-US" sz="2000" b="1" i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ps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xfrm>
            <a:off x="0" y="6492909"/>
            <a:ext cx="642942" cy="365125"/>
          </a:xfrm>
        </p:spPr>
        <p:txBody>
          <a:bodyPr/>
          <a:lstStyle/>
          <a:p>
            <a:fld id="{35100B4B-F5D2-44DD-9A19-A980681504E0}" type="slidenum">
              <a:rPr lang="en-US" b="1" smtClean="0">
                <a:latin typeface="Calibri" pitchFamily="34" charset="0"/>
              </a:rPr>
              <a:pPr/>
              <a:t>18</a:t>
            </a:fld>
            <a:endParaRPr lang="en-US" b="1" dirty="0">
              <a:latin typeface="Calibri" pitchFamily="34" charset="0"/>
            </a:endParaRPr>
          </a:p>
        </p:txBody>
      </p:sp>
      <p:pic>
        <p:nvPicPr>
          <p:cNvPr id="39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" y="2"/>
            <a:ext cx="748937" cy="914400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2389910" y="5527970"/>
            <a:ext cx="4772890" cy="1219200"/>
            <a:chOff x="2389910" y="5527970"/>
            <a:chExt cx="4772890" cy="1219200"/>
          </a:xfrm>
        </p:grpSpPr>
        <p:sp>
          <p:nvSpPr>
            <p:cNvPr id="7182" name="Freeform 19"/>
            <p:cNvSpPr>
              <a:spLocks/>
            </p:cNvSpPr>
            <p:nvPr/>
          </p:nvSpPr>
          <p:spPr bwMode="auto">
            <a:xfrm>
              <a:off x="6705600" y="5666505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1" name="Freeform 28"/>
            <p:cNvSpPr>
              <a:spLocks/>
            </p:cNvSpPr>
            <p:nvPr/>
          </p:nvSpPr>
          <p:spPr bwMode="auto">
            <a:xfrm>
              <a:off x="7010400" y="5971305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4" name="Picture 43" descr="Doppler2ps.jpg"/>
            <p:cNvPicPr>
              <a:picLocks noChangeAspect="1"/>
            </p:cNvPicPr>
            <p:nvPr/>
          </p:nvPicPr>
          <p:blipFill>
            <a:blip r:embed="rId4"/>
            <a:srcRect l="11748" r="8681" b="10714"/>
            <a:stretch>
              <a:fillRect/>
            </a:stretch>
          </p:blipFill>
          <p:spPr>
            <a:xfrm>
              <a:off x="2389910" y="5527970"/>
              <a:ext cx="4191000" cy="12192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542310" y="4842170"/>
            <a:ext cx="4772890" cy="682752"/>
            <a:chOff x="2542310" y="4842170"/>
            <a:chExt cx="4772890" cy="682752"/>
          </a:xfrm>
        </p:grpSpPr>
        <p:sp>
          <p:nvSpPr>
            <p:cNvPr id="7183" name="Freeform 20"/>
            <p:cNvSpPr>
              <a:spLocks/>
            </p:cNvSpPr>
            <p:nvPr/>
          </p:nvSpPr>
          <p:spPr bwMode="auto">
            <a:xfrm>
              <a:off x="6705600" y="4966850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3" name="Freeform 30"/>
            <p:cNvSpPr>
              <a:spLocks/>
            </p:cNvSpPr>
            <p:nvPr/>
          </p:nvSpPr>
          <p:spPr bwMode="auto">
            <a:xfrm>
              <a:off x="7162800" y="5271650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6" name="Picture 45" descr="Doppler4p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2310" y="4842170"/>
              <a:ext cx="3974592" cy="68275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542310" y="4153326"/>
            <a:ext cx="4849090" cy="688848"/>
            <a:chOff x="2542310" y="4153322"/>
            <a:chExt cx="4849090" cy="688848"/>
          </a:xfrm>
        </p:grpSpPr>
        <p:sp>
          <p:nvSpPr>
            <p:cNvPr id="7184" name="Freeform 21"/>
            <p:cNvSpPr>
              <a:spLocks/>
            </p:cNvSpPr>
            <p:nvPr/>
          </p:nvSpPr>
          <p:spPr bwMode="auto">
            <a:xfrm>
              <a:off x="6691745" y="4281050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4" name="Freeform 31"/>
            <p:cNvSpPr>
              <a:spLocks/>
            </p:cNvSpPr>
            <p:nvPr/>
          </p:nvSpPr>
          <p:spPr bwMode="auto">
            <a:xfrm>
              <a:off x="7239000" y="4585850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8" name="Picture 47" descr="Doppler8p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310" y="4153322"/>
              <a:ext cx="3986784" cy="68884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542310" y="3467522"/>
            <a:ext cx="5180878" cy="688848"/>
            <a:chOff x="2542310" y="3467522"/>
            <a:chExt cx="5180878" cy="688848"/>
          </a:xfrm>
        </p:grpSpPr>
        <p:sp>
          <p:nvSpPr>
            <p:cNvPr id="7185" name="Freeform 22"/>
            <p:cNvSpPr>
              <a:spLocks/>
            </p:cNvSpPr>
            <p:nvPr/>
          </p:nvSpPr>
          <p:spPr bwMode="auto">
            <a:xfrm>
              <a:off x="6691745" y="3581395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5" name="Freeform 32"/>
            <p:cNvSpPr>
              <a:spLocks/>
            </p:cNvSpPr>
            <p:nvPr/>
          </p:nvSpPr>
          <p:spPr bwMode="auto">
            <a:xfrm>
              <a:off x="7570788" y="3886195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0" name="Picture 49" descr="Doppler16p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2310" y="3467522"/>
              <a:ext cx="4005072" cy="688848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2542310" y="2769532"/>
            <a:ext cx="5409478" cy="701040"/>
            <a:chOff x="2542310" y="2769530"/>
            <a:chExt cx="5409478" cy="701040"/>
          </a:xfrm>
        </p:grpSpPr>
        <p:sp>
          <p:nvSpPr>
            <p:cNvPr id="7186" name="Freeform 23"/>
            <p:cNvSpPr>
              <a:spLocks/>
            </p:cNvSpPr>
            <p:nvPr/>
          </p:nvSpPr>
          <p:spPr bwMode="auto">
            <a:xfrm>
              <a:off x="6691745" y="2881740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6" name="Freeform 33"/>
            <p:cNvSpPr>
              <a:spLocks/>
            </p:cNvSpPr>
            <p:nvPr/>
          </p:nvSpPr>
          <p:spPr bwMode="auto">
            <a:xfrm>
              <a:off x="7799388" y="3186540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2" name="Picture 51" descr="Doppler19p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2310" y="2769530"/>
              <a:ext cx="3992880" cy="70104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2542310" y="2089826"/>
            <a:ext cx="5611090" cy="694944"/>
            <a:chOff x="2542310" y="2089826"/>
            <a:chExt cx="5611090" cy="694944"/>
          </a:xfrm>
        </p:grpSpPr>
        <p:sp>
          <p:nvSpPr>
            <p:cNvPr id="7187" name="Freeform 24"/>
            <p:cNvSpPr>
              <a:spLocks/>
            </p:cNvSpPr>
            <p:nvPr/>
          </p:nvSpPr>
          <p:spPr bwMode="auto">
            <a:xfrm>
              <a:off x="6677890" y="2209795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7" name="Freeform 34"/>
            <p:cNvSpPr>
              <a:spLocks/>
            </p:cNvSpPr>
            <p:nvPr/>
          </p:nvSpPr>
          <p:spPr bwMode="auto">
            <a:xfrm>
              <a:off x="8001000" y="2514595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4" name="Picture 53" descr="Doppler2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42310" y="2089826"/>
              <a:ext cx="4005072" cy="69494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542310" y="1397932"/>
            <a:ext cx="5915890" cy="701040"/>
            <a:chOff x="2542310" y="1397930"/>
            <a:chExt cx="5915890" cy="701040"/>
          </a:xfrm>
        </p:grpSpPr>
        <p:sp>
          <p:nvSpPr>
            <p:cNvPr id="7188" name="Freeform 25"/>
            <p:cNvSpPr>
              <a:spLocks/>
            </p:cNvSpPr>
            <p:nvPr/>
          </p:nvSpPr>
          <p:spPr bwMode="auto">
            <a:xfrm>
              <a:off x="6664035" y="1537850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2" name="Freeform 29"/>
            <p:cNvSpPr>
              <a:spLocks/>
            </p:cNvSpPr>
            <p:nvPr/>
          </p:nvSpPr>
          <p:spPr bwMode="auto">
            <a:xfrm>
              <a:off x="8305800" y="1842650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6" name="Picture 55" descr="Doppler26ps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42310" y="1397930"/>
              <a:ext cx="3992880" cy="70104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386871" y="358562"/>
            <a:ext cx="6361851" cy="1054608"/>
            <a:chOff x="2386862" y="358562"/>
            <a:chExt cx="6361851" cy="1054608"/>
          </a:xfrm>
        </p:grpSpPr>
        <p:sp>
          <p:nvSpPr>
            <p:cNvPr id="7189" name="Freeform 26"/>
            <p:cNvSpPr>
              <a:spLocks/>
            </p:cNvSpPr>
            <p:nvPr/>
          </p:nvSpPr>
          <p:spPr bwMode="auto">
            <a:xfrm>
              <a:off x="6664035" y="824340"/>
              <a:ext cx="228600" cy="533400"/>
            </a:xfrm>
            <a:custGeom>
              <a:avLst/>
              <a:gdLst>
                <a:gd name="T0" fmla="*/ 0 w 96"/>
                <a:gd name="T1" fmla="*/ 2147483647 h 336"/>
                <a:gd name="T2" fmla="*/ 2147483647 w 96"/>
                <a:gd name="T3" fmla="*/ 0 h 336"/>
                <a:gd name="T4" fmla="*/ 2147483647 w 9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0" y="336"/>
                  </a:moveTo>
                  <a:cubicBezTo>
                    <a:pt x="16" y="168"/>
                    <a:pt x="32" y="0"/>
                    <a:pt x="48" y="0"/>
                  </a:cubicBezTo>
                  <a:cubicBezTo>
                    <a:pt x="64" y="0"/>
                    <a:pt x="88" y="280"/>
                    <a:pt x="96" y="336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0" name="Freeform 27"/>
            <p:cNvSpPr>
              <a:spLocks/>
            </p:cNvSpPr>
            <p:nvPr/>
          </p:nvSpPr>
          <p:spPr bwMode="auto">
            <a:xfrm>
              <a:off x="8596313" y="1129140"/>
              <a:ext cx="152400" cy="228600"/>
            </a:xfrm>
            <a:custGeom>
              <a:avLst/>
              <a:gdLst>
                <a:gd name="T0" fmla="*/ 0 w 96"/>
                <a:gd name="T1" fmla="*/ 2147483647 h 144"/>
                <a:gd name="T2" fmla="*/ 2147483647 w 96"/>
                <a:gd name="T3" fmla="*/ 0 h 144"/>
                <a:gd name="T4" fmla="*/ 2147483647 w 96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0" y="144"/>
                  </a:moveTo>
                  <a:cubicBezTo>
                    <a:pt x="16" y="72"/>
                    <a:pt x="32" y="0"/>
                    <a:pt x="48" y="0"/>
                  </a:cubicBezTo>
                  <a:cubicBezTo>
                    <a:pt x="64" y="0"/>
                    <a:pt x="88" y="120"/>
                    <a:pt x="96" y="144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8" name="Picture 57" descr="Doppler30ps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86862" y="358562"/>
              <a:ext cx="4194048" cy="1054608"/>
            </a:xfrm>
            <a:prstGeom prst="rect">
              <a:avLst/>
            </a:prstGeom>
          </p:spPr>
        </p:pic>
      </p:grpSp>
      <p:sp>
        <p:nvSpPr>
          <p:cNvPr id="64" name="Title 1"/>
          <p:cNvSpPr txBox="1">
            <a:spLocks/>
          </p:cNvSpPr>
          <p:nvPr/>
        </p:nvSpPr>
        <p:spPr>
          <a:xfrm>
            <a:off x="577786" y="74820"/>
            <a:ext cx="7772400" cy="914400"/>
          </a:xfrm>
          <a:prstGeom prst="rect">
            <a:avLst/>
          </a:prstGeom>
        </p:spPr>
        <p:txBody>
          <a:bodyPr lIns="91350" tIns="45677" rIns="91350" bIns="45677"/>
          <a:lstStyle/>
          <a:p>
            <a:pPr algn="ctr">
              <a:spcBef>
                <a:spcPct val="0"/>
              </a:spcBef>
              <a:defRPr/>
            </a:pPr>
            <a:r>
              <a:rPr kumimoji="1" lang="en-US" sz="40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rPr>
              <a:t>Dynamics Over Time Scale of 30 </a:t>
            </a:r>
            <a:r>
              <a:rPr kumimoji="1" lang="en-US" sz="4000" b="1" kern="0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rPr>
              <a:t>ps</a:t>
            </a:r>
            <a:endParaRPr kumimoji="1" lang="en-US" sz="4000" b="1" kern="0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29937" y="779428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6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305800" y="13648"/>
            <a:ext cx="840699" cy="9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179" grpId="0"/>
      <p:bldP spid="64" grpId="0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68040" y="1219200"/>
            <a:ext cx="7924800" cy="5410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500" b="1" u="sng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Why </a:t>
            </a:r>
            <a:r>
              <a:rPr lang="en-US" sz="4500" b="1" u="sng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Red Shift</a:t>
            </a:r>
            <a:r>
              <a:rPr lang="en-US" sz="4500" b="1" u="sng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???</a:t>
            </a:r>
          </a:p>
          <a:p>
            <a:pPr algn="ctr" eaLnBrk="1" hangingPunct="1">
              <a:buFontTx/>
              <a:buNone/>
            </a:pPr>
            <a:endParaRPr lang="en-US" sz="12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The </a:t>
            </a: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pump laser </a:t>
            </a: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launches a </a:t>
            </a: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compression wave</a:t>
            </a:r>
            <a:r>
              <a:rPr lang="en-US" sz="4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into      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front surface plasma</a:t>
            </a:r>
          </a:p>
          <a:p>
            <a:pPr algn="ctr" eaLnBrk="1" hangingPunct="1">
              <a:buFontTx/>
              <a:buNone/>
            </a:pPr>
            <a:endParaRPr lang="en-US" sz="11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7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At early times </a:t>
            </a:r>
            <a:r>
              <a:rPr lang="en-US" sz="37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compression wave  </a:t>
            </a:r>
            <a:r>
              <a:rPr lang="en-US" sz="37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forces the                                        </a:t>
            </a: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critical surface into the target</a:t>
            </a:r>
          </a:p>
          <a:p>
            <a:pPr algn="ctr" eaLnBrk="1" hangingPunct="1">
              <a:buFontTx/>
              <a:buNone/>
            </a:pPr>
            <a:endParaRPr lang="en-US" sz="44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19</a:t>
            </a:fld>
            <a:endParaRPr lang="en-US" b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</a:p>
          </p:txBody>
        </p:sp>
        <p:pic>
          <p:nvPicPr>
            <p:cNvPr id="8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1947" y="2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Collaborators</a:t>
            </a:r>
            <a:endParaRPr lang="en-US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pic>
        <p:nvPicPr>
          <p:cNvPr id="1027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129937" y="779428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5698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350" tIns="45677" rIns="91350" bIns="4567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S. </a:t>
            </a:r>
            <a:r>
              <a:rPr lang="en-US" sz="2400" b="1" i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Mondal</a:t>
            </a: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, V. Narayanan, </a:t>
            </a:r>
            <a:r>
              <a:rPr lang="en-US" sz="2400" b="1" i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Gourab</a:t>
            </a: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Chatterjee</a:t>
            </a: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,                                 </a:t>
            </a:r>
            <a:r>
              <a:rPr lang="en-US" sz="2400" b="1" i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Prashant</a:t>
            </a: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Singh, S. N. Ahmed,</a:t>
            </a:r>
          </a:p>
          <a:p>
            <a:pPr>
              <a:spcBef>
                <a:spcPct val="50000"/>
              </a:spcBef>
              <a:defRPr/>
            </a:pPr>
            <a:endParaRPr lang="en-US" sz="1000" b="1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Tata Institute of Fundamental Research, Mumbai, India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P. P. Rajeev and A. Robinson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Central Laser Facility, Rutherford-Appleton Laboratory, U. K.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J. </a:t>
            </a:r>
            <a:r>
              <a:rPr lang="en-US" sz="2400" b="1" i="1" dirty="0" err="1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Pasley</a:t>
            </a:r>
            <a:endParaRPr lang="en-US" sz="2400" b="1" i="1" dirty="0">
              <a:solidFill>
                <a:srgbClr xmlns:mc="http://schemas.openxmlformats.org/markup-compatibility/2006" xmlns:a14="http://schemas.microsoft.com/office/drawing/2010/main" val="00206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Department of Physics, University of York,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Heslington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, U. K.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S. </a:t>
            </a:r>
            <a:r>
              <a:rPr lang="en-US" sz="2400" b="1" i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Sengupta</a:t>
            </a: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, A. Das, and P. K. Kaw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Institute of Plasma Research, ,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Bhat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Gandhinagar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, India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i="1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W. M. Wang, Z</a:t>
            </a:r>
            <a:r>
              <a:rPr lang="en-US" sz="2400" b="1" i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. M. Sheng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Institute of Physics, CAS and SJT University, P. R. China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59260"/>
            <a:ext cx="8610600" cy="46166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R. Rajeev, M. Krishnamurthy, and G. </a:t>
            </a:r>
            <a:r>
              <a:rPr lang="en-US" sz="2400" b="1" i="1" u="sng" dirty="0" err="1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Ravindra</a:t>
            </a:r>
            <a:r>
              <a:rPr lang="en-US" sz="2400" b="1" i="1" u="sng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Kumar</a:t>
            </a:r>
            <a:endParaRPr lang="en-US" sz="2400" u="sng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6019800"/>
            <a:ext cx="3962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r>
              <a:rPr lang="en-US" sz="2400" b="1" dirty="0"/>
              <a:t>Attending </a:t>
            </a:r>
          </a:p>
          <a:p>
            <a:pPr algn="ctr"/>
            <a:r>
              <a:rPr lang="en-US" sz="2400" b="1" dirty="0"/>
              <a:t>ICUIL 2010</a:t>
            </a:r>
          </a:p>
        </p:txBody>
      </p:sp>
      <p:pic>
        <p:nvPicPr>
          <p:cNvPr id="16" name="Picture 2" descr="E:\Amit\Conferences Workshops\ICUIL 2010\Talk\icuil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80249"/>
          <a:stretch/>
        </p:blipFill>
        <p:spPr bwMode="auto">
          <a:xfrm>
            <a:off x="76209" y="5829303"/>
            <a:ext cx="165137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7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067800" cy="5486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4900" b="1" u="sng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Why </a:t>
            </a:r>
            <a:r>
              <a:rPr lang="en-US" sz="4900" b="1" u="sng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Blue Shift</a:t>
            </a:r>
            <a:r>
              <a:rPr lang="en-US" sz="4900" b="1" u="sng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???</a:t>
            </a:r>
          </a:p>
          <a:p>
            <a:pPr algn="ctr" eaLnBrk="1" hangingPunct="1">
              <a:buFontTx/>
              <a:buNone/>
            </a:pPr>
            <a:endParaRPr lang="en-US" sz="13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At later times a 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compression wave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has propagated into </a:t>
            </a:r>
          </a:p>
          <a:p>
            <a:pPr algn="ctr" eaLnBrk="1" hangingPunct="1">
              <a:buFontTx/>
              <a:buNone/>
            </a:pP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 region of </a:t>
            </a: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overdense</a:t>
            </a: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plasma</a:t>
            </a:r>
          </a:p>
          <a:p>
            <a:pPr algn="ctr" eaLnBrk="1" hangingPunct="1">
              <a:buFontTx/>
              <a:buNone/>
            </a:pPr>
            <a:endParaRPr lang="en-US" sz="14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Critical surface of the probe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sits in the region that is undergoing 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rarefaction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thus 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critical surface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is moving into the </a:t>
            </a:r>
            <a:r>
              <a:rPr lang="en-US" sz="43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vacuum and towards the laser</a:t>
            </a:r>
          </a:p>
          <a:p>
            <a:pPr algn="ctr" eaLnBrk="1" hangingPunct="1">
              <a:buFontTx/>
              <a:buNone/>
            </a:pPr>
            <a:endParaRPr lang="en-US" sz="44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20</a:t>
            </a:fld>
            <a:endParaRPr lang="en-US" b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</a:p>
          </p:txBody>
        </p:sp>
        <p:pic>
          <p:nvPicPr>
            <p:cNvPr id="8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582738"/>
            <a:ext cx="1981200" cy="10994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/>
            <a:r>
              <a:rPr lang="en-US" sz="2200" b="1" u="sng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Pump:</a:t>
            </a:r>
          </a:p>
          <a:p>
            <a:pPr algn="ctr"/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800 nm,</a:t>
            </a:r>
          </a:p>
          <a:p>
            <a:pPr algn="ctr"/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 x 10</a:t>
            </a:r>
            <a:r>
              <a:rPr lang="en-US" sz="22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18 </a:t>
            </a:r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W/cm</a:t>
            </a:r>
            <a:r>
              <a:rPr lang="en-US" sz="22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 </a:t>
            </a:r>
            <a:endParaRPr lang="en-US" sz="22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152400" y="4724401"/>
            <a:ext cx="1828800" cy="8224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/>
            <a:r>
              <a:rPr lang="en-US" sz="2400" b="1" u="sng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Probe:</a:t>
            </a:r>
          </a:p>
          <a:p>
            <a:pPr algn="ctr"/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400 nm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 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</p:txBody>
      </p:sp>
      <p:sp>
        <p:nvSpPr>
          <p:cNvPr id="8198" name="Rectangle 34"/>
          <p:cNvSpPr>
            <a:spLocks noChangeArrowheads="1"/>
          </p:cNvSpPr>
          <p:nvPr/>
        </p:nvSpPr>
        <p:spPr bwMode="auto">
          <a:xfrm>
            <a:off x="4953008" y="4648203"/>
            <a:ext cx="1249017" cy="65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Target : </a:t>
            </a:r>
          </a:p>
          <a:p>
            <a:r>
              <a:rPr lang="en-US" b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Aluminium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3105150" y="3470279"/>
            <a:ext cx="274638" cy="13716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rgbClr xmlns:mc="http://schemas.openxmlformats.org/markup-compatibility/2006" xmlns:a14="http://schemas.microsoft.com/office/drawing/2010/main" val="0000FF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7624770" y="2074863"/>
            <a:ext cx="274637" cy="1371600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>
            <a:solidFill>
              <a:srgbClr xmlns:mc="http://schemas.openxmlformats.org/markup-compatibility/2006" xmlns:a14="http://schemas.microsoft.com/office/drawing/2010/main" val="C3926D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/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 rot="5400000">
            <a:off x="7425554" y="1819247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l"/>
            <a:r>
              <a:rPr lang="en-US" sz="20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Red-shift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 rot="16200000">
            <a:off x="2078831" y="3914750"/>
            <a:ext cx="1676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l"/>
            <a:r>
              <a:rPr lang="en-US" sz="2000" b="1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Blue-shift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152525" y="342900"/>
          <a:ext cx="8226425" cy="629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Graph" r:id="rId3" imgW="3900960" imgH="2986560" progId="Origin50.Graph">
                  <p:embed/>
                </p:oleObj>
              </mc:Choice>
              <mc:Fallback>
                <p:oleObj name="Graph" r:id="rId3" imgW="3900960" imgH="29865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42900"/>
                        <a:ext cx="8226425" cy="629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Box 17"/>
          <p:cNvSpPr txBox="1">
            <a:spLocks noChangeArrowheads="1"/>
          </p:cNvSpPr>
          <p:nvPr/>
        </p:nvSpPr>
        <p:spPr bwMode="auto">
          <a:xfrm>
            <a:off x="5105402" y="1611868"/>
            <a:ext cx="171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A </a:t>
            </a:r>
            <a:r>
              <a: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polynomial fit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21</a:t>
            </a:fld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in 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Reflected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Probe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Spectra</a:t>
              </a:r>
            </a:p>
          </p:txBody>
        </p:sp>
        <p:pic>
          <p:nvPicPr>
            <p:cNvPr id="20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9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0" y="5934757"/>
            <a:ext cx="2478972" cy="92324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Mondal</a:t>
            </a:r>
            <a:r>
              <a:rPr lang="en-US" b="1" dirty="0" smtClean="0"/>
              <a:t> et al., </a:t>
            </a:r>
          </a:p>
          <a:p>
            <a:pPr algn="ctr"/>
            <a:r>
              <a:rPr lang="en-US" b="1" dirty="0" smtClean="0"/>
              <a:t>PRL 105, 105002 (2010)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" y="6227802"/>
            <a:ext cx="5715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cs typeface="Arial" charset="0"/>
              </a:rPr>
              <a:t>V</a:t>
            </a:r>
            <a:r>
              <a:rPr lang="en-US" sz="3000" b="1" baseline="-25000" dirty="0" err="1">
                <a:cs typeface="Arial" charset="0"/>
              </a:rPr>
              <a:t>expansion</a:t>
            </a:r>
            <a:r>
              <a:rPr lang="en-US" sz="3000" b="1" dirty="0">
                <a:cs typeface="Arial" charset="0"/>
              </a:rPr>
              <a:t> = 0.5</a:t>
            </a:r>
            <a:r>
              <a:rPr lang="en-US" sz="3000" b="1" i="1" dirty="0">
                <a:cs typeface="Arial" charset="0"/>
              </a:rPr>
              <a:t>v</a:t>
            </a:r>
            <a:r>
              <a:rPr lang="en-US" sz="3000" b="1" dirty="0">
                <a:cs typeface="Arial" charset="0"/>
              </a:rPr>
              <a:t> (</a:t>
            </a:r>
            <a:r>
              <a:rPr lang="el-GR" sz="3000" b="1" dirty="0">
                <a:cs typeface="Arial" charset="0"/>
              </a:rPr>
              <a:t>λ</a:t>
            </a:r>
            <a:r>
              <a:rPr lang="en-US" sz="3000" b="1" dirty="0">
                <a:cs typeface="Arial" charset="0"/>
              </a:rPr>
              <a:t>/</a:t>
            </a:r>
            <a:r>
              <a:rPr lang="el-GR" sz="3000" b="1" dirty="0">
                <a:cs typeface="Arial" charset="0"/>
              </a:rPr>
              <a:t>Δλ</a:t>
            </a:r>
            <a:r>
              <a:rPr lang="en-US" sz="3000" b="1" dirty="0">
                <a:cs typeface="Arial" charset="0"/>
              </a:rPr>
              <a:t>) (</a:t>
            </a:r>
            <a:r>
              <a:rPr lang="en-US" sz="3000" b="1" dirty="0" err="1">
                <a:cs typeface="Arial" charset="0"/>
              </a:rPr>
              <a:t>cos</a:t>
            </a:r>
            <a:r>
              <a:rPr lang="en-US" sz="3000" b="1" dirty="0">
                <a:cs typeface="Arial" charset="0"/>
              </a:rPr>
              <a:t> </a:t>
            </a:r>
            <a:r>
              <a:rPr lang="el-GR" sz="3000" b="1" dirty="0">
                <a:cs typeface="Arial" charset="0"/>
              </a:rPr>
              <a:t>θ</a:t>
            </a:r>
            <a:r>
              <a:rPr lang="en-US" sz="3000" b="1" dirty="0">
                <a:cs typeface="Arial" charset="0"/>
              </a:rPr>
              <a:t>)</a:t>
            </a:r>
            <a:endParaRPr lang="el-GR" sz="3000" b="1" dirty="0">
              <a:cs typeface="Arial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32610" y="2590800"/>
            <a:ext cx="38315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Critical surface moves (expanding)</a:t>
            </a:r>
          </a:p>
          <a:p>
            <a:pPr algn="ctr"/>
            <a:r>
              <a:rPr lang="en-US" sz="2000" b="1" u="sng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AWAY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 from the target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997281" y="4495800"/>
            <a:ext cx="246182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Critical surface move </a:t>
            </a:r>
          </a:p>
          <a:p>
            <a:r>
              <a:rPr lang="en-US" sz="2000" b="1" u="sng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INTO 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the target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-304791" y="1908175"/>
          <a:ext cx="5743575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" name="Graph" r:id="rId3" imgW="3900960" imgH="2986560" progId="Origin50.Graph">
                  <p:embed/>
                </p:oleObj>
              </mc:Choice>
              <mc:Fallback>
                <p:oleObj name="Graph" r:id="rId3" imgW="3900960" imgH="29865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791" y="1908175"/>
                        <a:ext cx="5743575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22</a:t>
            </a:fld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" y="5"/>
            <a:ext cx="8349015" cy="1053151"/>
            <a:chOff x="1" y="0"/>
            <a:chExt cx="8349015" cy="1053151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576616" y="13875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FF0066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Velocity</a:t>
              </a: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and </a:t>
              </a: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Acceleration</a:t>
              </a: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from </a:t>
              </a: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31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</a:p>
          </p:txBody>
        </p:sp>
        <p:pic>
          <p:nvPicPr>
            <p:cNvPr id="12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462462" y="1860860"/>
          <a:ext cx="5138738" cy="39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5" name="Graph" r:id="rId6" imgW="3876480" imgH="2986560" progId="Origin50.Graph">
                  <p:embed/>
                </p:oleObj>
              </mc:Choice>
              <mc:Fallback>
                <p:oleObj name="Graph" r:id="rId6" imgW="3876480" imgH="298656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1860860"/>
                        <a:ext cx="5138738" cy="395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9" y="1371604"/>
            <a:ext cx="1714315" cy="646331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FF0066" mc:Ignorable=""/>
                </a:solidFill>
              </a:rPr>
              <a:t>Velocity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6251" y="1371604"/>
            <a:ext cx="2579552" cy="646331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Acceleration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846160"/>
            <a:ext cx="2908938" cy="646331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Instantaneous</a:t>
            </a:r>
          </a:p>
        </p:txBody>
      </p:sp>
      <p:pic>
        <p:nvPicPr>
          <p:cNvPr id="17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6665028" y="5934757"/>
            <a:ext cx="2478972" cy="92324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Mondal</a:t>
            </a:r>
            <a:r>
              <a:rPr lang="en-US" b="1" dirty="0" smtClean="0"/>
              <a:t> et al., </a:t>
            </a:r>
          </a:p>
          <a:p>
            <a:pPr algn="ctr"/>
            <a:r>
              <a:rPr lang="en-US" b="1" dirty="0" smtClean="0"/>
              <a:t>PRL 105, 105002 (2010)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21475"/>
            <a:ext cx="8686800" cy="1752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None/>
            </a:pP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1D PIC + 1D Hydrodynamic (HYADES) Simulations</a:t>
            </a:r>
          </a:p>
          <a:p>
            <a:pPr eaLnBrk="1" hangingPunct="1">
              <a:buNone/>
            </a:pP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Results of PIC simulation as a input of HYADES</a:t>
            </a:r>
          </a:p>
          <a:p>
            <a:pPr eaLnBrk="1" hangingPunct="1">
              <a:buNone/>
            </a:pP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500 µm Al target : 100 </a:t>
            </a:r>
            <a:r>
              <a:rPr lang="en-US" sz="4400" b="1" dirty="0" err="1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Lagrangian</a:t>
            </a: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 cells</a:t>
            </a:r>
          </a:p>
          <a:p>
            <a:pPr eaLnBrk="1" hangingPunct="1">
              <a:buNone/>
            </a:pP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Two different Laser Sources : </a:t>
            </a: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800 nm</a:t>
            </a: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and </a:t>
            </a:r>
            <a:r>
              <a:rPr lang="en-US" sz="44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400 nm</a:t>
            </a:r>
          </a:p>
          <a:p>
            <a:pPr eaLnBrk="1" hangingPunct="1">
              <a:buNone/>
            </a:pPr>
            <a:endParaRPr lang="en-US" sz="44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  <a:p>
            <a:pPr eaLnBrk="1" hangingPunct="1">
              <a:buNone/>
            </a:pPr>
            <a:endParaRPr lang="en-US" sz="44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23</a:t>
            </a:fld>
            <a:endParaRPr lang="en-US" b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 </a:t>
              </a: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: Simulations</a:t>
              </a:r>
            </a:p>
          </p:txBody>
        </p:sp>
        <p:pic>
          <p:nvPicPr>
            <p:cNvPr id="8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0" y="2895602"/>
          <a:ext cx="4876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0298" y="3429000"/>
            <a:ext cx="4323711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350" tIns="45677" rIns="91350" bIns="45677"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Red line is 800 nm pump profile</a:t>
            </a:r>
          </a:p>
          <a:p>
            <a:pPr>
              <a:defRPr/>
            </a:pPr>
            <a:r>
              <a:rPr lang="en-GB" sz="2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Blue line is 400 nm probe profile</a:t>
            </a:r>
          </a:p>
          <a:p>
            <a:pPr>
              <a:defRPr/>
            </a:pPr>
            <a:endParaRPr lang="en-GB" sz="2200" b="1" dirty="0"/>
          </a:p>
          <a:p>
            <a:pPr>
              <a:defRPr/>
            </a:pPr>
            <a:r>
              <a:rPr lang="en-GB" sz="2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Pump main pulse is 30 </a:t>
            </a:r>
            <a:r>
              <a:rPr lang="en-GB" sz="2200" b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fs</a:t>
            </a:r>
            <a:r>
              <a:rPr lang="en-GB" sz="2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flat top</a:t>
            </a:r>
          </a:p>
          <a:p>
            <a:pPr>
              <a:defRPr/>
            </a:pPr>
            <a:r>
              <a:rPr lang="en-GB" sz="2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Probe is 80 </a:t>
            </a:r>
            <a:r>
              <a:rPr lang="en-GB" sz="2200" b="1" dirty="0" err="1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fs</a:t>
            </a:r>
            <a:r>
              <a:rPr lang="en-GB" sz="2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 flat top</a:t>
            </a:r>
          </a:p>
        </p:txBody>
      </p:sp>
      <p:pic>
        <p:nvPicPr>
          <p:cNvPr id="13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r="3397" b="3603"/>
          <a:stretch/>
        </p:blipFill>
        <p:spPr bwMode="auto">
          <a:xfrm>
            <a:off x="1524005" y="1143000"/>
            <a:ext cx="7097713" cy="559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582746"/>
            <a:ext cx="1524000" cy="16226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r>
              <a:rPr lang="en-US" sz="2000" b="1" u="sng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Pump:</a:t>
            </a:r>
          </a:p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λ = 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</a:rPr>
              <a:t>800 nm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  <a:p>
            <a:endParaRPr lang="en-US" sz="20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  <a:p>
            <a:r>
              <a:rPr lang="en-US" sz="2000" b="1" u="sng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Probe:</a:t>
            </a:r>
          </a:p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λ = 400 nm</a:t>
            </a:r>
          </a:p>
        </p:txBody>
      </p:sp>
      <p:sp>
        <p:nvSpPr>
          <p:cNvPr id="8198" name="Rectangle 34"/>
          <p:cNvSpPr>
            <a:spLocks noChangeArrowheads="1"/>
          </p:cNvSpPr>
          <p:nvPr/>
        </p:nvSpPr>
        <p:spPr bwMode="auto">
          <a:xfrm>
            <a:off x="4953008" y="4648203"/>
            <a:ext cx="1249017" cy="65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Target : </a:t>
            </a:r>
          </a:p>
          <a:p>
            <a:r>
              <a:rPr lang="en-US" b="1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Aluminium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3209783" y="3352800"/>
            <a:ext cx="274638" cy="13716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xmlns:mc="http://schemas.openxmlformats.org/markup-compatibility/2006" xmlns:a14="http://schemas.microsoft.com/office/drawing/2010/main" val="0000FF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7741415" y="1371600"/>
            <a:ext cx="274637" cy="1371600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>
            <a:solidFill>
              <a:srgbClr xmlns:mc="http://schemas.openxmlformats.org/markup-compatibility/2006" xmlns:a14="http://schemas.microsoft.com/office/drawing/2010/main" val="C3926D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/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 rot="5400000">
            <a:off x="7610444" y="1819247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l"/>
            <a:r>
              <a:rPr lang="en-US" sz="20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Red-shift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 rot="16200000">
            <a:off x="2200245" y="3952848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l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Blue-shift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24</a:t>
            </a:fld>
            <a:endParaRPr lang="en-US" b="1" dirty="0"/>
          </a:p>
        </p:txBody>
      </p:sp>
      <p:grpSp>
        <p:nvGrpSpPr>
          <p:cNvPr id="2" name="Group 15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in 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Reflected Probe</a:t>
              </a: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Spectra</a:t>
              </a:r>
            </a:p>
          </p:txBody>
        </p:sp>
        <p:pic>
          <p:nvPicPr>
            <p:cNvPr id="20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-185762"/>
            <a:ext cx="184702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0" tIns="45677" rIns="91350" bIns="456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41722"/>
              </p:ext>
            </p:extLst>
          </p:nvPr>
        </p:nvGraphicFramePr>
        <p:xfrm>
          <a:off x="3276600" y="3048009"/>
          <a:ext cx="3479303" cy="266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6" name="Graph" r:id="rId5" imgW="3900960" imgH="2986560" progId="Origin50.Graph">
                  <p:embed/>
                </p:oleObj>
              </mc:Choice>
              <mc:Fallback>
                <p:oleObj name="Graph" r:id="rId5" imgW="3900960" imgH="29865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9"/>
                        <a:ext cx="3479303" cy="2663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486362"/>
              </p:ext>
            </p:extLst>
          </p:nvPr>
        </p:nvGraphicFramePr>
        <p:xfrm>
          <a:off x="76200" y="5739827"/>
          <a:ext cx="2535238" cy="104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7" r:id="rId8" imgW="1119960" imgH="393120" progId="Equation.3">
                  <p:embed/>
                </p:oleObj>
              </mc:Choice>
              <mc:Fallback>
                <p:oleObj r:id="rId8" imgW="1119960" imgH="3931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39827"/>
                        <a:ext cx="2535238" cy="1041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7298" y="4655490"/>
            <a:ext cx="2286000" cy="58468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sz="1600" b="1" dirty="0" err="1" smtClean="0"/>
              <a:t>Mondal</a:t>
            </a:r>
            <a:r>
              <a:rPr lang="en-US" sz="1600" b="1" dirty="0" smtClean="0"/>
              <a:t> et al., </a:t>
            </a:r>
          </a:p>
          <a:p>
            <a:pPr algn="ctr"/>
            <a:r>
              <a:rPr lang="en-US" sz="1600" b="1" dirty="0" smtClean="0"/>
              <a:t>PRL 105, 105002 (2010)</a:t>
            </a:r>
            <a:endParaRPr lang="en-US" sz="1600" b="1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Text Box 2"/>
          <p:cNvSpPr txBox="1">
            <a:spLocks noChangeArrowheads="1"/>
          </p:cNvSpPr>
          <p:nvPr/>
        </p:nvSpPr>
        <p:spPr bwMode="auto">
          <a:xfrm>
            <a:off x="152401" y="1676403"/>
            <a:ext cx="8455025" cy="380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0" tIns="45677" rIns="91350" bIns="45677">
            <a:spAutoFit/>
          </a:bodyPr>
          <a:lstStyle/>
          <a:p>
            <a:r>
              <a:rPr lang="en-IN" sz="3600" u="sng" dirty="0">
                <a:solidFill>
                  <a:srgbClr xmlns:mc="http://schemas.openxmlformats.org/markup-compatibility/2006" xmlns:a14="http://schemas.microsoft.com/office/drawing/2010/main" val="3366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TOPIC 2</a:t>
            </a:r>
            <a:r>
              <a:rPr lang="en-IN" sz="3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 </a:t>
            </a:r>
          </a:p>
          <a:p>
            <a:endParaRPr lang="en-IN" sz="36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  <a:p>
            <a:r>
              <a:rPr lang="en-IN" sz="3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HOT Electrons Transport -------</a:t>
            </a:r>
          </a:p>
          <a:p>
            <a:endParaRPr lang="en-IN" sz="36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  <a:p>
            <a:r>
              <a:rPr lang="en-IN" sz="96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GIANT</a:t>
            </a:r>
            <a:r>
              <a:rPr lang="en-IN" sz="36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 magnetic fields</a:t>
            </a:r>
          </a:p>
        </p:txBody>
      </p:sp>
      <p:pic>
        <p:nvPicPr>
          <p:cNvPr id="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4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9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4"/>
          <p:cNvSpPr txBox="1">
            <a:spLocks noChangeArrowheads="1"/>
          </p:cNvSpPr>
          <p:nvPr/>
        </p:nvSpPr>
        <p:spPr bwMode="auto">
          <a:xfrm>
            <a:off x="6858000" y="4162434"/>
            <a:ext cx="1819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Probe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(Time Delayed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w. r. t. Pump)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1" name="TextBox 29"/>
          <p:cNvSpPr txBox="1">
            <a:spLocks noChangeArrowheads="1"/>
          </p:cNvSpPr>
          <p:nvPr/>
        </p:nvSpPr>
        <p:spPr bwMode="auto">
          <a:xfrm>
            <a:off x="76200" y="990600"/>
            <a:ext cx="2607926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latin typeface="Calibri" pitchFamily="34" charset="0"/>
              </a:rPr>
              <a:t>Pump-Probe Experiment </a:t>
            </a:r>
          </a:p>
          <a:p>
            <a:endParaRPr lang="en-IN" b="1" u="sng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libri" pitchFamily="34" charset="0"/>
            </a:endParaRPr>
          </a:p>
        </p:txBody>
      </p:sp>
      <p:sp>
        <p:nvSpPr>
          <p:cNvPr id="27652" name="TextBox 31"/>
          <p:cNvSpPr txBox="1">
            <a:spLocks noChangeArrowheads="1"/>
          </p:cNvSpPr>
          <p:nvPr/>
        </p:nvSpPr>
        <p:spPr bwMode="auto">
          <a:xfrm>
            <a:off x="7104068" y="3181290"/>
            <a:ext cx="1798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To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Polarimeter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" y="2"/>
            <a:ext cx="8458785" cy="961698"/>
            <a:chOff x="1" y="0"/>
            <a:chExt cx="8458199" cy="961699"/>
          </a:xfrm>
        </p:grpSpPr>
        <p:sp>
          <p:nvSpPr>
            <p:cNvPr id="30" name="Oval 29"/>
            <p:cNvSpPr/>
            <p:nvPr/>
          </p:nvSpPr>
          <p:spPr>
            <a:xfrm>
              <a:off x="1130223" y="779464"/>
              <a:ext cx="6857525" cy="46037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  <a:ln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685800" y="47299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kumimoji="1" lang="en-US" sz="3800" b="1" kern="0" dirty="0" err="1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rgbClr xmlns:mc="http://schemas.openxmlformats.org/markup-compatibility/2006" xmlns:a14="http://schemas.microsoft.com/office/drawing/2010/main" val="FFFFFF" mc:Ignorable="">
                        <a:alpha val="60000"/>
                      </a:srgbClr>
                    </a:glow>
                  </a:effectLst>
                  <a:latin typeface="Calibri" pitchFamily="34" charset="0"/>
                </a:rPr>
                <a:t>Polarimetry</a:t>
              </a:r>
              <a:endParaRPr kumimoji="1" lang="en-US" sz="3800" b="1" kern="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>
                  <a:glow rad="101600">
                    <a:srgbClr xmlns:mc="http://schemas.openxmlformats.org/markup-compatibility/2006" xmlns:a14="http://schemas.microsoft.com/office/drawing/2010/main" val="FFFFFF" mc:Ignorable="">
                      <a:alpha val="60000"/>
                    </a:srgbClr>
                  </a:glow>
                </a:effectLst>
                <a:latin typeface="Calibri" pitchFamily="34" charset="0"/>
              </a:endParaRPr>
            </a:p>
          </p:txBody>
        </p:sp>
        <p:pic>
          <p:nvPicPr>
            <p:cNvPr id="27679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833437" y="1047750"/>
            <a:ext cx="5962778" cy="5105400"/>
            <a:chOff x="1504507" y="990600"/>
            <a:chExt cx="5963093" cy="5105268"/>
          </a:xfrm>
        </p:grpSpPr>
        <p:sp>
          <p:nvSpPr>
            <p:cNvPr id="27659" name="Text Box 22"/>
            <p:cNvSpPr txBox="1">
              <a:spLocks noChangeArrowheads="1"/>
            </p:cNvSpPr>
            <p:nvPr/>
          </p:nvSpPr>
          <p:spPr bwMode="auto">
            <a:xfrm>
              <a:off x="1504507" y="1520950"/>
              <a:ext cx="1813028" cy="70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alibri" pitchFamily="34" charset="0"/>
                </a:rPr>
                <a:t>Target </a:t>
              </a:r>
              <a:endParaRPr lang="en-US" sz="2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alibri" pitchFamily="34" charset="0"/>
                </a:rPr>
                <a:t>Al coated glass</a:t>
              </a:r>
              <a:endPara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endParaRPr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2338115" y="990600"/>
              <a:ext cx="5129485" cy="5105268"/>
              <a:chOff x="2362200" y="990600"/>
              <a:chExt cx="5129485" cy="5105268"/>
            </a:xfrm>
          </p:grpSpPr>
          <p:sp>
            <p:nvSpPr>
              <p:cNvPr id="34818" name="AutoShape 2"/>
              <p:cNvSpPr>
                <a:spLocks noChangeArrowheads="1"/>
              </p:cNvSpPr>
              <p:nvPr/>
            </p:nvSpPr>
            <p:spPr bwMode="auto">
              <a:xfrm>
                <a:off x="2362200" y="990600"/>
                <a:ext cx="2514733" cy="5105268"/>
              </a:xfrm>
              <a:prstGeom prst="cube">
                <a:avLst>
                  <a:gd name="adj" fmla="val 8038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662" name="AutoShape 4"/>
              <p:cNvSpPr>
                <a:spLocks noChangeArrowheads="1"/>
              </p:cNvSpPr>
              <p:nvPr/>
            </p:nvSpPr>
            <p:spPr bwMode="auto">
              <a:xfrm rot="-7522064">
                <a:off x="4705965" y="511176"/>
                <a:ext cx="1882731" cy="3688709"/>
              </a:xfrm>
              <a:prstGeom prst="triangle">
                <a:avLst>
                  <a:gd name="adj" fmla="val 50727"/>
                </a:avLst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7663" name="Oval 7"/>
              <p:cNvSpPr>
                <a:spLocks noChangeArrowheads="1"/>
              </p:cNvSpPr>
              <p:nvPr/>
            </p:nvSpPr>
            <p:spPr bwMode="auto">
              <a:xfrm>
                <a:off x="3581400" y="2667000"/>
                <a:ext cx="838200" cy="1600200"/>
              </a:xfrm>
              <a:prstGeom prst="ellipse">
                <a:avLst/>
              </a:prstGeom>
              <a:noFill/>
              <a:ln w="381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7664" name="Line 8"/>
              <p:cNvSpPr>
                <a:spLocks noChangeShapeType="1"/>
              </p:cNvSpPr>
              <p:nvPr/>
            </p:nvSpPr>
            <p:spPr bwMode="auto">
              <a:xfrm>
                <a:off x="3962400" y="29718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665" name="Line 9"/>
              <p:cNvSpPr>
                <a:spLocks noChangeShapeType="1"/>
              </p:cNvSpPr>
              <p:nvPr/>
            </p:nvSpPr>
            <p:spPr bwMode="auto">
              <a:xfrm>
                <a:off x="4038600" y="32004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666" name="Line 10"/>
              <p:cNvSpPr>
                <a:spLocks noChangeShapeType="1"/>
              </p:cNvSpPr>
              <p:nvPr/>
            </p:nvSpPr>
            <p:spPr bwMode="auto">
              <a:xfrm>
                <a:off x="3733800" y="35052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667" name="Line 11"/>
              <p:cNvSpPr>
                <a:spLocks noChangeShapeType="1"/>
              </p:cNvSpPr>
              <p:nvPr/>
            </p:nvSpPr>
            <p:spPr bwMode="auto">
              <a:xfrm>
                <a:off x="4038600" y="38100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668" name="Line 12"/>
              <p:cNvSpPr>
                <a:spLocks noChangeShapeType="1"/>
              </p:cNvSpPr>
              <p:nvPr/>
            </p:nvSpPr>
            <p:spPr bwMode="auto">
              <a:xfrm>
                <a:off x="4038600" y="40386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669" name="Oval 20"/>
              <p:cNvSpPr>
                <a:spLocks noChangeArrowheads="1"/>
              </p:cNvSpPr>
              <p:nvPr/>
            </p:nvSpPr>
            <p:spPr bwMode="auto">
              <a:xfrm>
                <a:off x="3733800" y="2667000"/>
                <a:ext cx="914400" cy="1524000"/>
              </a:xfrm>
              <a:prstGeom prst="ellipse">
                <a:avLst/>
              </a:prstGeom>
              <a:noFill/>
              <a:ln w="381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7670" name="Text Box 21"/>
              <p:cNvSpPr txBox="1">
                <a:spLocks noChangeArrowheads="1"/>
              </p:cNvSpPr>
              <p:nvPr/>
            </p:nvSpPr>
            <p:spPr bwMode="auto">
              <a:xfrm>
                <a:off x="5392635" y="1782168"/>
                <a:ext cx="144148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Calibri" pitchFamily="34" charset="0"/>
                  </a:rPr>
                  <a:t>P</a:t>
                </a:r>
                <a:r>
                  <a:rPr lang="en-US" sz="2000" b="1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Calibri" pitchFamily="34" charset="0"/>
                  </a:rPr>
                  <a:t>-polarized </a:t>
                </a:r>
              </a:p>
              <a:p>
                <a:r>
                  <a:rPr lang="en-US" sz="2000" b="1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Calibri" pitchFamily="34" charset="0"/>
                  </a:rPr>
                  <a:t>Laser Pump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 rot="5194904">
                <a:off x="5134406" y="1958772"/>
                <a:ext cx="449263" cy="2797175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3366FF" mc:Ignorable="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 bwMode="auto">
              <a:xfrm>
                <a:off x="5785032" y="3116208"/>
                <a:ext cx="865234" cy="347653"/>
              </a:xfrm>
              <a:prstGeom prst="rightArrow">
                <a:avLst/>
              </a:prstGeom>
              <a:noFill/>
              <a:ln w="19050" cap="flat" cmpd="sng" algn="ctr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IN" sz="2000">
                  <a:ln>
                    <a:solidFill>
                      <a:sysClr val="windowText" lastClr="000000"/>
                    </a:solidFill>
                  </a:ln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673" name="AutoShape 23"/>
              <p:cNvSpPr>
                <a:spLocks noChangeArrowheads="1"/>
              </p:cNvSpPr>
              <p:nvPr/>
            </p:nvSpPr>
            <p:spPr bwMode="auto">
              <a:xfrm rot="6098994">
                <a:off x="5184640" y="2316796"/>
                <a:ext cx="407988" cy="2868613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3366FF" mc:Ignorable="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 bwMode="auto">
              <a:xfrm rot="11643340">
                <a:off x="5780269" y="3743254"/>
                <a:ext cx="865233" cy="347654"/>
              </a:xfrm>
              <a:prstGeom prst="rightArrow">
                <a:avLst/>
              </a:prstGeom>
              <a:noFill/>
              <a:ln w="19050" cap="flat" cmpd="sng" algn="ctr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IN" sz="2000">
                  <a:ln>
                    <a:solidFill>
                      <a:sysClr val="windowText" lastClr="000000"/>
                    </a:solidFill>
                  </a:ln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3935496" y="3176531"/>
                <a:ext cx="344505" cy="52068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IN" sz="2000"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5105400" y="4343400"/>
            <a:ext cx="1752600" cy="3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67" tIns="41434" rIns="82867" bIns="41434">
            <a:spAutoFit/>
          </a:bodyPr>
          <a:lstStyle/>
          <a:p>
            <a:r>
              <a:rPr lang="en-US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400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nm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sp>
        <p:nvSpPr>
          <p:cNvPr id="27657" name="TextBox 7"/>
          <p:cNvSpPr txBox="1">
            <a:spLocks noChangeArrowheads="1"/>
          </p:cNvSpPr>
          <p:nvPr/>
        </p:nvSpPr>
        <p:spPr bwMode="auto">
          <a:xfrm>
            <a:off x="6781800" y="2362200"/>
            <a:ext cx="21336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800 nm,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30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fs</a:t>
            </a:r>
            <a:endParaRPr lang="en-US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27658" name="TextBox 32"/>
          <p:cNvSpPr txBox="1">
            <a:spLocks noChangeArrowheads="1"/>
          </p:cNvSpPr>
          <p:nvPr/>
        </p:nvSpPr>
        <p:spPr bwMode="auto">
          <a:xfrm>
            <a:off x="1981200" y="4419601"/>
            <a:ext cx="2299956" cy="92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Hot electron currents,</a:t>
            </a:r>
          </a:p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Giant magnetic fields,</a:t>
            </a:r>
          </a:p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Plasma motion…….</a:t>
            </a:r>
            <a:endParaRPr lang="en-IN" b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33400" y="6134435"/>
            <a:ext cx="7010400" cy="70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50" tIns="45677" rIns="91350" bIns="45677">
            <a:spAutoFit/>
          </a:bodyPr>
          <a:lstStyle/>
          <a:p>
            <a:r>
              <a:rPr lang="en-US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xmlns:mc="http://schemas.openxmlformats.org/markup-compatibility/2006" xmlns:a14="http://schemas.microsoft.com/office/drawing/2010/main" val="000099" mc:Ignorable=""/>
                </a:solidFill>
                <a:latin typeface="Times New Roman" pitchFamily="18" charset="0"/>
              </a:rPr>
              <a:t>TIFR + IPR</a:t>
            </a:r>
            <a:endParaRPr lang="en-US" sz="2000" b="1" i="1" dirty="0">
              <a:solidFill>
                <a:srgbClr xmlns:mc="http://schemas.openxmlformats.org/markup-compatibility/2006" xmlns:a14="http://schemas.microsoft.com/office/drawing/2010/main" val="000099" mc:Ignorable=""/>
              </a:solidFill>
              <a:latin typeface="Times New Roman" pitchFamily="18" charset="0"/>
            </a:endParaRPr>
          </a:p>
          <a:p>
            <a:r>
              <a:rPr lang="en-US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Phys</a:t>
            </a:r>
            <a:r>
              <a:rPr lang="en-US" sz="20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. Rev. </a:t>
            </a:r>
            <a:r>
              <a:rPr lang="en-US" sz="2000" b="1" i="1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Lett</a:t>
            </a:r>
            <a:r>
              <a:rPr lang="en-US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. </a:t>
            </a:r>
            <a:r>
              <a:rPr lang="en-US" sz="2000" b="1" i="1" u="sng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89</a:t>
            </a:r>
            <a:r>
              <a:rPr lang="en-US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225002 (2002), PRE (2006); </a:t>
            </a:r>
            <a:r>
              <a:rPr lang="en-US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POP </a:t>
            </a:r>
            <a:r>
              <a:rPr lang="en-US" sz="20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</a:rPr>
              <a:t>(2009).</a:t>
            </a:r>
            <a:endParaRPr lang="en-US" sz="2000" b="1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Times New Roman" pitchFamily="18" charset="0"/>
            </a:endParaRPr>
          </a:p>
        </p:txBody>
      </p:sp>
      <p:sp>
        <p:nvSpPr>
          <p:cNvPr id="34" name="TextBox 56"/>
          <p:cNvSpPr txBox="1">
            <a:spLocks noChangeArrowheads="1"/>
          </p:cNvSpPr>
          <p:nvPr/>
        </p:nvSpPr>
        <p:spPr bwMode="auto">
          <a:xfrm>
            <a:off x="201612" y="5649915"/>
            <a:ext cx="878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/>
              <a:t>Principle:</a:t>
            </a:r>
            <a:r>
              <a:rPr lang="en-US" dirty="0"/>
              <a:t> </a:t>
            </a:r>
            <a:r>
              <a: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Probe  polarization changes  due to magnetic field created by pump </a:t>
            </a:r>
            <a:endParaRPr lang="en-IN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</p:txBody>
      </p:sp>
      <p:pic>
        <p:nvPicPr>
          <p:cNvPr id="35" name="Picture 34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92767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3"/>
          <p:cNvSpPr>
            <a:spLocks noChangeArrowheads="1"/>
          </p:cNvSpPr>
          <p:nvPr/>
        </p:nvSpPr>
        <p:spPr bwMode="auto">
          <a:xfrm rot="16360712">
            <a:off x="2204735" y="1758457"/>
            <a:ext cx="449855" cy="349665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2000">
              <a:latin typeface="Calibri" pitchFamily="34" charset="0"/>
            </a:endParaRP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 rot="15543966">
            <a:off x="2332329" y="2158431"/>
            <a:ext cx="408527" cy="34753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2000">
              <a:latin typeface="Calibri" pitchFamily="34" charset="0"/>
            </a:endParaRPr>
          </a:p>
        </p:txBody>
      </p:sp>
      <p:sp>
        <p:nvSpPr>
          <p:cNvPr id="27650" name="Text Box 24"/>
          <p:cNvSpPr txBox="1">
            <a:spLocks noChangeArrowheads="1"/>
          </p:cNvSpPr>
          <p:nvPr/>
        </p:nvSpPr>
        <p:spPr bwMode="auto">
          <a:xfrm>
            <a:off x="107731" y="4515006"/>
            <a:ext cx="1819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Probe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(Time Delayed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w. r. t. Pump)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1" name="TextBox 29"/>
          <p:cNvSpPr txBox="1">
            <a:spLocks noChangeArrowheads="1"/>
          </p:cNvSpPr>
          <p:nvPr/>
        </p:nvSpPr>
        <p:spPr bwMode="auto">
          <a:xfrm>
            <a:off x="76200" y="990600"/>
            <a:ext cx="2607926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>
                <a:latin typeface="Calibri" pitchFamily="34" charset="0"/>
              </a:rPr>
              <a:t>Pump-Probe Experiment </a:t>
            </a:r>
          </a:p>
          <a:p>
            <a:endParaRPr lang="en-IN" b="1" u="sng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libri" pitchFamily="34" charset="0"/>
            </a:endParaRPr>
          </a:p>
        </p:txBody>
      </p:sp>
      <p:sp>
        <p:nvSpPr>
          <p:cNvPr id="27652" name="TextBox 31"/>
          <p:cNvSpPr txBox="1">
            <a:spLocks noChangeArrowheads="1"/>
          </p:cNvSpPr>
          <p:nvPr/>
        </p:nvSpPr>
        <p:spPr bwMode="auto">
          <a:xfrm>
            <a:off x="118275" y="2800290"/>
            <a:ext cx="1798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 To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Polarimeter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" y="2"/>
            <a:ext cx="8458785" cy="961698"/>
            <a:chOff x="1" y="0"/>
            <a:chExt cx="8458199" cy="961699"/>
          </a:xfrm>
        </p:grpSpPr>
        <p:sp>
          <p:nvSpPr>
            <p:cNvPr id="30" name="Oval 29"/>
            <p:cNvSpPr/>
            <p:nvPr/>
          </p:nvSpPr>
          <p:spPr>
            <a:xfrm>
              <a:off x="1130223" y="779464"/>
              <a:ext cx="6857525" cy="46037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7030A0" mc:Ignorable=""/>
            </a:solidFill>
            <a:ln>
              <a:solidFill>
                <a:srgbClr xmlns:mc="http://schemas.openxmlformats.org/markup-compatibility/2006" xmlns:a14="http://schemas.microsoft.com/office/drawing/2010/main" val="0000FF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685800" y="47299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kumimoji="1" lang="en-US" sz="3800" b="1" kern="0" dirty="0" err="1" smtClean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rgbClr xmlns:mc="http://schemas.openxmlformats.org/markup-compatibility/2006" xmlns:a14="http://schemas.microsoft.com/office/drawing/2010/main" val="FFFFFF" mc:Ignorable="">
                        <a:alpha val="60000"/>
                      </a:srgbClr>
                    </a:glow>
                  </a:effectLst>
                  <a:latin typeface="Calibri" pitchFamily="34" charset="0"/>
                </a:rPr>
                <a:t>Polarimetry</a:t>
              </a:r>
              <a:r>
                <a:rPr kumimoji="1" lang="en-US" sz="3800" b="1" kern="0" dirty="0" smtClean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rgbClr xmlns:mc="http://schemas.openxmlformats.org/markup-compatibility/2006" xmlns:a14="http://schemas.microsoft.com/office/drawing/2010/main" val="FFFFFF" mc:Ignorable="">
                        <a:alpha val="60000"/>
                      </a:srgbClr>
                    </a:glow>
                  </a:effectLst>
                  <a:latin typeface="Calibri" pitchFamily="34" charset="0"/>
                </a:rPr>
                <a:t> </a:t>
              </a:r>
              <a:endParaRPr kumimoji="1" lang="en-US" sz="3800" b="1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glow rad="101600">
                    <a:srgbClr xmlns:mc="http://schemas.openxmlformats.org/markup-compatibility/2006" xmlns:a14="http://schemas.microsoft.com/office/drawing/2010/main" val="FFFFFF" mc:Ignorable="">
                      <a:alpha val="60000"/>
                    </a:srgbClr>
                  </a:glow>
                </a:effectLst>
                <a:latin typeface="Calibri" pitchFamily="34" charset="0"/>
              </a:endParaRPr>
            </a:p>
          </p:txBody>
        </p:sp>
        <p:pic>
          <p:nvPicPr>
            <p:cNvPr id="27679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4791187" y="4684525"/>
            <a:ext cx="2751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Target </a:t>
            </a:r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:</a:t>
            </a:r>
          </a:p>
          <a:p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100 µm thin Fused Silica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alibri" pitchFamily="34" charset="0"/>
            </a:endParaRPr>
          </a:p>
        </p:txBody>
      </p:sp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2667002" y="1047750"/>
            <a:ext cx="2514600" cy="5112000"/>
          </a:xfrm>
          <a:prstGeom prst="cube">
            <a:avLst>
              <a:gd name="adj" fmla="val 80389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7662" name="AutoShape 4"/>
          <p:cNvSpPr>
            <a:spLocks noChangeArrowheads="1"/>
          </p:cNvSpPr>
          <p:nvPr/>
        </p:nvSpPr>
        <p:spPr bwMode="auto">
          <a:xfrm rot="14077936">
            <a:off x="5009351" y="570223"/>
            <a:ext cx="1885214" cy="3688513"/>
          </a:xfrm>
          <a:prstGeom prst="triangle">
            <a:avLst>
              <a:gd name="adj" fmla="val 50727"/>
            </a:avLst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2000">
              <a:latin typeface="Calibri" pitchFamily="34" charset="0"/>
            </a:endParaRPr>
          </a:p>
        </p:txBody>
      </p:sp>
      <p:sp>
        <p:nvSpPr>
          <p:cNvPr id="27663" name="Oval 7"/>
          <p:cNvSpPr>
            <a:spLocks noChangeArrowheads="1"/>
          </p:cNvSpPr>
          <p:nvPr/>
        </p:nvSpPr>
        <p:spPr bwMode="auto">
          <a:xfrm>
            <a:off x="3886137" y="2726359"/>
            <a:ext cx="838156" cy="1602310"/>
          </a:xfrm>
          <a:prstGeom prst="ellips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 sz="2000">
              <a:latin typeface="Calibri" pitchFamily="34" charset="0"/>
            </a:endParaRPr>
          </a:p>
        </p:txBody>
      </p:sp>
      <p:sp>
        <p:nvSpPr>
          <p:cNvPr id="27664" name="Line 8"/>
          <p:cNvSpPr>
            <a:spLocks noChangeShapeType="1"/>
          </p:cNvSpPr>
          <p:nvPr/>
        </p:nvSpPr>
        <p:spPr bwMode="auto">
          <a:xfrm>
            <a:off x="4267117" y="3031561"/>
            <a:ext cx="8381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5" name="Line 9"/>
          <p:cNvSpPr>
            <a:spLocks noChangeShapeType="1"/>
          </p:cNvSpPr>
          <p:nvPr/>
        </p:nvSpPr>
        <p:spPr bwMode="auto">
          <a:xfrm>
            <a:off x="4343313" y="3260462"/>
            <a:ext cx="761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6" name="Line 10"/>
          <p:cNvSpPr>
            <a:spLocks noChangeShapeType="1"/>
          </p:cNvSpPr>
          <p:nvPr/>
        </p:nvSpPr>
        <p:spPr bwMode="auto">
          <a:xfrm>
            <a:off x="4038529" y="3565665"/>
            <a:ext cx="761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7" name="Line 11"/>
          <p:cNvSpPr>
            <a:spLocks noChangeShapeType="1"/>
          </p:cNvSpPr>
          <p:nvPr/>
        </p:nvSpPr>
        <p:spPr bwMode="auto">
          <a:xfrm>
            <a:off x="4343313" y="3870867"/>
            <a:ext cx="6857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8" name="Line 12"/>
          <p:cNvSpPr>
            <a:spLocks noChangeShapeType="1"/>
          </p:cNvSpPr>
          <p:nvPr/>
        </p:nvSpPr>
        <p:spPr bwMode="auto">
          <a:xfrm>
            <a:off x="4343313" y="4099769"/>
            <a:ext cx="761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9" name="Oval 20"/>
          <p:cNvSpPr>
            <a:spLocks noChangeArrowheads="1"/>
          </p:cNvSpPr>
          <p:nvPr/>
        </p:nvSpPr>
        <p:spPr bwMode="auto">
          <a:xfrm>
            <a:off x="4038528" y="2726359"/>
            <a:ext cx="914352" cy="1526009"/>
          </a:xfrm>
          <a:prstGeom prst="ellips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 sz="2000">
              <a:latin typeface="Calibri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5697273" y="1840361"/>
            <a:ext cx="1441408" cy="70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P</a:t>
            </a:r>
            <a:r>
              <a:rPr lang="en-US" sz="2000" b="1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-polarized </a:t>
            </a:r>
          </a:p>
          <a:p>
            <a:r>
              <a:rPr lang="en-US" sz="2000" b="1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Laser Pump</a:t>
            </a:r>
          </a:p>
        </p:txBody>
      </p:sp>
      <p:sp>
        <p:nvSpPr>
          <p:cNvPr id="28" name="Right Arrow 27"/>
          <p:cNvSpPr/>
          <p:nvPr/>
        </p:nvSpPr>
        <p:spPr bwMode="auto">
          <a:xfrm rot="21137284">
            <a:off x="914400" y="3962400"/>
            <a:ext cx="865187" cy="348111"/>
          </a:xfrm>
          <a:prstGeom prst="rightArrow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N" sz="2000">
              <a:ln>
                <a:solidFill>
                  <a:sysClr val="windowText" lastClr="000000"/>
                </a:solidFill>
              </a:ln>
              <a:latin typeface="Calibri" pitchFamily="34" charset="0"/>
              <a:cs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1192425">
            <a:off x="867521" y="3302989"/>
            <a:ext cx="865186" cy="348112"/>
          </a:xfrm>
          <a:prstGeom prst="rightArrow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N" sz="2000">
              <a:ln>
                <a:solidFill>
                  <a:sysClr val="windowText" lastClr="000000"/>
                </a:solidFill>
              </a:ln>
              <a:latin typeface="Calibri" pitchFamily="34" charset="0"/>
              <a:cs typeface="Arial" charset="0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4240215" y="3236563"/>
            <a:ext cx="344487" cy="5213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IN" sz="2000">
              <a:latin typeface="Calibri" pitchFamily="34" charset="0"/>
              <a:cs typeface="Arial" charset="0"/>
            </a:endParaRP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172205" y="5476017"/>
            <a:ext cx="1752600" cy="3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67" tIns="41434" rIns="82867" bIns="41434">
            <a:spAutoFit/>
          </a:bodyPr>
          <a:lstStyle/>
          <a:p>
            <a:r>
              <a:rPr lang="en-US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00 nm</a:t>
            </a:r>
            <a:endParaRPr lang="en-US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27657" name="TextBox 7"/>
          <p:cNvSpPr txBox="1">
            <a:spLocks noChangeArrowheads="1"/>
          </p:cNvSpPr>
          <p:nvPr/>
        </p:nvSpPr>
        <p:spPr bwMode="auto">
          <a:xfrm>
            <a:off x="6781800" y="2362200"/>
            <a:ext cx="21336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800 nm,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30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fs</a:t>
            </a:r>
            <a:endParaRPr lang="en-US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27658" name="TextBox 32"/>
          <p:cNvSpPr txBox="1">
            <a:spLocks noChangeArrowheads="1"/>
          </p:cNvSpPr>
          <p:nvPr/>
        </p:nvSpPr>
        <p:spPr bwMode="auto">
          <a:xfrm>
            <a:off x="1981200" y="4419601"/>
            <a:ext cx="2299956" cy="92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Hot electron currents,</a:t>
            </a:r>
          </a:p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Giant magnetic fields,</a:t>
            </a:r>
          </a:p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Plasma motion…….</a:t>
            </a:r>
            <a:endParaRPr lang="en-IN" b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34" name="TextBox 56"/>
          <p:cNvSpPr txBox="1">
            <a:spLocks noChangeArrowheads="1"/>
          </p:cNvSpPr>
          <p:nvPr/>
        </p:nvSpPr>
        <p:spPr bwMode="auto">
          <a:xfrm>
            <a:off x="201612" y="6248400"/>
            <a:ext cx="878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/>
              <a:t>Principle:</a:t>
            </a:r>
            <a:r>
              <a:rPr lang="en-US" dirty="0"/>
              <a:t> </a:t>
            </a:r>
            <a:r>
              <a: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Probe  polarization changes  due to magnetic field created by pump </a:t>
            </a:r>
            <a:endParaRPr lang="en-IN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</p:txBody>
      </p:sp>
      <p:pic>
        <p:nvPicPr>
          <p:cNvPr id="35" name="Picture 34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200" y="1499024"/>
            <a:ext cx="2607926" cy="10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Detectors</a:t>
            </a:r>
          </a:p>
          <a:p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PD: Integrated </a:t>
            </a:r>
          </a:p>
          <a:p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CCD: Spatial resolution 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0033CC" mc:Ignorable="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93977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172203"/>
            <a:ext cx="2133600" cy="476250"/>
          </a:xfrm>
        </p:spPr>
        <p:txBody>
          <a:bodyPr/>
          <a:lstStyle/>
          <a:p>
            <a:pPr>
              <a:defRPr/>
            </a:pPr>
            <a:fld id="{7811768D-813B-434A-804B-6E6325C57B6B}" type="slidenum">
              <a:rPr lang="en-US" b="1"/>
              <a:pPr>
                <a:defRPr/>
              </a:pPr>
              <a:t>28</a:t>
            </a:fld>
            <a:endParaRPr lang="en-US" b="1" dirty="0"/>
          </a:p>
        </p:txBody>
      </p:sp>
      <p:sp>
        <p:nvSpPr>
          <p:cNvPr id="3277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Measured Magnetic Field of Relativistic </a:t>
            </a:r>
            <a:r>
              <a:rPr lang="en-US" sz="2700" b="1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Electrons</a:t>
            </a:r>
            <a:endParaRPr lang="en-US" sz="2700" b="1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pic>
        <p:nvPicPr>
          <p:cNvPr id="3277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74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30300" y="9445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2286003" y="1066805"/>
            <a:ext cx="5331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G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iant, </a:t>
            </a:r>
            <a:r>
              <a:rPr lang="en-US" sz="2800" b="1" dirty="0" err="1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U</a:t>
            </a:r>
            <a:r>
              <a:rPr lang="en-US" sz="2800" b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ltrashort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M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agnetic 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P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ulse !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357438"/>
            <a:ext cx="198120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50" tIns="45677" rIns="91350" bIns="45677">
            <a:spAutoFit/>
          </a:bodyPr>
          <a:lstStyle/>
          <a:p>
            <a:pPr>
              <a:defRPr/>
            </a:pPr>
            <a:r>
              <a:rPr lang="en-US" sz="2400" dirty="0"/>
              <a:t>Target 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2433640"/>
            <a:ext cx="1905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50" tIns="45677" rIns="91350" bIns="45677">
            <a:spAutoFit/>
          </a:bodyPr>
          <a:lstStyle/>
          <a:p>
            <a:pPr>
              <a:defRPr/>
            </a:pPr>
            <a:r>
              <a:rPr lang="en-US" sz="2400" dirty="0"/>
              <a:t>Target Back</a:t>
            </a:r>
          </a:p>
        </p:txBody>
      </p:sp>
      <p:pic>
        <p:nvPicPr>
          <p:cNvPr id="32780" name="Picture 17"/>
          <p:cNvPicPr>
            <a:picLocks noChangeAspect="1" noChangeArrowheads="1"/>
          </p:cNvPicPr>
          <p:nvPr/>
        </p:nvPicPr>
        <p:blipFill>
          <a:blip r:embed="rId4" cstate="print"/>
          <a:srcRect l="5659" t="6882" r="11320" b="1926"/>
          <a:stretch>
            <a:fillRect/>
          </a:stretch>
        </p:blipFill>
        <p:spPr bwMode="auto">
          <a:xfrm>
            <a:off x="366713" y="2647953"/>
            <a:ext cx="4281487" cy="360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81" name="Picture 23"/>
          <p:cNvPicPr>
            <a:picLocks noChangeAspect="1" noChangeArrowheads="1"/>
          </p:cNvPicPr>
          <p:nvPr/>
        </p:nvPicPr>
        <p:blipFill>
          <a:blip r:embed="rId5" cstate="print"/>
          <a:srcRect l="5289" t="7355" r="9471" b="1941"/>
          <a:stretch>
            <a:fillRect/>
          </a:stretch>
        </p:blipFill>
        <p:spPr bwMode="auto">
          <a:xfrm>
            <a:off x="4537084" y="2724150"/>
            <a:ext cx="4378325" cy="360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82" name="TextBox 23"/>
          <p:cNvSpPr txBox="1">
            <a:spLocks noChangeArrowheads="1"/>
          </p:cNvSpPr>
          <p:nvPr/>
        </p:nvSpPr>
        <p:spPr bwMode="auto">
          <a:xfrm>
            <a:off x="1066800" y="6396045"/>
            <a:ext cx="2100235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400" b="1" dirty="0"/>
              <a:t>5 x 10</a:t>
            </a:r>
            <a:r>
              <a:rPr lang="en-US" sz="2400" b="1" baseline="30000" dirty="0"/>
              <a:t>18</a:t>
            </a:r>
            <a:r>
              <a:rPr lang="en-US" sz="2400" b="1" dirty="0"/>
              <a:t> W cm</a:t>
            </a:r>
            <a:r>
              <a:rPr lang="en-US" sz="2400" b="1" baseline="30000" dirty="0"/>
              <a:t>-2</a:t>
            </a:r>
          </a:p>
        </p:txBody>
      </p:sp>
      <p:sp>
        <p:nvSpPr>
          <p:cNvPr id="32783" name="TextBox 15"/>
          <p:cNvSpPr txBox="1">
            <a:spLocks noChangeArrowheads="1"/>
          </p:cNvSpPr>
          <p:nvPr/>
        </p:nvSpPr>
        <p:spPr bwMode="auto">
          <a:xfrm>
            <a:off x="1447806" y="1828809"/>
            <a:ext cx="2475897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u="sng" dirty="0" err="1"/>
              <a:t>Aluminium</a:t>
            </a:r>
            <a:r>
              <a:rPr lang="en-US" b="1" u="sng" dirty="0"/>
              <a:t> </a:t>
            </a:r>
            <a:r>
              <a:rPr lang="en-US" b="1" u="sng" dirty="0" smtClean="0"/>
              <a:t>coated </a:t>
            </a:r>
            <a:r>
              <a:rPr lang="en-US" b="1" u="sng" dirty="0"/>
              <a:t>glass</a:t>
            </a:r>
            <a:endParaRPr lang="en-IN" b="1" u="sng" dirty="0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976965" y="6396045"/>
            <a:ext cx="2100235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400" b="1" dirty="0"/>
              <a:t>2 x 10</a:t>
            </a:r>
            <a:r>
              <a:rPr lang="en-US" sz="2400" b="1" baseline="30000" dirty="0"/>
              <a:t>18</a:t>
            </a:r>
            <a:r>
              <a:rPr lang="en-US" sz="2400" b="1" dirty="0"/>
              <a:t> W cm</a:t>
            </a:r>
            <a:r>
              <a:rPr lang="en-US" sz="2400" b="1" baseline="30000" dirty="0"/>
              <a:t>-2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753708" y="1828800"/>
            <a:ext cx="20395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u="sng" dirty="0" smtClean="0"/>
              <a:t>100 µm Fused silica</a:t>
            </a:r>
            <a:endParaRPr lang="en-IN" b="1" u="sng" dirty="0"/>
          </a:p>
        </p:txBody>
      </p:sp>
      <p:pic>
        <p:nvPicPr>
          <p:cNvPr id="16" name="Picture 15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3365936" y="5934757"/>
            <a:ext cx="2478972" cy="92324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b="1" dirty="0" err="1" smtClean="0"/>
              <a:t>Mondal</a:t>
            </a:r>
            <a:r>
              <a:rPr lang="en-US" b="1" dirty="0" smtClean="0"/>
              <a:t> et al., </a:t>
            </a:r>
          </a:p>
          <a:p>
            <a:pPr algn="ctr"/>
            <a:r>
              <a:rPr lang="en-US" b="1" dirty="0" smtClean="0"/>
              <a:t>(manuscript under preparation)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0156431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37821"/>
            <a:ext cx="8229600" cy="535522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</a:rPr>
              <a:t>‘Hot electron’ currents and ‘Cold return’ currents interact with each other</a:t>
            </a:r>
          </a:p>
          <a:p>
            <a:endParaRPr lang="en-US" sz="2400" b="1" dirty="0" smtClean="0">
              <a:effectLst/>
            </a:endParaRPr>
          </a:p>
          <a:p>
            <a:endParaRPr lang="en-US" sz="2400" b="1" dirty="0">
              <a:effectLst/>
            </a:endParaRPr>
          </a:p>
          <a:p>
            <a:r>
              <a:rPr lang="en-US" sz="2400" b="1" dirty="0" smtClean="0">
                <a:effectLst/>
              </a:rPr>
              <a:t>Currents become </a:t>
            </a:r>
            <a:r>
              <a:rPr lang="en-US" sz="2400" b="1" dirty="0">
                <a:effectLst/>
              </a:rPr>
              <a:t>u</a:t>
            </a:r>
            <a:r>
              <a:rPr lang="en-US" sz="2400" b="1" dirty="0" smtClean="0">
                <a:effectLst/>
              </a:rPr>
              <a:t>nstable (</a:t>
            </a:r>
            <a:r>
              <a:rPr lang="en-US" sz="2400" b="1" dirty="0" err="1" smtClean="0">
                <a:effectLst/>
              </a:rPr>
              <a:t>Weibel</a:t>
            </a:r>
            <a:r>
              <a:rPr lang="en-US" sz="2400" b="1" dirty="0" smtClean="0">
                <a:effectLst/>
              </a:rPr>
              <a:t> instability- B dependent)</a:t>
            </a:r>
          </a:p>
          <a:p>
            <a:endParaRPr lang="en-US" sz="2400" b="1" dirty="0" smtClean="0">
              <a:effectLst/>
            </a:endParaRPr>
          </a:p>
          <a:p>
            <a:endParaRPr lang="en-US" sz="2400" b="1" dirty="0">
              <a:effectLst/>
            </a:endParaRPr>
          </a:p>
          <a:p>
            <a:r>
              <a:rPr lang="en-US" sz="2400" b="1" dirty="0" smtClean="0">
                <a:effectLst/>
              </a:rPr>
              <a:t>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</a:rPr>
              <a:t>Electron beam breaks up into filaments</a:t>
            </a:r>
          </a:p>
          <a:p>
            <a:endParaRPr lang="en-US" sz="2400" b="1" dirty="0" smtClean="0">
              <a:effectLst/>
            </a:endParaRPr>
          </a:p>
          <a:p>
            <a:endParaRPr lang="en-US" sz="2400" b="1" dirty="0">
              <a:effectLst/>
            </a:endParaRPr>
          </a:p>
          <a:p>
            <a:r>
              <a:rPr lang="en-US" sz="2400" b="1" dirty="0" smtClean="0">
                <a:effectLst/>
              </a:rPr>
              <a:t> Magnetic field gets localized and inhomogeneous  </a:t>
            </a:r>
          </a:p>
          <a:p>
            <a:endParaRPr lang="en-US" sz="2400" b="1" dirty="0" smtClean="0">
              <a:effectLst/>
            </a:endParaRPr>
          </a:p>
          <a:p>
            <a:endParaRPr lang="en-US" sz="2400" b="1" dirty="0">
              <a:effectLst/>
            </a:endParaRPr>
          </a:p>
          <a:p>
            <a:r>
              <a:rPr lang="en-US" sz="30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/>
              </a:rPr>
              <a:t>                                 </a:t>
            </a:r>
            <a:r>
              <a:rPr lang="en-US" sz="3000" b="1" i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Direct Evidence?</a:t>
            </a:r>
            <a:endParaRPr lang="en-IN" sz="3000" b="1" i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810" y="228601"/>
            <a:ext cx="5569292" cy="615466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r>
              <a:rPr lang="en-US" sz="3400" b="1" dirty="0">
                <a:solidFill>
                  <a:schemeClr val="accent5">
                    <a:lumMod val="50000"/>
                  </a:schemeClr>
                </a:solidFill>
              </a:rPr>
              <a:t>Relativistic Electron Transport</a:t>
            </a:r>
            <a:endParaRPr lang="en-IN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27286" y="2057400"/>
            <a:ext cx="533400" cy="609600"/>
          </a:xfrm>
          <a:prstGeom prst="downArrow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33CC" mc:Ignorable="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0" tIns="45677" rIns="91350" bIns="4567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xmlns:mc="http://schemas.openxmlformats.org/markup-compatibility/2006" xmlns:a14="http://schemas.microsoft.com/office/drawing/2010/main" val="0000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524000" y="4267200"/>
            <a:ext cx="685800" cy="609600"/>
          </a:xfrm>
          <a:prstGeom prst="down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0" tIns="45677" rIns="91350" bIns="4567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xmlns:mc="http://schemas.openxmlformats.org/markup-compatibility/2006" xmlns:a14="http://schemas.microsoft.com/office/drawing/2010/main" val="0000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>
            <a:off x="1981200" y="5273566"/>
            <a:ext cx="914400" cy="1066800"/>
          </a:xfrm>
          <a:prstGeom prst="curvedRight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0" tIns="45677" rIns="91350" bIns="4567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xmlns:mc="http://schemas.openxmlformats.org/markup-compatibility/2006" xmlns:a14="http://schemas.microsoft.com/office/drawing/2010/main" val="0000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56745" y="3147848"/>
            <a:ext cx="533400" cy="609600"/>
          </a:xfrm>
          <a:prstGeom prst="downArrow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33CC" mc:Ignorable="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0" tIns="45677" rIns="91350" bIns="45677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xmlns:mc="http://schemas.openxmlformats.org/markup-compatibility/2006" xmlns:a14="http://schemas.microsoft.com/office/drawing/2010/main" val="0000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11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130300" y="7794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8"/>
          <p:cNvSpPr txBox="1">
            <a:spLocks noChangeArrowheads="1"/>
          </p:cNvSpPr>
          <p:nvPr/>
        </p:nvSpPr>
        <p:spPr bwMode="auto">
          <a:xfrm>
            <a:off x="5218614" y="1302379"/>
            <a:ext cx="3620589" cy="2246759"/>
          </a:xfrm>
          <a:prstGeom prst="rect">
            <a:avLst/>
          </a:prstGeom>
          <a:noFill/>
          <a:ln w="12700">
            <a:solidFill>
              <a:srgbClr xmlns:mc="http://schemas.openxmlformats.org/markup-compatibility/2006" xmlns:a14="http://schemas.microsoft.com/office/drawing/2010/main" val="FF0000" mc:Ignorable=""/>
            </a:solidFill>
            <a:miter lim="800000"/>
            <a:headEnd/>
            <a:tailEnd/>
          </a:ln>
        </p:spPr>
        <p:txBody>
          <a:bodyPr wrap="square" lIns="91340" tIns="45672" rIns="91340" bIns="45672">
            <a:spAutoFit/>
          </a:bodyPr>
          <a:lstStyle/>
          <a:p>
            <a:pPr eaLnBrk="0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Intensity : </a:t>
            </a:r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10</a:t>
            </a:r>
            <a:r>
              <a:rPr lang="en-US" sz="2000" b="1" baseline="30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19</a:t>
            </a:r>
            <a:r>
              <a:rPr lang="en-US" sz="2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W/cm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2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  <a:p>
            <a:pPr eaLnBrk="0"/>
            <a:endParaRPr lang="en-US" sz="2000" b="1" dirty="0">
              <a:solidFill>
                <a:prstClr val="black"/>
              </a:solidFill>
            </a:endParaRPr>
          </a:p>
          <a:p>
            <a:pPr eaLnBrk="0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cs typeface="Times New Roman" pitchFamily="18" charset="0"/>
              </a:rPr>
              <a:t>Laser </a:t>
            </a:r>
            <a:r>
              <a:rPr lang="el-GR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cs typeface="Times New Roman" pitchFamily="18" charset="0"/>
              </a:rPr>
              <a:t>τ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: 30 X 10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-15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 s</a:t>
            </a:r>
          </a:p>
          <a:p>
            <a:pPr eaLnBrk="0"/>
            <a:endParaRPr lang="en-US" sz="2000" b="1" dirty="0">
              <a:solidFill>
                <a:prstClr val="black"/>
              </a:solidFill>
            </a:endParaRPr>
          </a:p>
          <a:p>
            <a:pPr eaLnBrk="0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Plasma T : 10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2 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/ 10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5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eV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008000" mc:Ignorable=""/>
              </a:solidFill>
            </a:endParaRPr>
          </a:p>
          <a:p>
            <a:pPr eaLnBrk="0"/>
            <a:endParaRPr lang="en-US" sz="2000" b="1" dirty="0">
              <a:solidFill>
                <a:prstClr val="black"/>
              </a:solidFill>
            </a:endParaRPr>
          </a:p>
          <a:p>
            <a:pPr eaLnBrk="0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Plasma Velocity : 10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7 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-10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8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 cm/s</a:t>
            </a:r>
          </a:p>
        </p:txBody>
      </p:sp>
      <p:grpSp>
        <p:nvGrpSpPr>
          <p:cNvPr id="2" name="Group 76"/>
          <p:cNvGrpSpPr/>
          <p:nvPr/>
        </p:nvGrpSpPr>
        <p:grpSpPr>
          <a:xfrm>
            <a:off x="290287" y="1068595"/>
            <a:ext cx="2454904" cy="2497692"/>
            <a:chOff x="268400" y="1068593"/>
            <a:chExt cx="2454904" cy="2497692"/>
          </a:xfrm>
        </p:grpSpPr>
        <p:sp>
          <p:nvSpPr>
            <p:cNvPr id="15377" name="AutoShape 5" descr="Large confetti"/>
            <p:cNvSpPr>
              <a:spLocks noChangeArrowheads="1"/>
            </p:cNvSpPr>
            <p:nvPr/>
          </p:nvSpPr>
          <p:spPr bwMode="auto">
            <a:xfrm rot="4062253">
              <a:off x="684151" y="1396150"/>
              <a:ext cx="1408974" cy="2240475"/>
            </a:xfrm>
            <a:prstGeom prst="irregularSeal2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>
              <a:solidFill>
                <a:srgbClr xmlns:mc="http://schemas.openxmlformats.org/markup-compatibility/2006" xmlns:a14="http://schemas.microsoft.com/office/drawing/2010/main" val="FFCC00" mc:Ignorable="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852553" y="1068593"/>
              <a:ext cx="87075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>
                <a:buFont typeface="Wingdings" charset="2"/>
                <a:buNone/>
                <a:defRPr/>
              </a:pPr>
              <a:r>
                <a:rPr lang="en-US" b="1" dirty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</a:rPr>
                <a:t>Plasma</a:t>
              </a:r>
            </a:p>
          </p:txBody>
        </p:sp>
        <p:sp>
          <p:nvSpPr>
            <p:cNvPr id="15378" name="Line 6"/>
            <p:cNvSpPr>
              <a:spLocks noChangeShapeType="1"/>
            </p:cNvSpPr>
            <p:nvPr/>
          </p:nvSpPr>
          <p:spPr bwMode="auto">
            <a:xfrm>
              <a:off x="1295400" y="2872987"/>
              <a:ext cx="380365" cy="273989"/>
            </a:xfrm>
            <a:prstGeom prst="line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FF0000" mc:Ignorable="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79" name="Line 7"/>
            <p:cNvSpPr>
              <a:spLocks noChangeShapeType="1"/>
            </p:cNvSpPr>
            <p:nvPr/>
          </p:nvSpPr>
          <p:spPr bwMode="auto">
            <a:xfrm flipV="1">
              <a:off x="1321122" y="1916295"/>
              <a:ext cx="458596" cy="222522"/>
            </a:xfrm>
            <a:prstGeom prst="line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FF0000" mc:Ignorable="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80" name="Line 8"/>
            <p:cNvSpPr>
              <a:spLocks noChangeShapeType="1"/>
            </p:cNvSpPr>
            <p:nvPr/>
          </p:nvSpPr>
          <p:spPr bwMode="auto">
            <a:xfrm>
              <a:off x="1295400" y="3010738"/>
              <a:ext cx="390256" cy="555547"/>
            </a:xfrm>
            <a:prstGeom prst="line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FF0000" mc:Ignorable="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 flipV="1">
              <a:off x="1333711" y="1513636"/>
              <a:ext cx="380365" cy="405686"/>
            </a:xfrm>
            <a:prstGeom prst="line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FF0000" mc:Ignorable="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604323" y="2117775"/>
            <a:ext cx="3038515" cy="599986"/>
            <a:chOff x="1161" y="1381"/>
            <a:chExt cx="2198" cy="378"/>
          </a:xfrm>
        </p:grpSpPr>
        <p:sp>
          <p:nvSpPr>
            <p:cNvPr id="10315" name="Text Box 75"/>
            <p:cNvSpPr txBox="1">
              <a:spLocks noChangeArrowheads="1"/>
            </p:cNvSpPr>
            <p:nvPr/>
          </p:nvSpPr>
          <p:spPr bwMode="auto">
            <a:xfrm>
              <a:off x="2864" y="1459"/>
              <a:ext cx="49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>
                <a:buFont typeface="Wingdings" charset="2"/>
                <a:buNone/>
                <a:defRPr/>
              </a:pPr>
              <a:r>
                <a:rPr lang="en-US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rPr>
                <a:t>Laser</a:t>
              </a:r>
            </a:p>
          </p:txBody>
        </p:sp>
        <p:sp>
          <p:nvSpPr>
            <p:cNvPr id="15374" name="AutoShape 76"/>
            <p:cNvSpPr>
              <a:spLocks noChangeArrowheads="1"/>
            </p:cNvSpPr>
            <p:nvPr/>
          </p:nvSpPr>
          <p:spPr bwMode="auto">
            <a:xfrm>
              <a:off x="1161" y="1381"/>
              <a:ext cx="1693" cy="378"/>
            </a:xfrm>
            <a:prstGeom prst="leftArrow">
              <a:avLst>
                <a:gd name="adj1" fmla="val 50000"/>
                <a:gd name="adj2" fmla="val 111971"/>
              </a:avLst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371" name="Rectangle 78" descr="90%"/>
          <p:cNvSpPr>
            <a:spLocks noChangeArrowheads="1"/>
          </p:cNvSpPr>
          <p:nvPr/>
        </p:nvSpPr>
        <p:spPr bwMode="auto">
          <a:xfrm>
            <a:off x="250567" y="1082883"/>
            <a:ext cx="1079527" cy="2538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46050"/>
          </a:sp3d>
        </p:spPr>
        <p:txBody>
          <a:bodyPr wrap="none" lIns="91350" tIns="45677" rIns="91350" bIns="45677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304546" y="1765413"/>
            <a:ext cx="781217" cy="371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50" tIns="45677" rIns="91350" bIns="45677">
            <a:spAutoFit/>
          </a:bodyPr>
          <a:lstStyle/>
          <a:p>
            <a:pPr eaLnBrk="0">
              <a:buFont typeface="Wingdings" charset="2"/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Targe</a:t>
            </a:r>
            <a:r>
              <a:rPr lang="en-US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81" name="Freeform 80"/>
          <p:cNvSpPr/>
          <p:nvPr/>
        </p:nvSpPr>
        <p:spPr>
          <a:xfrm>
            <a:off x="4212000" y="1523680"/>
            <a:ext cx="512640" cy="761840"/>
          </a:xfrm>
          <a:custGeom>
            <a:avLst/>
            <a:gdLst>
              <a:gd name="connsiteX0" fmla="*/ 0 w 1772817"/>
              <a:gd name="connsiteY0" fmla="*/ 1421363 h 1429138"/>
              <a:gd name="connsiteX1" fmla="*/ 419878 w 1772817"/>
              <a:gd name="connsiteY1" fmla="*/ 1178767 h 1429138"/>
              <a:gd name="connsiteX2" fmla="*/ 951723 w 1772817"/>
              <a:gd name="connsiteY2" fmla="*/ 3110 h 1429138"/>
              <a:gd name="connsiteX3" fmla="*/ 1483568 w 1772817"/>
              <a:gd name="connsiteY3" fmla="*/ 1197428 h 1429138"/>
              <a:gd name="connsiteX4" fmla="*/ 1772817 w 1772817"/>
              <a:gd name="connsiteY4" fmla="*/ 1393371 h 14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17" h="1429138">
                <a:moveTo>
                  <a:pt x="0" y="1421363"/>
                </a:moveTo>
                <a:cubicBezTo>
                  <a:pt x="130629" y="1418252"/>
                  <a:pt x="261258" y="1415142"/>
                  <a:pt x="419878" y="1178767"/>
                </a:cubicBezTo>
                <a:cubicBezTo>
                  <a:pt x="578498" y="942392"/>
                  <a:pt x="774441" y="0"/>
                  <a:pt x="951723" y="3110"/>
                </a:cubicBezTo>
                <a:cubicBezTo>
                  <a:pt x="1129005" y="6220"/>
                  <a:pt x="1346719" y="965718"/>
                  <a:pt x="1483568" y="1197428"/>
                </a:cubicBezTo>
                <a:cubicBezTo>
                  <a:pt x="1620417" y="1429138"/>
                  <a:pt x="1696617" y="1411254"/>
                  <a:pt x="1772817" y="1393371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0" tIns="45672" rIns="91340" bIns="45672" anchor="ctr"/>
          <a:lstStyle/>
          <a:p>
            <a:pPr>
              <a:buFont typeface="Wingdings" charset="2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88"/>
          <p:cNvGrpSpPr/>
          <p:nvPr/>
        </p:nvGrpSpPr>
        <p:grpSpPr>
          <a:xfrm>
            <a:off x="1221121" y="4215331"/>
            <a:ext cx="7008620" cy="2490021"/>
            <a:chOff x="1221120" y="4215322"/>
            <a:chExt cx="7008620" cy="2490021"/>
          </a:xfrm>
        </p:grpSpPr>
        <p:grpSp>
          <p:nvGrpSpPr>
            <p:cNvPr id="6" name="Group 78"/>
            <p:cNvGrpSpPr/>
            <p:nvPr/>
          </p:nvGrpSpPr>
          <p:grpSpPr>
            <a:xfrm>
              <a:off x="2473524" y="4215322"/>
              <a:ext cx="422106" cy="2271013"/>
              <a:chOff x="2473524" y="4215322"/>
              <a:chExt cx="422106" cy="2271013"/>
            </a:xfrm>
          </p:grpSpPr>
          <p:grpSp>
            <p:nvGrpSpPr>
              <p:cNvPr id="7" name="Group 77"/>
              <p:cNvGrpSpPr/>
              <p:nvPr/>
            </p:nvGrpSpPr>
            <p:grpSpPr>
              <a:xfrm>
                <a:off x="2473524" y="4247062"/>
                <a:ext cx="415881" cy="2239273"/>
                <a:chOff x="2473524" y="4247062"/>
                <a:chExt cx="415881" cy="2239273"/>
              </a:xfrm>
            </p:grpSpPr>
            <p:sp>
              <p:nvSpPr>
                <p:cNvPr id="1543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473524" y="4247062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810" y="4434330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487810" y="4643815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95747" y="4842191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94159" y="5034220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508445" y="5221487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508445" y="5430973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516382" y="5629349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87810" y="5878510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95747" y="6076886"/>
                  <a:ext cx="373023" cy="409449"/>
                </a:xfrm>
                <a:prstGeom prst="lin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29" name="Line 13"/>
              <p:cNvSpPr>
                <a:spLocks noChangeShapeType="1"/>
              </p:cNvSpPr>
              <p:nvPr/>
            </p:nvSpPr>
            <p:spPr bwMode="auto">
              <a:xfrm>
                <a:off x="2895630" y="4215322"/>
                <a:ext cx="0" cy="2105964"/>
              </a:xfrm>
              <a:prstGeom prst="lin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440" name="Arc 24"/>
            <p:cNvSpPr>
              <a:spLocks/>
            </p:cNvSpPr>
            <p:nvPr/>
          </p:nvSpPr>
          <p:spPr bwMode="auto">
            <a:xfrm flipH="1" flipV="1">
              <a:off x="2923046" y="4278802"/>
              <a:ext cx="4315954" cy="2001221"/>
            </a:xfrm>
            <a:custGeom>
              <a:avLst/>
              <a:gdLst>
                <a:gd name="T0" fmla="*/ 0 w 21592"/>
                <a:gd name="T1" fmla="*/ 0 h 21599"/>
                <a:gd name="T2" fmla="*/ 0 w 21592"/>
                <a:gd name="T3" fmla="*/ 0 h 21599"/>
                <a:gd name="T4" fmla="*/ 0 w 21592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2"/>
                <a:gd name="T10" fmla="*/ 0 h 21599"/>
                <a:gd name="T11" fmla="*/ 21592 w 21592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2" h="21599" fill="none" extrusionOk="0">
                  <a:moveTo>
                    <a:pt x="42" y="-1"/>
                  </a:moveTo>
                  <a:cubicBezTo>
                    <a:pt x="11735" y="21"/>
                    <a:pt x="21287" y="9345"/>
                    <a:pt x="21592" y="21034"/>
                  </a:cubicBezTo>
                </a:path>
                <a:path w="21592" h="21599" stroke="0" extrusionOk="0">
                  <a:moveTo>
                    <a:pt x="42" y="-1"/>
                  </a:moveTo>
                  <a:cubicBezTo>
                    <a:pt x="11735" y="21"/>
                    <a:pt x="21287" y="9345"/>
                    <a:pt x="21592" y="21034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grpSp>
          <p:nvGrpSpPr>
            <p:cNvPr id="8" name="Group 28"/>
            <p:cNvGrpSpPr>
              <a:grpSpLocks noChangeAspect="1"/>
            </p:cNvGrpSpPr>
            <p:nvPr/>
          </p:nvGrpSpPr>
          <p:grpSpPr bwMode="auto">
            <a:xfrm rot="78103" flipH="1">
              <a:off x="3889332" y="5112299"/>
              <a:ext cx="3113472" cy="311054"/>
              <a:chOff x="416" y="1242"/>
              <a:chExt cx="3204" cy="354"/>
            </a:xfrm>
          </p:grpSpPr>
          <p:sp>
            <p:nvSpPr>
              <p:cNvPr id="15427" name="Freeform 29"/>
              <p:cNvSpPr>
                <a:spLocks noChangeAspect="1"/>
              </p:cNvSpPr>
              <p:nvPr/>
            </p:nvSpPr>
            <p:spPr bwMode="auto">
              <a:xfrm>
                <a:off x="416" y="1242"/>
                <a:ext cx="1612" cy="322"/>
              </a:xfrm>
              <a:custGeom>
                <a:avLst/>
                <a:gdLst>
                  <a:gd name="T0" fmla="*/ 0 w 1612"/>
                  <a:gd name="T1" fmla="*/ 158 h 322"/>
                  <a:gd name="T2" fmla="*/ 72 w 1612"/>
                  <a:gd name="T3" fmla="*/ 74 h 322"/>
                  <a:gd name="T4" fmla="*/ 136 w 1612"/>
                  <a:gd name="T5" fmla="*/ 26 h 322"/>
                  <a:gd name="T6" fmla="*/ 200 w 1612"/>
                  <a:gd name="T7" fmla="*/ 2 h 322"/>
                  <a:gd name="T8" fmla="*/ 292 w 1612"/>
                  <a:gd name="T9" fmla="*/ 34 h 322"/>
                  <a:gd name="T10" fmla="*/ 364 w 1612"/>
                  <a:gd name="T11" fmla="*/ 122 h 322"/>
                  <a:gd name="T12" fmla="*/ 440 w 1612"/>
                  <a:gd name="T13" fmla="*/ 198 h 322"/>
                  <a:gd name="T14" fmla="*/ 512 w 1612"/>
                  <a:gd name="T15" fmla="*/ 290 h 322"/>
                  <a:gd name="T16" fmla="*/ 604 w 1612"/>
                  <a:gd name="T17" fmla="*/ 318 h 322"/>
                  <a:gd name="T18" fmla="*/ 676 w 1612"/>
                  <a:gd name="T19" fmla="*/ 294 h 322"/>
                  <a:gd name="T20" fmla="*/ 772 w 1612"/>
                  <a:gd name="T21" fmla="*/ 198 h 322"/>
                  <a:gd name="T22" fmla="*/ 860 w 1612"/>
                  <a:gd name="T23" fmla="*/ 90 h 322"/>
                  <a:gd name="T24" fmla="*/ 924 w 1612"/>
                  <a:gd name="T25" fmla="*/ 38 h 322"/>
                  <a:gd name="T26" fmla="*/ 964 w 1612"/>
                  <a:gd name="T27" fmla="*/ 14 h 322"/>
                  <a:gd name="T28" fmla="*/ 1016 w 1612"/>
                  <a:gd name="T29" fmla="*/ 6 h 322"/>
                  <a:gd name="T30" fmla="*/ 1104 w 1612"/>
                  <a:gd name="T31" fmla="*/ 38 h 322"/>
                  <a:gd name="T32" fmla="*/ 1156 w 1612"/>
                  <a:gd name="T33" fmla="*/ 106 h 322"/>
                  <a:gd name="T34" fmla="*/ 1216 w 1612"/>
                  <a:gd name="T35" fmla="*/ 174 h 322"/>
                  <a:gd name="T36" fmla="*/ 1272 w 1612"/>
                  <a:gd name="T37" fmla="*/ 230 h 322"/>
                  <a:gd name="T38" fmla="*/ 1308 w 1612"/>
                  <a:gd name="T39" fmla="*/ 282 h 322"/>
                  <a:gd name="T40" fmla="*/ 1364 w 1612"/>
                  <a:gd name="T41" fmla="*/ 306 h 322"/>
                  <a:gd name="T42" fmla="*/ 1404 w 1612"/>
                  <a:gd name="T43" fmla="*/ 318 h 322"/>
                  <a:gd name="T44" fmla="*/ 1496 w 1612"/>
                  <a:gd name="T45" fmla="*/ 282 h 322"/>
                  <a:gd name="T46" fmla="*/ 1612 w 1612"/>
                  <a:gd name="T47" fmla="*/ 162 h 3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12"/>
                  <a:gd name="T73" fmla="*/ 0 h 322"/>
                  <a:gd name="T74" fmla="*/ 1612 w 1612"/>
                  <a:gd name="T75" fmla="*/ 322 h 3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12" h="322">
                    <a:moveTo>
                      <a:pt x="0" y="158"/>
                    </a:moveTo>
                    <a:cubicBezTo>
                      <a:pt x="24" y="126"/>
                      <a:pt x="49" y="95"/>
                      <a:pt x="72" y="74"/>
                    </a:cubicBezTo>
                    <a:cubicBezTo>
                      <a:pt x="94" y="52"/>
                      <a:pt x="114" y="37"/>
                      <a:pt x="136" y="26"/>
                    </a:cubicBezTo>
                    <a:cubicBezTo>
                      <a:pt x="157" y="14"/>
                      <a:pt x="174" y="0"/>
                      <a:pt x="200" y="2"/>
                    </a:cubicBezTo>
                    <a:cubicBezTo>
                      <a:pt x="226" y="3"/>
                      <a:pt x="264" y="14"/>
                      <a:pt x="292" y="34"/>
                    </a:cubicBezTo>
                    <a:cubicBezTo>
                      <a:pt x="319" y="53"/>
                      <a:pt x="339" y="94"/>
                      <a:pt x="364" y="122"/>
                    </a:cubicBezTo>
                    <a:cubicBezTo>
                      <a:pt x="388" y="149"/>
                      <a:pt x="415" y="170"/>
                      <a:pt x="440" y="198"/>
                    </a:cubicBezTo>
                    <a:cubicBezTo>
                      <a:pt x="464" y="225"/>
                      <a:pt x="484" y="270"/>
                      <a:pt x="512" y="290"/>
                    </a:cubicBezTo>
                    <a:cubicBezTo>
                      <a:pt x="539" y="309"/>
                      <a:pt x="576" y="317"/>
                      <a:pt x="604" y="318"/>
                    </a:cubicBezTo>
                    <a:cubicBezTo>
                      <a:pt x="631" y="318"/>
                      <a:pt x="648" y="314"/>
                      <a:pt x="676" y="294"/>
                    </a:cubicBezTo>
                    <a:cubicBezTo>
                      <a:pt x="704" y="274"/>
                      <a:pt x="741" y="231"/>
                      <a:pt x="772" y="198"/>
                    </a:cubicBezTo>
                    <a:cubicBezTo>
                      <a:pt x="802" y="164"/>
                      <a:pt x="834" y="116"/>
                      <a:pt x="860" y="90"/>
                    </a:cubicBezTo>
                    <a:cubicBezTo>
                      <a:pt x="885" y="63"/>
                      <a:pt x="906" y="50"/>
                      <a:pt x="924" y="38"/>
                    </a:cubicBezTo>
                    <a:cubicBezTo>
                      <a:pt x="941" y="25"/>
                      <a:pt x="948" y="19"/>
                      <a:pt x="964" y="14"/>
                    </a:cubicBezTo>
                    <a:cubicBezTo>
                      <a:pt x="979" y="8"/>
                      <a:pt x="992" y="2"/>
                      <a:pt x="1016" y="6"/>
                    </a:cubicBezTo>
                    <a:cubicBezTo>
                      <a:pt x="1039" y="10"/>
                      <a:pt x="1080" y="21"/>
                      <a:pt x="1104" y="38"/>
                    </a:cubicBezTo>
                    <a:cubicBezTo>
                      <a:pt x="1127" y="54"/>
                      <a:pt x="1137" y="83"/>
                      <a:pt x="1156" y="106"/>
                    </a:cubicBezTo>
                    <a:cubicBezTo>
                      <a:pt x="1174" y="128"/>
                      <a:pt x="1196" y="153"/>
                      <a:pt x="1216" y="174"/>
                    </a:cubicBezTo>
                    <a:cubicBezTo>
                      <a:pt x="1235" y="194"/>
                      <a:pt x="1256" y="212"/>
                      <a:pt x="1272" y="230"/>
                    </a:cubicBezTo>
                    <a:cubicBezTo>
                      <a:pt x="1287" y="247"/>
                      <a:pt x="1292" y="269"/>
                      <a:pt x="1308" y="282"/>
                    </a:cubicBezTo>
                    <a:cubicBezTo>
                      <a:pt x="1323" y="294"/>
                      <a:pt x="1348" y="300"/>
                      <a:pt x="1364" y="306"/>
                    </a:cubicBezTo>
                    <a:cubicBezTo>
                      <a:pt x="1379" y="311"/>
                      <a:pt x="1382" y="322"/>
                      <a:pt x="1404" y="318"/>
                    </a:cubicBezTo>
                    <a:cubicBezTo>
                      <a:pt x="1426" y="314"/>
                      <a:pt x="1461" y="307"/>
                      <a:pt x="1496" y="282"/>
                    </a:cubicBezTo>
                    <a:cubicBezTo>
                      <a:pt x="1530" y="256"/>
                      <a:pt x="1571" y="209"/>
                      <a:pt x="1612" y="162"/>
                    </a:cubicBezTo>
                  </a:path>
                </a:pathLst>
              </a:custGeom>
              <a:noFill/>
              <a:ln w="5080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round/>
                <a:headEnd/>
                <a:tailEnd type="stealth"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428" name="Freeform 30"/>
              <p:cNvSpPr>
                <a:spLocks noChangeAspect="1"/>
              </p:cNvSpPr>
              <p:nvPr/>
            </p:nvSpPr>
            <p:spPr bwMode="auto">
              <a:xfrm>
                <a:off x="2008" y="1274"/>
                <a:ext cx="1612" cy="322"/>
              </a:xfrm>
              <a:custGeom>
                <a:avLst/>
                <a:gdLst>
                  <a:gd name="T0" fmla="*/ 0 w 1612"/>
                  <a:gd name="T1" fmla="*/ 158 h 322"/>
                  <a:gd name="T2" fmla="*/ 72 w 1612"/>
                  <a:gd name="T3" fmla="*/ 74 h 322"/>
                  <a:gd name="T4" fmla="*/ 136 w 1612"/>
                  <a:gd name="T5" fmla="*/ 26 h 322"/>
                  <a:gd name="T6" fmla="*/ 200 w 1612"/>
                  <a:gd name="T7" fmla="*/ 2 h 322"/>
                  <a:gd name="T8" fmla="*/ 292 w 1612"/>
                  <a:gd name="T9" fmla="*/ 34 h 322"/>
                  <a:gd name="T10" fmla="*/ 364 w 1612"/>
                  <a:gd name="T11" fmla="*/ 122 h 322"/>
                  <a:gd name="T12" fmla="*/ 440 w 1612"/>
                  <a:gd name="T13" fmla="*/ 198 h 322"/>
                  <a:gd name="T14" fmla="*/ 512 w 1612"/>
                  <a:gd name="T15" fmla="*/ 290 h 322"/>
                  <a:gd name="T16" fmla="*/ 604 w 1612"/>
                  <a:gd name="T17" fmla="*/ 318 h 322"/>
                  <a:gd name="T18" fmla="*/ 676 w 1612"/>
                  <a:gd name="T19" fmla="*/ 294 h 322"/>
                  <a:gd name="T20" fmla="*/ 772 w 1612"/>
                  <a:gd name="T21" fmla="*/ 198 h 322"/>
                  <a:gd name="T22" fmla="*/ 860 w 1612"/>
                  <a:gd name="T23" fmla="*/ 90 h 322"/>
                  <a:gd name="T24" fmla="*/ 924 w 1612"/>
                  <a:gd name="T25" fmla="*/ 38 h 322"/>
                  <a:gd name="T26" fmla="*/ 964 w 1612"/>
                  <a:gd name="T27" fmla="*/ 14 h 322"/>
                  <a:gd name="T28" fmla="*/ 1016 w 1612"/>
                  <a:gd name="T29" fmla="*/ 6 h 322"/>
                  <a:gd name="T30" fmla="*/ 1104 w 1612"/>
                  <a:gd name="T31" fmla="*/ 38 h 322"/>
                  <a:gd name="T32" fmla="*/ 1156 w 1612"/>
                  <a:gd name="T33" fmla="*/ 106 h 322"/>
                  <a:gd name="T34" fmla="*/ 1216 w 1612"/>
                  <a:gd name="T35" fmla="*/ 174 h 322"/>
                  <a:gd name="T36" fmla="*/ 1272 w 1612"/>
                  <a:gd name="T37" fmla="*/ 230 h 322"/>
                  <a:gd name="T38" fmla="*/ 1308 w 1612"/>
                  <a:gd name="T39" fmla="*/ 282 h 322"/>
                  <a:gd name="T40" fmla="*/ 1364 w 1612"/>
                  <a:gd name="T41" fmla="*/ 306 h 322"/>
                  <a:gd name="T42" fmla="*/ 1404 w 1612"/>
                  <a:gd name="T43" fmla="*/ 318 h 322"/>
                  <a:gd name="T44" fmla="*/ 1496 w 1612"/>
                  <a:gd name="T45" fmla="*/ 282 h 322"/>
                  <a:gd name="T46" fmla="*/ 1612 w 1612"/>
                  <a:gd name="T47" fmla="*/ 162 h 3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12"/>
                  <a:gd name="T73" fmla="*/ 0 h 322"/>
                  <a:gd name="T74" fmla="*/ 1612 w 1612"/>
                  <a:gd name="T75" fmla="*/ 322 h 3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12" h="322">
                    <a:moveTo>
                      <a:pt x="0" y="158"/>
                    </a:moveTo>
                    <a:cubicBezTo>
                      <a:pt x="24" y="126"/>
                      <a:pt x="49" y="95"/>
                      <a:pt x="72" y="74"/>
                    </a:cubicBezTo>
                    <a:cubicBezTo>
                      <a:pt x="94" y="52"/>
                      <a:pt x="114" y="37"/>
                      <a:pt x="136" y="26"/>
                    </a:cubicBezTo>
                    <a:cubicBezTo>
                      <a:pt x="157" y="14"/>
                      <a:pt x="174" y="0"/>
                      <a:pt x="200" y="2"/>
                    </a:cubicBezTo>
                    <a:cubicBezTo>
                      <a:pt x="226" y="3"/>
                      <a:pt x="264" y="14"/>
                      <a:pt x="292" y="34"/>
                    </a:cubicBezTo>
                    <a:cubicBezTo>
                      <a:pt x="319" y="53"/>
                      <a:pt x="339" y="94"/>
                      <a:pt x="364" y="122"/>
                    </a:cubicBezTo>
                    <a:cubicBezTo>
                      <a:pt x="388" y="149"/>
                      <a:pt x="415" y="170"/>
                      <a:pt x="440" y="198"/>
                    </a:cubicBezTo>
                    <a:cubicBezTo>
                      <a:pt x="464" y="225"/>
                      <a:pt x="484" y="270"/>
                      <a:pt x="512" y="290"/>
                    </a:cubicBezTo>
                    <a:cubicBezTo>
                      <a:pt x="539" y="309"/>
                      <a:pt x="576" y="317"/>
                      <a:pt x="604" y="318"/>
                    </a:cubicBezTo>
                    <a:cubicBezTo>
                      <a:pt x="631" y="318"/>
                      <a:pt x="648" y="314"/>
                      <a:pt x="676" y="294"/>
                    </a:cubicBezTo>
                    <a:cubicBezTo>
                      <a:pt x="704" y="274"/>
                      <a:pt x="741" y="231"/>
                      <a:pt x="772" y="198"/>
                    </a:cubicBezTo>
                    <a:cubicBezTo>
                      <a:pt x="802" y="164"/>
                      <a:pt x="834" y="116"/>
                      <a:pt x="860" y="90"/>
                    </a:cubicBezTo>
                    <a:cubicBezTo>
                      <a:pt x="885" y="63"/>
                      <a:pt x="906" y="50"/>
                      <a:pt x="924" y="38"/>
                    </a:cubicBezTo>
                    <a:cubicBezTo>
                      <a:pt x="941" y="25"/>
                      <a:pt x="948" y="19"/>
                      <a:pt x="964" y="14"/>
                    </a:cubicBezTo>
                    <a:cubicBezTo>
                      <a:pt x="979" y="8"/>
                      <a:pt x="992" y="2"/>
                      <a:pt x="1016" y="6"/>
                    </a:cubicBezTo>
                    <a:cubicBezTo>
                      <a:pt x="1039" y="10"/>
                      <a:pt x="1080" y="21"/>
                      <a:pt x="1104" y="38"/>
                    </a:cubicBezTo>
                    <a:cubicBezTo>
                      <a:pt x="1127" y="54"/>
                      <a:pt x="1137" y="83"/>
                      <a:pt x="1156" y="106"/>
                    </a:cubicBezTo>
                    <a:cubicBezTo>
                      <a:pt x="1174" y="128"/>
                      <a:pt x="1196" y="153"/>
                      <a:pt x="1216" y="174"/>
                    </a:cubicBezTo>
                    <a:cubicBezTo>
                      <a:pt x="1235" y="194"/>
                      <a:pt x="1256" y="212"/>
                      <a:pt x="1272" y="230"/>
                    </a:cubicBezTo>
                    <a:cubicBezTo>
                      <a:pt x="1287" y="247"/>
                      <a:pt x="1292" y="269"/>
                      <a:pt x="1308" y="282"/>
                    </a:cubicBezTo>
                    <a:cubicBezTo>
                      <a:pt x="1323" y="294"/>
                      <a:pt x="1348" y="300"/>
                      <a:pt x="1364" y="306"/>
                    </a:cubicBezTo>
                    <a:cubicBezTo>
                      <a:pt x="1379" y="311"/>
                      <a:pt x="1382" y="322"/>
                      <a:pt x="1404" y="318"/>
                    </a:cubicBezTo>
                    <a:cubicBezTo>
                      <a:pt x="1426" y="314"/>
                      <a:pt x="1461" y="307"/>
                      <a:pt x="1496" y="282"/>
                    </a:cubicBezTo>
                    <a:cubicBezTo>
                      <a:pt x="1530" y="256"/>
                      <a:pt x="1571" y="209"/>
                      <a:pt x="1612" y="162"/>
                    </a:cubicBezTo>
                  </a:path>
                </a:pathLst>
              </a:custGeom>
              <a:noFill/>
              <a:ln w="5080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round/>
                <a:headEnd/>
                <a:tailEnd type="stealth"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84" name="Line 32"/>
            <p:cNvSpPr>
              <a:spLocks noChangeShapeType="1"/>
            </p:cNvSpPr>
            <p:nvPr/>
          </p:nvSpPr>
          <p:spPr bwMode="auto">
            <a:xfrm>
              <a:off x="3540210" y="4416873"/>
              <a:ext cx="0" cy="9664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85" name="Text Box 33"/>
            <p:cNvSpPr txBox="1">
              <a:spLocks noChangeArrowheads="1"/>
            </p:cNvSpPr>
            <p:nvPr/>
          </p:nvSpPr>
          <p:spPr bwMode="auto">
            <a:xfrm>
              <a:off x="3587830" y="4532724"/>
              <a:ext cx="42672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b="1" dirty="0" err="1">
                  <a:solidFill>
                    <a:prstClr val="black"/>
                  </a:solidFill>
                </a:rPr>
                <a:t>n</a:t>
              </a:r>
              <a:r>
                <a:rPr lang="en-US" b="1" baseline="-25000" dirty="0" err="1">
                  <a:solidFill>
                    <a:prstClr val="black"/>
                  </a:solidFill>
                </a:rPr>
                <a:t>cr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5386" name="Line 34"/>
            <p:cNvSpPr>
              <a:spLocks noChangeShapeType="1"/>
            </p:cNvSpPr>
            <p:nvPr/>
          </p:nvSpPr>
          <p:spPr bwMode="auto">
            <a:xfrm>
              <a:off x="3610053" y="6705343"/>
              <a:ext cx="35826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36"/>
            <p:cNvGrpSpPr>
              <a:grpSpLocks noChangeAspect="1"/>
            </p:cNvGrpSpPr>
            <p:nvPr/>
          </p:nvGrpSpPr>
          <p:grpSpPr bwMode="auto">
            <a:xfrm rot="20724162">
              <a:off x="4163559" y="4675412"/>
              <a:ext cx="1931185" cy="309467"/>
              <a:chOff x="416" y="1242"/>
              <a:chExt cx="3204" cy="354"/>
            </a:xfrm>
          </p:grpSpPr>
          <p:sp>
            <p:nvSpPr>
              <p:cNvPr id="15423" name="Freeform 37"/>
              <p:cNvSpPr>
                <a:spLocks noChangeAspect="1"/>
              </p:cNvSpPr>
              <p:nvPr/>
            </p:nvSpPr>
            <p:spPr bwMode="auto">
              <a:xfrm>
                <a:off x="416" y="1242"/>
                <a:ext cx="1612" cy="322"/>
              </a:xfrm>
              <a:custGeom>
                <a:avLst/>
                <a:gdLst>
                  <a:gd name="T0" fmla="*/ 0 w 1612"/>
                  <a:gd name="T1" fmla="*/ 158 h 322"/>
                  <a:gd name="T2" fmla="*/ 72 w 1612"/>
                  <a:gd name="T3" fmla="*/ 74 h 322"/>
                  <a:gd name="T4" fmla="*/ 136 w 1612"/>
                  <a:gd name="T5" fmla="*/ 26 h 322"/>
                  <a:gd name="T6" fmla="*/ 200 w 1612"/>
                  <a:gd name="T7" fmla="*/ 2 h 322"/>
                  <a:gd name="T8" fmla="*/ 292 w 1612"/>
                  <a:gd name="T9" fmla="*/ 34 h 322"/>
                  <a:gd name="T10" fmla="*/ 364 w 1612"/>
                  <a:gd name="T11" fmla="*/ 122 h 322"/>
                  <a:gd name="T12" fmla="*/ 440 w 1612"/>
                  <a:gd name="T13" fmla="*/ 198 h 322"/>
                  <a:gd name="T14" fmla="*/ 512 w 1612"/>
                  <a:gd name="T15" fmla="*/ 290 h 322"/>
                  <a:gd name="T16" fmla="*/ 604 w 1612"/>
                  <a:gd name="T17" fmla="*/ 318 h 322"/>
                  <a:gd name="T18" fmla="*/ 676 w 1612"/>
                  <a:gd name="T19" fmla="*/ 294 h 322"/>
                  <a:gd name="T20" fmla="*/ 772 w 1612"/>
                  <a:gd name="T21" fmla="*/ 198 h 322"/>
                  <a:gd name="T22" fmla="*/ 860 w 1612"/>
                  <a:gd name="T23" fmla="*/ 90 h 322"/>
                  <a:gd name="T24" fmla="*/ 924 w 1612"/>
                  <a:gd name="T25" fmla="*/ 38 h 322"/>
                  <a:gd name="T26" fmla="*/ 964 w 1612"/>
                  <a:gd name="T27" fmla="*/ 14 h 322"/>
                  <a:gd name="T28" fmla="*/ 1016 w 1612"/>
                  <a:gd name="T29" fmla="*/ 6 h 322"/>
                  <a:gd name="T30" fmla="*/ 1104 w 1612"/>
                  <a:gd name="T31" fmla="*/ 38 h 322"/>
                  <a:gd name="T32" fmla="*/ 1156 w 1612"/>
                  <a:gd name="T33" fmla="*/ 106 h 322"/>
                  <a:gd name="T34" fmla="*/ 1216 w 1612"/>
                  <a:gd name="T35" fmla="*/ 174 h 322"/>
                  <a:gd name="T36" fmla="*/ 1272 w 1612"/>
                  <a:gd name="T37" fmla="*/ 230 h 322"/>
                  <a:gd name="T38" fmla="*/ 1308 w 1612"/>
                  <a:gd name="T39" fmla="*/ 282 h 322"/>
                  <a:gd name="T40" fmla="*/ 1364 w 1612"/>
                  <a:gd name="T41" fmla="*/ 306 h 322"/>
                  <a:gd name="T42" fmla="*/ 1404 w 1612"/>
                  <a:gd name="T43" fmla="*/ 318 h 322"/>
                  <a:gd name="T44" fmla="*/ 1496 w 1612"/>
                  <a:gd name="T45" fmla="*/ 282 h 322"/>
                  <a:gd name="T46" fmla="*/ 1612 w 1612"/>
                  <a:gd name="T47" fmla="*/ 162 h 3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12"/>
                  <a:gd name="T73" fmla="*/ 0 h 322"/>
                  <a:gd name="T74" fmla="*/ 1612 w 1612"/>
                  <a:gd name="T75" fmla="*/ 322 h 3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12" h="322">
                    <a:moveTo>
                      <a:pt x="0" y="158"/>
                    </a:moveTo>
                    <a:cubicBezTo>
                      <a:pt x="24" y="126"/>
                      <a:pt x="49" y="95"/>
                      <a:pt x="72" y="74"/>
                    </a:cubicBezTo>
                    <a:cubicBezTo>
                      <a:pt x="94" y="52"/>
                      <a:pt x="114" y="37"/>
                      <a:pt x="136" y="26"/>
                    </a:cubicBezTo>
                    <a:cubicBezTo>
                      <a:pt x="157" y="14"/>
                      <a:pt x="174" y="0"/>
                      <a:pt x="200" y="2"/>
                    </a:cubicBezTo>
                    <a:cubicBezTo>
                      <a:pt x="226" y="3"/>
                      <a:pt x="264" y="14"/>
                      <a:pt x="292" y="34"/>
                    </a:cubicBezTo>
                    <a:cubicBezTo>
                      <a:pt x="319" y="53"/>
                      <a:pt x="339" y="94"/>
                      <a:pt x="364" y="122"/>
                    </a:cubicBezTo>
                    <a:cubicBezTo>
                      <a:pt x="388" y="149"/>
                      <a:pt x="415" y="170"/>
                      <a:pt x="440" y="198"/>
                    </a:cubicBezTo>
                    <a:cubicBezTo>
                      <a:pt x="464" y="225"/>
                      <a:pt x="484" y="270"/>
                      <a:pt x="512" y="290"/>
                    </a:cubicBezTo>
                    <a:cubicBezTo>
                      <a:pt x="539" y="309"/>
                      <a:pt x="576" y="317"/>
                      <a:pt x="604" y="318"/>
                    </a:cubicBezTo>
                    <a:cubicBezTo>
                      <a:pt x="631" y="318"/>
                      <a:pt x="648" y="314"/>
                      <a:pt x="676" y="294"/>
                    </a:cubicBezTo>
                    <a:cubicBezTo>
                      <a:pt x="704" y="274"/>
                      <a:pt x="741" y="231"/>
                      <a:pt x="772" y="198"/>
                    </a:cubicBezTo>
                    <a:cubicBezTo>
                      <a:pt x="802" y="164"/>
                      <a:pt x="834" y="116"/>
                      <a:pt x="860" y="90"/>
                    </a:cubicBezTo>
                    <a:cubicBezTo>
                      <a:pt x="885" y="63"/>
                      <a:pt x="906" y="50"/>
                      <a:pt x="924" y="38"/>
                    </a:cubicBezTo>
                    <a:cubicBezTo>
                      <a:pt x="941" y="25"/>
                      <a:pt x="948" y="19"/>
                      <a:pt x="964" y="14"/>
                    </a:cubicBezTo>
                    <a:cubicBezTo>
                      <a:pt x="979" y="8"/>
                      <a:pt x="992" y="2"/>
                      <a:pt x="1016" y="6"/>
                    </a:cubicBezTo>
                    <a:cubicBezTo>
                      <a:pt x="1039" y="10"/>
                      <a:pt x="1080" y="21"/>
                      <a:pt x="1104" y="38"/>
                    </a:cubicBezTo>
                    <a:cubicBezTo>
                      <a:pt x="1127" y="54"/>
                      <a:pt x="1137" y="83"/>
                      <a:pt x="1156" y="106"/>
                    </a:cubicBezTo>
                    <a:cubicBezTo>
                      <a:pt x="1174" y="128"/>
                      <a:pt x="1196" y="153"/>
                      <a:pt x="1216" y="174"/>
                    </a:cubicBezTo>
                    <a:cubicBezTo>
                      <a:pt x="1235" y="194"/>
                      <a:pt x="1256" y="212"/>
                      <a:pt x="1272" y="230"/>
                    </a:cubicBezTo>
                    <a:cubicBezTo>
                      <a:pt x="1287" y="247"/>
                      <a:pt x="1292" y="269"/>
                      <a:pt x="1308" y="282"/>
                    </a:cubicBezTo>
                    <a:cubicBezTo>
                      <a:pt x="1323" y="294"/>
                      <a:pt x="1348" y="300"/>
                      <a:pt x="1364" y="306"/>
                    </a:cubicBezTo>
                    <a:cubicBezTo>
                      <a:pt x="1379" y="311"/>
                      <a:pt x="1382" y="322"/>
                      <a:pt x="1404" y="318"/>
                    </a:cubicBezTo>
                    <a:cubicBezTo>
                      <a:pt x="1426" y="314"/>
                      <a:pt x="1461" y="307"/>
                      <a:pt x="1496" y="282"/>
                    </a:cubicBezTo>
                    <a:cubicBezTo>
                      <a:pt x="1530" y="256"/>
                      <a:pt x="1571" y="209"/>
                      <a:pt x="1612" y="162"/>
                    </a:cubicBezTo>
                  </a:path>
                </a:pathLst>
              </a:custGeom>
              <a:noFill/>
              <a:ln w="3810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round/>
                <a:headEnd type="none"/>
                <a:tailEnd type="stealth" w="med" len="med"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424" name="Freeform 38"/>
              <p:cNvSpPr>
                <a:spLocks noChangeAspect="1"/>
              </p:cNvSpPr>
              <p:nvPr/>
            </p:nvSpPr>
            <p:spPr bwMode="auto">
              <a:xfrm>
                <a:off x="2008" y="1274"/>
                <a:ext cx="1612" cy="322"/>
              </a:xfrm>
              <a:custGeom>
                <a:avLst/>
                <a:gdLst>
                  <a:gd name="T0" fmla="*/ 0 w 1612"/>
                  <a:gd name="T1" fmla="*/ 158 h 322"/>
                  <a:gd name="T2" fmla="*/ 72 w 1612"/>
                  <a:gd name="T3" fmla="*/ 74 h 322"/>
                  <a:gd name="T4" fmla="*/ 136 w 1612"/>
                  <a:gd name="T5" fmla="*/ 26 h 322"/>
                  <a:gd name="T6" fmla="*/ 200 w 1612"/>
                  <a:gd name="T7" fmla="*/ 2 h 322"/>
                  <a:gd name="T8" fmla="*/ 292 w 1612"/>
                  <a:gd name="T9" fmla="*/ 34 h 322"/>
                  <a:gd name="T10" fmla="*/ 364 w 1612"/>
                  <a:gd name="T11" fmla="*/ 122 h 322"/>
                  <a:gd name="T12" fmla="*/ 440 w 1612"/>
                  <a:gd name="T13" fmla="*/ 198 h 322"/>
                  <a:gd name="T14" fmla="*/ 512 w 1612"/>
                  <a:gd name="T15" fmla="*/ 290 h 322"/>
                  <a:gd name="T16" fmla="*/ 604 w 1612"/>
                  <a:gd name="T17" fmla="*/ 318 h 322"/>
                  <a:gd name="T18" fmla="*/ 676 w 1612"/>
                  <a:gd name="T19" fmla="*/ 294 h 322"/>
                  <a:gd name="T20" fmla="*/ 772 w 1612"/>
                  <a:gd name="T21" fmla="*/ 198 h 322"/>
                  <a:gd name="T22" fmla="*/ 860 w 1612"/>
                  <a:gd name="T23" fmla="*/ 90 h 322"/>
                  <a:gd name="T24" fmla="*/ 924 w 1612"/>
                  <a:gd name="T25" fmla="*/ 38 h 322"/>
                  <a:gd name="T26" fmla="*/ 964 w 1612"/>
                  <a:gd name="T27" fmla="*/ 14 h 322"/>
                  <a:gd name="T28" fmla="*/ 1016 w 1612"/>
                  <a:gd name="T29" fmla="*/ 6 h 322"/>
                  <a:gd name="T30" fmla="*/ 1104 w 1612"/>
                  <a:gd name="T31" fmla="*/ 38 h 322"/>
                  <a:gd name="T32" fmla="*/ 1156 w 1612"/>
                  <a:gd name="T33" fmla="*/ 106 h 322"/>
                  <a:gd name="T34" fmla="*/ 1216 w 1612"/>
                  <a:gd name="T35" fmla="*/ 174 h 322"/>
                  <a:gd name="T36" fmla="*/ 1272 w 1612"/>
                  <a:gd name="T37" fmla="*/ 230 h 322"/>
                  <a:gd name="T38" fmla="*/ 1308 w 1612"/>
                  <a:gd name="T39" fmla="*/ 282 h 322"/>
                  <a:gd name="T40" fmla="*/ 1364 w 1612"/>
                  <a:gd name="T41" fmla="*/ 306 h 322"/>
                  <a:gd name="T42" fmla="*/ 1404 w 1612"/>
                  <a:gd name="T43" fmla="*/ 318 h 322"/>
                  <a:gd name="T44" fmla="*/ 1496 w 1612"/>
                  <a:gd name="T45" fmla="*/ 282 h 322"/>
                  <a:gd name="T46" fmla="*/ 1612 w 1612"/>
                  <a:gd name="T47" fmla="*/ 162 h 3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12"/>
                  <a:gd name="T73" fmla="*/ 0 h 322"/>
                  <a:gd name="T74" fmla="*/ 1612 w 1612"/>
                  <a:gd name="T75" fmla="*/ 322 h 3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12" h="322">
                    <a:moveTo>
                      <a:pt x="0" y="158"/>
                    </a:moveTo>
                    <a:cubicBezTo>
                      <a:pt x="24" y="126"/>
                      <a:pt x="49" y="95"/>
                      <a:pt x="72" y="74"/>
                    </a:cubicBezTo>
                    <a:cubicBezTo>
                      <a:pt x="94" y="52"/>
                      <a:pt x="114" y="37"/>
                      <a:pt x="136" y="26"/>
                    </a:cubicBezTo>
                    <a:cubicBezTo>
                      <a:pt x="157" y="14"/>
                      <a:pt x="174" y="0"/>
                      <a:pt x="200" y="2"/>
                    </a:cubicBezTo>
                    <a:cubicBezTo>
                      <a:pt x="226" y="3"/>
                      <a:pt x="264" y="14"/>
                      <a:pt x="292" y="34"/>
                    </a:cubicBezTo>
                    <a:cubicBezTo>
                      <a:pt x="319" y="53"/>
                      <a:pt x="339" y="94"/>
                      <a:pt x="364" y="122"/>
                    </a:cubicBezTo>
                    <a:cubicBezTo>
                      <a:pt x="388" y="149"/>
                      <a:pt x="415" y="170"/>
                      <a:pt x="440" y="198"/>
                    </a:cubicBezTo>
                    <a:cubicBezTo>
                      <a:pt x="464" y="225"/>
                      <a:pt x="484" y="270"/>
                      <a:pt x="512" y="290"/>
                    </a:cubicBezTo>
                    <a:cubicBezTo>
                      <a:pt x="539" y="309"/>
                      <a:pt x="576" y="317"/>
                      <a:pt x="604" y="318"/>
                    </a:cubicBezTo>
                    <a:cubicBezTo>
                      <a:pt x="631" y="318"/>
                      <a:pt x="648" y="314"/>
                      <a:pt x="676" y="294"/>
                    </a:cubicBezTo>
                    <a:cubicBezTo>
                      <a:pt x="704" y="274"/>
                      <a:pt x="741" y="231"/>
                      <a:pt x="772" y="198"/>
                    </a:cubicBezTo>
                    <a:cubicBezTo>
                      <a:pt x="802" y="164"/>
                      <a:pt x="834" y="116"/>
                      <a:pt x="860" y="90"/>
                    </a:cubicBezTo>
                    <a:cubicBezTo>
                      <a:pt x="885" y="63"/>
                      <a:pt x="906" y="50"/>
                      <a:pt x="924" y="38"/>
                    </a:cubicBezTo>
                    <a:cubicBezTo>
                      <a:pt x="941" y="25"/>
                      <a:pt x="948" y="19"/>
                      <a:pt x="964" y="14"/>
                    </a:cubicBezTo>
                    <a:cubicBezTo>
                      <a:pt x="979" y="8"/>
                      <a:pt x="992" y="2"/>
                      <a:pt x="1016" y="6"/>
                    </a:cubicBezTo>
                    <a:cubicBezTo>
                      <a:pt x="1039" y="10"/>
                      <a:pt x="1080" y="21"/>
                      <a:pt x="1104" y="38"/>
                    </a:cubicBezTo>
                    <a:cubicBezTo>
                      <a:pt x="1127" y="54"/>
                      <a:pt x="1137" y="83"/>
                      <a:pt x="1156" y="106"/>
                    </a:cubicBezTo>
                    <a:cubicBezTo>
                      <a:pt x="1174" y="128"/>
                      <a:pt x="1196" y="153"/>
                      <a:pt x="1216" y="174"/>
                    </a:cubicBezTo>
                    <a:cubicBezTo>
                      <a:pt x="1235" y="194"/>
                      <a:pt x="1256" y="212"/>
                      <a:pt x="1272" y="230"/>
                    </a:cubicBezTo>
                    <a:cubicBezTo>
                      <a:pt x="1287" y="247"/>
                      <a:pt x="1292" y="269"/>
                      <a:pt x="1308" y="282"/>
                    </a:cubicBezTo>
                    <a:cubicBezTo>
                      <a:pt x="1323" y="294"/>
                      <a:pt x="1348" y="300"/>
                      <a:pt x="1364" y="306"/>
                    </a:cubicBezTo>
                    <a:cubicBezTo>
                      <a:pt x="1379" y="311"/>
                      <a:pt x="1382" y="322"/>
                      <a:pt x="1404" y="318"/>
                    </a:cubicBezTo>
                    <a:cubicBezTo>
                      <a:pt x="1426" y="314"/>
                      <a:pt x="1461" y="307"/>
                      <a:pt x="1496" y="282"/>
                    </a:cubicBezTo>
                    <a:cubicBezTo>
                      <a:pt x="1530" y="256"/>
                      <a:pt x="1571" y="209"/>
                      <a:pt x="1612" y="162"/>
                    </a:cubicBezTo>
                  </a:path>
                </a:pathLst>
              </a:custGeom>
              <a:noFill/>
              <a:ln w="3810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round/>
                <a:headEnd type="none"/>
                <a:tailEnd type="stealth" w="med" len="med"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41"/>
            <p:cNvGrpSpPr>
              <a:grpSpLocks noChangeAspect="1"/>
            </p:cNvGrpSpPr>
            <p:nvPr/>
          </p:nvGrpSpPr>
          <p:grpSpPr bwMode="auto">
            <a:xfrm rot="875838" flipV="1">
              <a:off x="4133399" y="5518401"/>
              <a:ext cx="1931185" cy="309468"/>
              <a:chOff x="416" y="1242"/>
              <a:chExt cx="3204" cy="354"/>
            </a:xfrm>
          </p:grpSpPr>
          <p:sp>
            <p:nvSpPr>
              <p:cNvPr id="15419" name="Freeform 42"/>
              <p:cNvSpPr>
                <a:spLocks noChangeAspect="1"/>
              </p:cNvSpPr>
              <p:nvPr/>
            </p:nvSpPr>
            <p:spPr bwMode="auto">
              <a:xfrm>
                <a:off x="416" y="1242"/>
                <a:ext cx="1612" cy="322"/>
              </a:xfrm>
              <a:custGeom>
                <a:avLst/>
                <a:gdLst>
                  <a:gd name="T0" fmla="*/ 0 w 1612"/>
                  <a:gd name="T1" fmla="*/ 158 h 322"/>
                  <a:gd name="T2" fmla="*/ 72 w 1612"/>
                  <a:gd name="T3" fmla="*/ 74 h 322"/>
                  <a:gd name="T4" fmla="*/ 136 w 1612"/>
                  <a:gd name="T5" fmla="*/ 26 h 322"/>
                  <a:gd name="T6" fmla="*/ 200 w 1612"/>
                  <a:gd name="T7" fmla="*/ 2 h 322"/>
                  <a:gd name="T8" fmla="*/ 292 w 1612"/>
                  <a:gd name="T9" fmla="*/ 34 h 322"/>
                  <a:gd name="T10" fmla="*/ 364 w 1612"/>
                  <a:gd name="T11" fmla="*/ 122 h 322"/>
                  <a:gd name="T12" fmla="*/ 440 w 1612"/>
                  <a:gd name="T13" fmla="*/ 198 h 322"/>
                  <a:gd name="T14" fmla="*/ 512 w 1612"/>
                  <a:gd name="T15" fmla="*/ 290 h 322"/>
                  <a:gd name="T16" fmla="*/ 604 w 1612"/>
                  <a:gd name="T17" fmla="*/ 318 h 322"/>
                  <a:gd name="T18" fmla="*/ 676 w 1612"/>
                  <a:gd name="T19" fmla="*/ 294 h 322"/>
                  <a:gd name="T20" fmla="*/ 772 w 1612"/>
                  <a:gd name="T21" fmla="*/ 198 h 322"/>
                  <a:gd name="T22" fmla="*/ 860 w 1612"/>
                  <a:gd name="T23" fmla="*/ 90 h 322"/>
                  <a:gd name="T24" fmla="*/ 924 w 1612"/>
                  <a:gd name="T25" fmla="*/ 38 h 322"/>
                  <a:gd name="T26" fmla="*/ 964 w 1612"/>
                  <a:gd name="T27" fmla="*/ 14 h 322"/>
                  <a:gd name="T28" fmla="*/ 1016 w 1612"/>
                  <a:gd name="T29" fmla="*/ 6 h 322"/>
                  <a:gd name="T30" fmla="*/ 1104 w 1612"/>
                  <a:gd name="T31" fmla="*/ 38 h 322"/>
                  <a:gd name="T32" fmla="*/ 1156 w 1612"/>
                  <a:gd name="T33" fmla="*/ 106 h 322"/>
                  <a:gd name="T34" fmla="*/ 1216 w 1612"/>
                  <a:gd name="T35" fmla="*/ 174 h 322"/>
                  <a:gd name="T36" fmla="*/ 1272 w 1612"/>
                  <a:gd name="T37" fmla="*/ 230 h 322"/>
                  <a:gd name="T38" fmla="*/ 1308 w 1612"/>
                  <a:gd name="T39" fmla="*/ 282 h 322"/>
                  <a:gd name="T40" fmla="*/ 1364 w 1612"/>
                  <a:gd name="T41" fmla="*/ 306 h 322"/>
                  <a:gd name="T42" fmla="*/ 1404 w 1612"/>
                  <a:gd name="T43" fmla="*/ 318 h 322"/>
                  <a:gd name="T44" fmla="*/ 1496 w 1612"/>
                  <a:gd name="T45" fmla="*/ 282 h 322"/>
                  <a:gd name="T46" fmla="*/ 1612 w 1612"/>
                  <a:gd name="T47" fmla="*/ 162 h 3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12"/>
                  <a:gd name="T73" fmla="*/ 0 h 322"/>
                  <a:gd name="T74" fmla="*/ 1612 w 1612"/>
                  <a:gd name="T75" fmla="*/ 322 h 3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12" h="322">
                    <a:moveTo>
                      <a:pt x="0" y="158"/>
                    </a:moveTo>
                    <a:cubicBezTo>
                      <a:pt x="24" y="126"/>
                      <a:pt x="49" y="95"/>
                      <a:pt x="72" y="74"/>
                    </a:cubicBezTo>
                    <a:cubicBezTo>
                      <a:pt x="94" y="52"/>
                      <a:pt x="114" y="37"/>
                      <a:pt x="136" y="26"/>
                    </a:cubicBezTo>
                    <a:cubicBezTo>
                      <a:pt x="157" y="14"/>
                      <a:pt x="174" y="0"/>
                      <a:pt x="200" y="2"/>
                    </a:cubicBezTo>
                    <a:cubicBezTo>
                      <a:pt x="226" y="3"/>
                      <a:pt x="264" y="14"/>
                      <a:pt x="292" y="34"/>
                    </a:cubicBezTo>
                    <a:cubicBezTo>
                      <a:pt x="319" y="53"/>
                      <a:pt x="339" y="94"/>
                      <a:pt x="364" y="122"/>
                    </a:cubicBezTo>
                    <a:cubicBezTo>
                      <a:pt x="388" y="149"/>
                      <a:pt x="415" y="170"/>
                      <a:pt x="440" y="198"/>
                    </a:cubicBezTo>
                    <a:cubicBezTo>
                      <a:pt x="464" y="225"/>
                      <a:pt x="484" y="270"/>
                      <a:pt x="512" y="290"/>
                    </a:cubicBezTo>
                    <a:cubicBezTo>
                      <a:pt x="539" y="309"/>
                      <a:pt x="576" y="317"/>
                      <a:pt x="604" y="318"/>
                    </a:cubicBezTo>
                    <a:cubicBezTo>
                      <a:pt x="631" y="318"/>
                      <a:pt x="648" y="314"/>
                      <a:pt x="676" y="294"/>
                    </a:cubicBezTo>
                    <a:cubicBezTo>
                      <a:pt x="704" y="274"/>
                      <a:pt x="741" y="231"/>
                      <a:pt x="772" y="198"/>
                    </a:cubicBezTo>
                    <a:cubicBezTo>
                      <a:pt x="802" y="164"/>
                      <a:pt x="834" y="116"/>
                      <a:pt x="860" y="90"/>
                    </a:cubicBezTo>
                    <a:cubicBezTo>
                      <a:pt x="885" y="63"/>
                      <a:pt x="906" y="50"/>
                      <a:pt x="924" y="38"/>
                    </a:cubicBezTo>
                    <a:cubicBezTo>
                      <a:pt x="941" y="25"/>
                      <a:pt x="948" y="19"/>
                      <a:pt x="964" y="14"/>
                    </a:cubicBezTo>
                    <a:cubicBezTo>
                      <a:pt x="979" y="8"/>
                      <a:pt x="992" y="2"/>
                      <a:pt x="1016" y="6"/>
                    </a:cubicBezTo>
                    <a:cubicBezTo>
                      <a:pt x="1039" y="10"/>
                      <a:pt x="1080" y="21"/>
                      <a:pt x="1104" y="38"/>
                    </a:cubicBezTo>
                    <a:cubicBezTo>
                      <a:pt x="1127" y="54"/>
                      <a:pt x="1137" y="83"/>
                      <a:pt x="1156" y="106"/>
                    </a:cubicBezTo>
                    <a:cubicBezTo>
                      <a:pt x="1174" y="128"/>
                      <a:pt x="1196" y="153"/>
                      <a:pt x="1216" y="174"/>
                    </a:cubicBezTo>
                    <a:cubicBezTo>
                      <a:pt x="1235" y="194"/>
                      <a:pt x="1256" y="212"/>
                      <a:pt x="1272" y="230"/>
                    </a:cubicBezTo>
                    <a:cubicBezTo>
                      <a:pt x="1287" y="247"/>
                      <a:pt x="1292" y="269"/>
                      <a:pt x="1308" y="282"/>
                    </a:cubicBezTo>
                    <a:cubicBezTo>
                      <a:pt x="1323" y="294"/>
                      <a:pt x="1348" y="300"/>
                      <a:pt x="1364" y="306"/>
                    </a:cubicBezTo>
                    <a:cubicBezTo>
                      <a:pt x="1379" y="311"/>
                      <a:pt x="1382" y="322"/>
                      <a:pt x="1404" y="318"/>
                    </a:cubicBezTo>
                    <a:cubicBezTo>
                      <a:pt x="1426" y="314"/>
                      <a:pt x="1461" y="307"/>
                      <a:pt x="1496" y="282"/>
                    </a:cubicBezTo>
                    <a:cubicBezTo>
                      <a:pt x="1530" y="256"/>
                      <a:pt x="1571" y="209"/>
                      <a:pt x="1612" y="162"/>
                    </a:cubicBezTo>
                  </a:path>
                </a:pathLst>
              </a:custGeom>
              <a:noFill/>
              <a:ln w="3810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round/>
                <a:headEnd/>
                <a:tailEnd type="stealth"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420" name="Freeform 43"/>
              <p:cNvSpPr>
                <a:spLocks noChangeAspect="1"/>
              </p:cNvSpPr>
              <p:nvPr/>
            </p:nvSpPr>
            <p:spPr bwMode="auto">
              <a:xfrm>
                <a:off x="2008" y="1274"/>
                <a:ext cx="1612" cy="322"/>
              </a:xfrm>
              <a:custGeom>
                <a:avLst/>
                <a:gdLst>
                  <a:gd name="T0" fmla="*/ 0 w 1612"/>
                  <a:gd name="T1" fmla="*/ 158 h 322"/>
                  <a:gd name="T2" fmla="*/ 72 w 1612"/>
                  <a:gd name="T3" fmla="*/ 74 h 322"/>
                  <a:gd name="T4" fmla="*/ 136 w 1612"/>
                  <a:gd name="T5" fmla="*/ 26 h 322"/>
                  <a:gd name="T6" fmla="*/ 200 w 1612"/>
                  <a:gd name="T7" fmla="*/ 2 h 322"/>
                  <a:gd name="T8" fmla="*/ 292 w 1612"/>
                  <a:gd name="T9" fmla="*/ 34 h 322"/>
                  <a:gd name="T10" fmla="*/ 364 w 1612"/>
                  <a:gd name="T11" fmla="*/ 122 h 322"/>
                  <a:gd name="T12" fmla="*/ 440 w 1612"/>
                  <a:gd name="T13" fmla="*/ 198 h 322"/>
                  <a:gd name="T14" fmla="*/ 512 w 1612"/>
                  <a:gd name="T15" fmla="*/ 290 h 322"/>
                  <a:gd name="T16" fmla="*/ 604 w 1612"/>
                  <a:gd name="T17" fmla="*/ 318 h 322"/>
                  <a:gd name="T18" fmla="*/ 676 w 1612"/>
                  <a:gd name="T19" fmla="*/ 294 h 322"/>
                  <a:gd name="T20" fmla="*/ 772 w 1612"/>
                  <a:gd name="T21" fmla="*/ 198 h 322"/>
                  <a:gd name="T22" fmla="*/ 860 w 1612"/>
                  <a:gd name="T23" fmla="*/ 90 h 322"/>
                  <a:gd name="T24" fmla="*/ 924 w 1612"/>
                  <a:gd name="T25" fmla="*/ 38 h 322"/>
                  <a:gd name="T26" fmla="*/ 964 w 1612"/>
                  <a:gd name="T27" fmla="*/ 14 h 322"/>
                  <a:gd name="T28" fmla="*/ 1016 w 1612"/>
                  <a:gd name="T29" fmla="*/ 6 h 322"/>
                  <a:gd name="T30" fmla="*/ 1104 w 1612"/>
                  <a:gd name="T31" fmla="*/ 38 h 322"/>
                  <a:gd name="T32" fmla="*/ 1156 w 1612"/>
                  <a:gd name="T33" fmla="*/ 106 h 322"/>
                  <a:gd name="T34" fmla="*/ 1216 w 1612"/>
                  <a:gd name="T35" fmla="*/ 174 h 322"/>
                  <a:gd name="T36" fmla="*/ 1272 w 1612"/>
                  <a:gd name="T37" fmla="*/ 230 h 322"/>
                  <a:gd name="T38" fmla="*/ 1308 w 1612"/>
                  <a:gd name="T39" fmla="*/ 282 h 322"/>
                  <a:gd name="T40" fmla="*/ 1364 w 1612"/>
                  <a:gd name="T41" fmla="*/ 306 h 322"/>
                  <a:gd name="T42" fmla="*/ 1404 w 1612"/>
                  <a:gd name="T43" fmla="*/ 318 h 322"/>
                  <a:gd name="T44" fmla="*/ 1496 w 1612"/>
                  <a:gd name="T45" fmla="*/ 282 h 322"/>
                  <a:gd name="T46" fmla="*/ 1612 w 1612"/>
                  <a:gd name="T47" fmla="*/ 162 h 3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12"/>
                  <a:gd name="T73" fmla="*/ 0 h 322"/>
                  <a:gd name="T74" fmla="*/ 1612 w 1612"/>
                  <a:gd name="T75" fmla="*/ 322 h 3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12" h="322">
                    <a:moveTo>
                      <a:pt x="0" y="158"/>
                    </a:moveTo>
                    <a:cubicBezTo>
                      <a:pt x="24" y="126"/>
                      <a:pt x="49" y="95"/>
                      <a:pt x="72" y="74"/>
                    </a:cubicBezTo>
                    <a:cubicBezTo>
                      <a:pt x="94" y="52"/>
                      <a:pt x="114" y="37"/>
                      <a:pt x="136" y="26"/>
                    </a:cubicBezTo>
                    <a:cubicBezTo>
                      <a:pt x="157" y="14"/>
                      <a:pt x="174" y="0"/>
                      <a:pt x="200" y="2"/>
                    </a:cubicBezTo>
                    <a:cubicBezTo>
                      <a:pt x="226" y="3"/>
                      <a:pt x="264" y="14"/>
                      <a:pt x="292" y="34"/>
                    </a:cubicBezTo>
                    <a:cubicBezTo>
                      <a:pt x="319" y="53"/>
                      <a:pt x="339" y="94"/>
                      <a:pt x="364" y="122"/>
                    </a:cubicBezTo>
                    <a:cubicBezTo>
                      <a:pt x="388" y="149"/>
                      <a:pt x="415" y="170"/>
                      <a:pt x="440" y="198"/>
                    </a:cubicBezTo>
                    <a:cubicBezTo>
                      <a:pt x="464" y="225"/>
                      <a:pt x="484" y="270"/>
                      <a:pt x="512" y="290"/>
                    </a:cubicBezTo>
                    <a:cubicBezTo>
                      <a:pt x="539" y="309"/>
                      <a:pt x="576" y="317"/>
                      <a:pt x="604" y="318"/>
                    </a:cubicBezTo>
                    <a:cubicBezTo>
                      <a:pt x="631" y="318"/>
                      <a:pt x="648" y="314"/>
                      <a:pt x="676" y="294"/>
                    </a:cubicBezTo>
                    <a:cubicBezTo>
                      <a:pt x="704" y="274"/>
                      <a:pt x="741" y="231"/>
                      <a:pt x="772" y="198"/>
                    </a:cubicBezTo>
                    <a:cubicBezTo>
                      <a:pt x="802" y="164"/>
                      <a:pt x="834" y="116"/>
                      <a:pt x="860" y="90"/>
                    </a:cubicBezTo>
                    <a:cubicBezTo>
                      <a:pt x="885" y="63"/>
                      <a:pt x="906" y="50"/>
                      <a:pt x="924" y="38"/>
                    </a:cubicBezTo>
                    <a:cubicBezTo>
                      <a:pt x="941" y="25"/>
                      <a:pt x="948" y="19"/>
                      <a:pt x="964" y="14"/>
                    </a:cubicBezTo>
                    <a:cubicBezTo>
                      <a:pt x="979" y="8"/>
                      <a:pt x="992" y="2"/>
                      <a:pt x="1016" y="6"/>
                    </a:cubicBezTo>
                    <a:cubicBezTo>
                      <a:pt x="1039" y="10"/>
                      <a:pt x="1080" y="21"/>
                      <a:pt x="1104" y="38"/>
                    </a:cubicBezTo>
                    <a:cubicBezTo>
                      <a:pt x="1127" y="54"/>
                      <a:pt x="1137" y="83"/>
                      <a:pt x="1156" y="106"/>
                    </a:cubicBezTo>
                    <a:cubicBezTo>
                      <a:pt x="1174" y="128"/>
                      <a:pt x="1196" y="153"/>
                      <a:pt x="1216" y="174"/>
                    </a:cubicBezTo>
                    <a:cubicBezTo>
                      <a:pt x="1235" y="194"/>
                      <a:pt x="1256" y="212"/>
                      <a:pt x="1272" y="230"/>
                    </a:cubicBezTo>
                    <a:cubicBezTo>
                      <a:pt x="1287" y="247"/>
                      <a:pt x="1292" y="269"/>
                      <a:pt x="1308" y="282"/>
                    </a:cubicBezTo>
                    <a:cubicBezTo>
                      <a:pt x="1323" y="294"/>
                      <a:pt x="1348" y="300"/>
                      <a:pt x="1364" y="306"/>
                    </a:cubicBezTo>
                    <a:cubicBezTo>
                      <a:pt x="1379" y="311"/>
                      <a:pt x="1382" y="322"/>
                      <a:pt x="1404" y="318"/>
                    </a:cubicBezTo>
                    <a:cubicBezTo>
                      <a:pt x="1426" y="314"/>
                      <a:pt x="1461" y="307"/>
                      <a:pt x="1496" y="282"/>
                    </a:cubicBezTo>
                    <a:cubicBezTo>
                      <a:pt x="1530" y="256"/>
                      <a:pt x="1571" y="209"/>
                      <a:pt x="1612" y="162"/>
                    </a:cubicBezTo>
                  </a:path>
                </a:pathLst>
              </a:custGeom>
              <a:noFill/>
              <a:ln w="3810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round/>
                <a:headEnd/>
                <a:tailEnd type="stealth"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89" name="Text Box 45"/>
            <p:cNvSpPr txBox="1">
              <a:spLocks noChangeArrowheads="1"/>
            </p:cNvSpPr>
            <p:nvPr/>
          </p:nvSpPr>
          <p:spPr bwMode="auto">
            <a:xfrm>
              <a:off x="7544937" y="5040292"/>
              <a:ext cx="6848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b="1" dirty="0">
                  <a:solidFill>
                    <a:prstClr val="black"/>
                  </a:solidFill>
                </a:rPr>
                <a:t>Laser</a:t>
              </a:r>
            </a:p>
          </p:txBody>
        </p:sp>
        <p:sp>
          <p:nvSpPr>
            <p:cNvPr id="15390" name="Text Box 4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160569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b="1" dirty="0">
                  <a:solidFill>
                    <a:prstClr val="black"/>
                  </a:solidFill>
                </a:rPr>
                <a:t>Scattered Light</a:t>
              </a:r>
            </a:p>
          </p:txBody>
        </p:sp>
        <p:sp>
          <p:nvSpPr>
            <p:cNvPr id="15391" name="Text Box 47"/>
            <p:cNvSpPr txBox="1">
              <a:spLocks noChangeArrowheads="1"/>
            </p:cNvSpPr>
            <p:nvPr/>
          </p:nvSpPr>
          <p:spPr bwMode="auto">
            <a:xfrm>
              <a:off x="6096000" y="5730918"/>
              <a:ext cx="160569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b="1" dirty="0">
                  <a:solidFill>
                    <a:prstClr val="black"/>
                  </a:solidFill>
                </a:rPr>
                <a:t>Scattered Light</a:t>
              </a:r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1221120" y="4374023"/>
              <a:ext cx="1439709" cy="730025"/>
              <a:chOff x="123" y="2548"/>
              <a:chExt cx="907" cy="460"/>
            </a:xfrm>
          </p:grpSpPr>
          <p:sp>
            <p:nvSpPr>
              <p:cNvPr id="15415" name="Text Box 50"/>
              <p:cNvSpPr txBox="1">
                <a:spLocks noChangeArrowheads="1"/>
              </p:cNvSpPr>
              <p:nvPr/>
            </p:nvSpPr>
            <p:spPr bwMode="auto">
              <a:xfrm>
                <a:off x="123" y="2548"/>
                <a:ext cx="693" cy="40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/>
                <a:r>
                  <a:rPr lang="en-US" b="1">
                    <a:solidFill>
                      <a:prstClr val="black"/>
                    </a:solidFill>
                  </a:rPr>
                  <a:t>Heat</a:t>
                </a:r>
              </a:p>
              <a:p>
                <a:pPr eaLnBrk="0"/>
                <a:r>
                  <a:rPr lang="en-US" b="1">
                    <a:solidFill>
                      <a:prstClr val="black"/>
                    </a:solidFill>
                  </a:rPr>
                  <a:t>Transport</a:t>
                </a:r>
              </a:p>
            </p:txBody>
          </p:sp>
          <p:sp>
            <p:nvSpPr>
              <p:cNvPr id="15416" name="Line 51"/>
              <p:cNvSpPr>
                <a:spLocks noChangeShapeType="1"/>
              </p:cNvSpPr>
              <p:nvPr/>
            </p:nvSpPr>
            <p:spPr bwMode="auto">
              <a:xfrm>
                <a:off x="734" y="2751"/>
                <a:ext cx="296" cy="2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99" name="Text Box 53"/>
            <p:cNvSpPr txBox="1">
              <a:spLocks noChangeArrowheads="1"/>
            </p:cNvSpPr>
            <p:nvPr/>
          </p:nvSpPr>
          <p:spPr bwMode="auto">
            <a:xfrm>
              <a:off x="3862438" y="6078477"/>
              <a:ext cx="766681" cy="36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b="1" dirty="0">
                  <a:solidFill>
                    <a:prstClr val="black"/>
                  </a:solidFill>
                </a:rPr>
                <a:t>X-rays</a:t>
              </a:r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 rot="21383991" flipH="1">
              <a:off x="2949723" y="6048324"/>
              <a:ext cx="796840" cy="131722"/>
              <a:chOff x="524" y="1534"/>
              <a:chExt cx="933" cy="195"/>
            </a:xfrm>
          </p:grpSpPr>
          <p:grpSp>
            <p:nvGrpSpPr>
              <p:cNvPr id="13" name="Group 55"/>
              <p:cNvGrpSpPr>
                <a:grpSpLocks noChangeAspect="1"/>
              </p:cNvGrpSpPr>
              <p:nvPr/>
            </p:nvGrpSpPr>
            <p:grpSpPr bwMode="auto">
              <a:xfrm flipH="1">
                <a:off x="672" y="1534"/>
                <a:ext cx="785" cy="195"/>
                <a:chOff x="416" y="1242"/>
                <a:chExt cx="3204" cy="354"/>
              </a:xfrm>
            </p:grpSpPr>
            <p:sp>
              <p:nvSpPr>
                <p:cNvPr id="15413" name="Freeform 56"/>
                <p:cNvSpPr>
                  <a:spLocks noChangeAspect="1"/>
                </p:cNvSpPr>
                <p:nvPr/>
              </p:nvSpPr>
              <p:spPr bwMode="auto">
                <a:xfrm>
                  <a:off x="416" y="1242"/>
                  <a:ext cx="1612" cy="322"/>
                </a:xfrm>
                <a:custGeom>
                  <a:avLst/>
                  <a:gdLst>
                    <a:gd name="T0" fmla="*/ 0 w 1612"/>
                    <a:gd name="T1" fmla="*/ 158 h 322"/>
                    <a:gd name="T2" fmla="*/ 72 w 1612"/>
                    <a:gd name="T3" fmla="*/ 74 h 322"/>
                    <a:gd name="T4" fmla="*/ 136 w 1612"/>
                    <a:gd name="T5" fmla="*/ 26 h 322"/>
                    <a:gd name="T6" fmla="*/ 200 w 1612"/>
                    <a:gd name="T7" fmla="*/ 2 h 322"/>
                    <a:gd name="T8" fmla="*/ 292 w 1612"/>
                    <a:gd name="T9" fmla="*/ 34 h 322"/>
                    <a:gd name="T10" fmla="*/ 364 w 1612"/>
                    <a:gd name="T11" fmla="*/ 122 h 322"/>
                    <a:gd name="T12" fmla="*/ 440 w 1612"/>
                    <a:gd name="T13" fmla="*/ 198 h 322"/>
                    <a:gd name="T14" fmla="*/ 512 w 1612"/>
                    <a:gd name="T15" fmla="*/ 290 h 322"/>
                    <a:gd name="T16" fmla="*/ 604 w 1612"/>
                    <a:gd name="T17" fmla="*/ 318 h 322"/>
                    <a:gd name="T18" fmla="*/ 676 w 1612"/>
                    <a:gd name="T19" fmla="*/ 294 h 322"/>
                    <a:gd name="T20" fmla="*/ 772 w 1612"/>
                    <a:gd name="T21" fmla="*/ 198 h 322"/>
                    <a:gd name="T22" fmla="*/ 860 w 1612"/>
                    <a:gd name="T23" fmla="*/ 90 h 322"/>
                    <a:gd name="T24" fmla="*/ 924 w 1612"/>
                    <a:gd name="T25" fmla="*/ 38 h 322"/>
                    <a:gd name="T26" fmla="*/ 964 w 1612"/>
                    <a:gd name="T27" fmla="*/ 14 h 322"/>
                    <a:gd name="T28" fmla="*/ 1016 w 1612"/>
                    <a:gd name="T29" fmla="*/ 6 h 322"/>
                    <a:gd name="T30" fmla="*/ 1104 w 1612"/>
                    <a:gd name="T31" fmla="*/ 38 h 322"/>
                    <a:gd name="T32" fmla="*/ 1156 w 1612"/>
                    <a:gd name="T33" fmla="*/ 106 h 322"/>
                    <a:gd name="T34" fmla="*/ 1216 w 1612"/>
                    <a:gd name="T35" fmla="*/ 174 h 322"/>
                    <a:gd name="T36" fmla="*/ 1272 w 1612"/>
                    <a:gd name="T37" fmla="*/ 230 h 322"/>
                    <a:gd name="T38" fmla="*/ 1308 w 1612"/>
                    <a:gd name="T39" fmla="*/ 282 h 322"/>
                    <a:gd name="T40" fmla="*/ 1364 w 1612"/>
                    <a:gd name="T41" fmla="*/ 306 h 322"/>
                    <a:gd name="T42" fmla="*/ 1404 w 1612"/>
                    <a:gd name="T43" fmla="*/ 318 h 322"/>
                    <a:gd name="T44" fmla="*/ 1496 w 1612"/>
                    <a:gd name="T45" fmla="*/ 282 h 322"/>
                    <a:gd name="T46" fmla="*/ 1612 w 1612"/>
                    <a:gd name="T47" fmla="*/ 162 h 3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12"/>
                    <a:gd name="T73" fmla="*/ 0 h 322"/>
                    <a:gd name="T74" fmla="*/ 1612 w 1612"/>
                    <a:gd name="T75" fmla="*/ 322 h 3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12" h="322">
                      <a:moveTo>
                        <a:pt x="0" y="158"/>
                      </a:moveTo>
                      <a:cubicBezTo>
                        <a:pt x="24" y="126"/>
                        <a:pt x="49" y="95"/>
                        <a:pt x="72" y="74"/>
                      </a:cubicBezTo>
                      <a:cubicBezTo>
                        <a:pt x="94" y="52"/>
                        <a:pt x="114" y="37"/>
                        <a:pt x="136" y="26"/>
                      </a:cubicBezTo>
                      <a:cubicBezTo>
                        <a:pt x="157" y="14"/>
                        <a:pt x="174" y="0"/>
                        <a:pt x="200" y="2"/>
                      </a:cubicBezTo>
                      <a:cubicBezTo>
                        <a:pt x="226" y="3"/>
                        <a:pt x="264" y="14"/>
                        <a:pt x="292" y="34"/>
                      </a:cubicBezTo>
                      <a:cubicBezTo>
                        <a:pt x="319" y="53"/>
                        <a:pt x="339" y="94"/>
                        <a:pt x="364" y="122"/>
                      </a:cubicBezTo>
                      <a:cubicBezTo>
                        <a:pt x="388" y="149"/>
                        <a:pt x="415" y="170"/>
                        <a:pt x="440" y="198"/>
                      </a:cubicBezTo>
                      <a:cubicBezTo>
                        <a:pt x="464" y="225"/>
                        <a:pt x="484" y="270"/>
                        <a:pt x="512" y="290"/>
                      </a:cubicBezTo>
                      <a:cubicBezTo>
                        <a:pt x="539" y="309"/>
                        <a:pt x="576" y="317"/>
                        <a:pt x="604" y="318"/>
                      </a:cubicBezTo>
                      <a:cubicBezTo>
                        <a:pt x="631" y="318"/>
                        <a:pt x="648" y="314"/>
                        <a:pt x="676" y="294"/>
                      </a:cubicBezTo>
                      <a:cubicBezTo>
                        <a:pt x="704" y="274"/>
                        <a:pt x="741" y="231"/>
                        <a:pt x="772" y="198"/>
                      </a:cubicBezTo>
                      <a:cubicBezTo>
                        <a:pt x="802" y="164"/>
                        <a:pt x="834" y="116"/>
                        <a:pt x="860" y="90"/>
                      </a:cubicBezTo>
                      <a:cubicBezTo>
                        <a:pt x="885" y="63"/>
                        <a:pt x="906" y="50"/>
                        <a:pt x="924" y="38"/>
                      </a:cubicBezTo>
                      <a:cubicBezTo>
                        <a:pt x="941" y="25"/>
                        <a:pt x="948" y="19"/>
                        <a:pt x="964" y="14"/>
                      </a:cubicBezTo>
                      <a:cubicBezTo>
                        <a:pt x="979" y="8"/>
                        <a:pt x="992" y="2"/>
                        <a:pt x="1016" y="6"/>
                      </a:cubicBezTo>
                      <a:cubicBezTo>
                        <a:pt x="1039" y="10"/>
                        <a:pt x="1080" y="21"/>
                        <a:pt x="1104" y="38"/>
                      </a:cubicBezTo>
                      <a:cubicBezTo>
                        <a:pt x="1127" y="54"/>
                        <a:pt x="1137" y="83"/>
                        <a:pt x="1156" y="106"/>
                      </a:cubicBezTo>
                      <a:cubicBezTo>
                        <a:pt x="1174" y="128"/>
                        <a:pt x="1196" y="153"/>
                        <a:pt x="1216" y="174"/>
                      </a:cubicBezTo>
                      <a:cubicBezTo>
                        <a:pt x="1235" y="194"/>
                        <a:pt x="1256" y="212"/>
                        <a:pt x="1272" y="230"/>
                      </a:cubicBezTo>
                      <a:cubicBezTo>
                        <a:pt x="1287" y="247"/>
                        <a:pt x="1292" y="269"/>
                        <a:pt x="1308" y="282"/>
                      </a:cubicBezTo>
                      <a:cubicBezTo>
                        <a:pt x="1323" y="294"/>
                        <a:pt x="1348" y="300"/>
                        <a:pt x="1364" y="306"/>
                      </a:cubicBezTo>
                      <a:cubicBezTo>
                        <a:pt x="1379" y="311"/>
                        <a:pt x="1382" y="322"/>
                        <a:pt x="1404" y="318"/>
                      </a:cubicBezTo>
                      <a:cubicBezTo>
                        <a:pt x="1426" y="314"/>
                        <a:pt x="1461" y="307"/>
                        <a:pt x="1496" y="282"/>
                      </a:cubicBezTo>
                      <a:cubicBezTo>
                        <a:pt x="1530" y="256"/>
                        <a:pt x="1571" y="209"/>
                        <a:pt x="1612" y="162"/>
                      </a:cubicBezTo>
                    </a:path>
                  </a:pathLst>
                </a:custGeom>
                <a:noFill/>
                <a:ln w="1905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14" name="Freeform 57"/>
                <p:cNvSpPr>
                  <a:spLocks noChangeAspect="1"/>
                </p:cNvSpPr>
                <p:nvPr/>
              </p:nvSpPr>
              <p:spPr bwMode="auto">
                <a:xfrm>
                  <a:off x="2008" y="1274"/>
                  <a:ext cx="1612" cy="322"/>
                </a:xfrm>
                <a:custGeom>
                  <a:avLst/>
                  <a:gdLst>
                    <a:gd name="T0" fmla="*/ 0 w 1612"/>
                    <a:gd name="T1" fmla="*/ 158 h 322"/>
                    <a:gd name="T2" fmla="*/ 72 w 1612"/>
                    <a:gd name="T3" fmla="*/ 74 h 322"/>
                    <a:gd name="T4" fmla="*/ 136 w 1612"/>
                    <a:gd name="T5" fmla="*/ 26 h 322"/>
                    <a:gd name="T6" fmla="*/ 200 w 1612"/>
                    <a:gd name="T7" fmla="*/ 2 h 322"/>
                    <a:gd name="T8" fmla="*/ 292 w 1612"/>
                    <a:gd name="T9" fmla="*/ 34 h 322"/>
                    <a:gd name="T10" fmla="*/ 364 w 1612"/>
                    <a:gd name="T11" fmla="*/ 122 h 322"/>
                    <a:gd name="T12" fmla="*/ 440 w 1612"/>
                    <a:gd name="T13" fmla="*/ 198 h 322"/>
                    <a:gd name="T14" fmla="*/ 512 w 1612"/>
                    <a:gd name="T15" fmla="*/ 290 h 322"/>
                    <a:gd name="T16" fmla="*/ 604 w 1612"/>
                    <a:gd name="T17" fmla="*/ 318 h 322"/>
                    <a:gd name="T18" fmla="*/ 676 w 1612"/>
                    <a:gd name="T19" fmla="*/ 294 h 322"/>
                    <a:gd name="T20" fmla="*/ 772 w 1612"/>
                    <a:gd name="T21" fmla="*/ 198 h 322"/>
                    <a:gd name="T22" fmla="*/ 860 w 1612"/>
                    <a:gd name="T23" fmla="*/ 90 h 322"/>
                    <a:gd name="T24" fmla="*/ 924 w 1612"/>
                    <a:gd name="T25" fmla="*/ 38 h 322"/>
                    <a:gd name="T26" fmla="*/ 964 w 1612"/>
                    <a:gd name="T27" fmla="*/ 14 h 322"/>
                    <a:gd name="T28" fmla="*/ 1016 w 1612"/>
                    <a:gd name="T29" fmla="*/ 6 h 322"/>
                    <a:gd name="T30" fmla="*/ 1104 w 1612"/>
                    <a:gd name="T31" fmla="*/ 38 h 322"/>
                    <a:gd name="T32" fmla="*/ 1156 w 1612"/>
                    <a:gd name="T33" fmla="*/ 106 h 322"/>
                    <a:gd name="T34" fmla="*/ 1216 w 1612"/>
                    <a:gd name="T35" fmla="*/ 174 h 322"/>
                    <a:gd name="T36" fmla="*/ 1272 w 1612"/>
                    <a:gd name="T37" fmla="*/ 230 h 322"/>
                    <a:gd name="T38" fmla="*/ 1308 w 1612"/>
                    <a:gd name="T39" fmla="*/ 282 h 322"/>
                    <a:gd name="T40" fmla="*/ 1364 w 1612"/>
                    <a:gd name="T41" fmla="*/ 306 h 322"/>
                    <a:gd name="T42" fmla="*/ 1404 w 1612"/>
                    <a:gd name="T43" fmla="*/ 318 h 322"/>
                    <a:gd name="T44" fmla="*/ 1496 w 1612"/>
                    <a:gd name="T45" fmla="*/ 282 h 322"/>
                    <a:gd name="T46" fmla="*/ 1612 w 1612"/>
                    <a:gd name="T47" fmla="*/ 162 h 3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12"/>
                    <a:gd name="T73" fmla="*/ 0 h 322"/>
                    <a:gd name="T74" fmla="*/ 1612 w 1612"/>
                    <a:gd name="T75" fmla="*/ 322 h 3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12" h="322">
                      <a:moveTo>
                        <a:pt x="0" y="158"/>
                      </a:moveTo>
                      <a:cubicBezTo>
                        <a:pt x="24" y="126"/>
                        <a:pt x="49" y="95"/>
                        <a:pt x="72" y="74"/>
                      </a:cubicBezTo>
                      <a:cubicBezTo>
                        <a:pt x="94" y="52"/>
                        <a:pt x="114" y="37"/>
                        <a:pt x="136" y="26"/>
                      </a:cubicBezTo>
                      <a:cubicBezTo>
                        <a:pt x="157" y="14"/>
                        <a:pt x="174" y="0"/>
                        <a:pt x="200" y="2"/>
                      </a:cubicBezTo>
                      <a:cubicBezTo>
                        <a:pt x="226" y="3"/>
                        <a:pt x="264" y="14"/>
                        <a:pt x="292" y="34"/>
                      </a:cubicBezTo>
                      <a:cubicBezTo>
                        <a:pt x="319" y="53"/>
                        <a:pt x="339" y="94"/>
                        <a:pt x="364" y="122"/>
                      </a:cubicBezTo>
                      <a:cubicBezTo>
                        <a:pt x="388" y="149"/>
                        <a:pt x="415" y="170"/>
                        <a:pt x="440" y="198"/>
                      </a:cubicBezTo>
                      <a:cubicBezTo>
                        <a:pt x="464" y="225"/>
                        <a:pt x="484" y="270"/>
                        <a:pt x="512" y="290"/>
                      </a:cubicBezTo>
                      <a:cubicBezTo>
                        <a:pt x="539" y="309"/>
                        <a:pt x="576" y="317"/>
                        <a:pt x="604" y="318"/>
                      </a:cubicBezTo>
                      <a:cubicBezTo>
                        <a:pt x="631" y="318"/>
                        <a:pt x="648" y="314"/>
                        <a:pt x="676" y="294"/>
                      </a:cubicBezTo>
                      <a:cubicBezTo>
                        <a:pt x="704" y="274"/>
                        <a:pt x="741" y="231"/>
                        <a:pt x="772" y="198"/>
                      </a:cubicBezTo>
                      <a:cubicBezTo>
                        <a:pt x="802" y="164"/>
                        <a:pt x="834" y="116"/>
                        <a:pt x="860" y="90"/>
                      </a:cubicBezTo>
                      <a:cubicBezTo>
                        <a:pt x="885" y="63"/>
                        <a:pt x="906" y="50"/>
                        <a:pt x="924" y="38"/>
                      </a:cubicBezTo>
                      <a:cubicBezTo>
                        <a:pt x="941" y="25"/>
                        <a:pt x="948" y="19"/>
                        <a:pt x="964" y="14"/>
                      </a:cubicBezTo>
                      <a:cubicBezTo>
                        <a:pt x="979" y="8"/>
                        <a:pt x="992" y="2"/>
                        <a:pt x="1016" y="6"/>
                      </a:cubicBezTo>
                      <a:cubicBezTo>
                        <a:pt x="1039" y="10"/>
                        <a:pt x="1080" y="21"/>
                        <a:pt x="1104" y="38"/>
                      </a:cubicBezTo>
                      <a:cubicBezTo>
                        <a:pt x="1127" y="54"/>
                        <a:pt x="1137" y="83"/>
                        <a:pt x="1156" y="106"/>
                      </a:cubicBezTo>
                      <a:cubicBezTo>
                        <a:pt x="1174" y="128"/>
                        <a:pt x="1196" y="153"/>
                        <a:pt x="1216" y="174"/>
                      </a:cubicBezTo>
                      <a:cubicBezTo>
                        <a:pt x="1235" y="194"/>
                        <a:pt x="1256" y="212"/>
                        <a:pt x="1272" y="230"/>
                      </a:cubicBezTo>
                      <a:cubicBezTo>
                        <a:pt x="1287" y="247"/>
                        <a:pt x="1292" y="269"/>
                        <a:pt x="1308" y="282"/>
                      </a:cubicBezTo>
                      <a:cubicBezTo>
                        <a:pt x="1323" y="294"/>
                        <a:pt x="1348" y="300"/>
                        <a:pt x="1364" y="306"/>
                      </a:cubicBezTo>
                      <a:cubicBezTo>
                        <a:pt x="1379" y="311"/>
                        <a:pt x="1382" y="322"/>
                        <a:pt x="1404" y="318"/>
                      </a:cubicBezTo>
                      <a:cubicBezTo>
                        <a:pt x="1426" y="314"/>
                        <a:pt x="1461" y="307"/>
                        <a:pt x="1496" y="282"/>
                      </a:cubicBezTo>
                      <a:cubicBezTo>
                        <a:pt x="1530" y="256"/>
                        <a:pt x="1571" y="209"/>
                        <a:pt x="1612" y="162"/>
                      </a:cubicBezTo>
                    </a:path>
                  </a:pathLst>
                </a:custGeom>
                <a:noFill/>
                <a:ln w="1905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12" name="AutoShape 5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569" y="1570"/>
                <a:ext cx="66" cy="15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 rot="870533" flipH="1">
              <a:off x="2935437" y="6235591"/>
              <a:ext cx="796840" cy="131722"/>
              <a:chOff x="524" y="1534"/>
              <a:chExt cx="933" cy="195"/>
            </a:xfrm>
          </p:grpSpPr>
          <p:grpSp>
            <p:nvGrpSpPr>
              <p:cNvPr id="15" name="Group 60"/>
              <p:cNvGrpSpPr>
                <a:grpSpLocks noChangeAspect="1"/>
              </p:cNvGrpSpPr>
              <p:nvPr/>
            </p:nvGrpSpPr>
            <p:grpSpPr bwMode="auto">
              <a:xfrm flipH="1">
                <a:off x="672" y="1534"/>
                <a:ext cx="785" cy="195"/>
                <a:chOff x="416" y="1242"/>
                <a:chExt cx="3204" cy="354"/>
              </a:xfrm>
            </p:grpSpPr>
            <p:sp>
              <p:nvSpPr>
                <p:cNvPr id="15409" name="Freeform 61"/>
                <p:cNvSpPr>
                  <a:spLocks noChangeAspect="1"/>
                </p:cNvSpPr>
                <p:nvPr/>
              </p:nvSpPr>
              <p:spPr bwMode="auto">
                <a:xfrm>
                  <a:off x="416" y="1242"/>
                  <a:ext cx="1612" cy="322"/>
                </a:xfrm>
                <a:custGeom>
                  <a:avLst/>
                  <a:gdLst>
                    <a:gd name="T0" fmla="*/ 0 w 1612"/>
                    <a:gd name="T1" fmla="*/ 158 h 322"/>
                    <a:gd name="T2" fmla="*/ 72 w 1612"/>
                    <a:gd name="T3" fmla="*/ 74 h 322"/>
                    <a:gd name="T4" fmla="*/ 136 w 1612"/>
                    <a:gd name="T5" fmla="*/ 26 h 322"/>
                    <a:gd name="T6" fmla="*/ 200 w 1612"/>
                    <a:gd name="T7" fmla="*/ 2 h 322"/>
                    <a:gd name="T8" fmla="*/ 292 w 1612"/>
                    <a:gd name="T9" fmla="*/ 34 h 322"/>
                    <a:gd name="T10" fmla="*/ 364 w 1612"/>
                    <a:gd name="T11" fmla="*/ 122 h 322"/>
                    <a:gd name="T12" fmla="*/ 440 w 1612"/>
                    <a:gd name="T13" fmla="*/ 198 h 322"/>
                    <a:gd name="T14" fmla="*/ 512 w 1612"/>
                    <a:gd name="T15" fmla="*/ 290 h 322"/>
                    <a:gd name="T16" fmla="*/ 604 w 1612"/>
                    <a:gd name="T17" fmla="*/ 318 h 322"/>
                    <a:gd name="T18" fmla="*/ 676 w 1612"/>
                    <a:gd name="T19" fmla="*/ 294 h 322"/>
                    <a:gd name="T20" fmla="*/ 772 w 1612"/>
                    <a:gd name="T21" fmla="*/ 198 h 322"/>
                    <a:gd name="T22" fmla="*/ 860 w 1612"/>
                    <a:gd name="T23" fmla="*/ 90 h 322"/>
                    <a:gd name="T24" fmla="*/ 924 w 1612"/>
                    <a:gd name="T25" fmla="*/ 38 h 322"/>
                    <a:gd name="T26" fmla="*/ 964 w 1612"/>
                    <a:gd name="T27" fmla="*/ 14 h 322"/>
                    <a:gd name="T28" fmla="*/ 1016 w 1612"/>
                    <a:gd name="T29" fmla="*/ 6 h 322"/>
                    <a:gd name="T30" fmla="*/ 1104 w 1612"/>
                    <a:gd name="T31" fmla="*/ 38 h 322"/>
                    <a:gd name="T32" fmla="*/ 1156 w 1612"/>
                    <a:gd name="T33" fmla="*/ 106 h 322"/>
                    <a:gd name="T34" fmla="*/ 1216 w 1612"/>
                    <a:gd name="T35" fmla="*/ 174 h 322"/>
                    <a:gd name="T36" fmla="*/ 1272 w 1612"/>
                    <a:gd name="T37" fmla="*/ 230 h 322"/>
                    <a:gd name="T38" fmla="*/ 1308 w 1612"/>
                    <a:gd name="T39" fmla="*/ 282 h 322"/>
                    <a:gd name="T40" fmla="*/ 1364 w 1612"/>
                    <a:gd name="T41" fmla="*/ 306 h 322"/>
                    <a:gd name="T42" fmla="*/ 1404 w 1612"/>
                    <a:gd name="T43" fmla="*/ 318 h 322"/>
                    <a:gd name="T44" fmla="*/ 1496 w 1612"/>
                    <a:gd name="T45" fmla="*/ 282 h 322"/>
                    <a:gd name="T46" fmla="*/ 1612 w 1612"/>
                    <a:gd name="T47" fmla="*/ 162 h 3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12"/>
                    <a:gd name="T73" fmla="*/ 0 h 322"/>
                    <a:gd name="T74" fmla="*/ 1612 w 1612"/>
                    <a:gd name="T75" fmla="*/ 322 h 3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12" h="322">
                      <a:moveTo>
                        <a:pt x="0" y="158"/>
                      </a:moveTo>
                      <a:cubicBezTo>
                        <a:pt x="24" y="126"/>
                        <a:pt x="49" y="95"/>
                        <a:pt x="72" y="74"/>
                      </a:cubicBezTo>
                      <a:cubicBezTo>
                        <a:pt x="94" y="52"/>
                        <a:pt x="114" y="37"/>
                        <a:pt x="136" y="26"/>
                      </a:cubicBezTo>
                      <a:cubicBezTo>
                        <a:pt x="157" y="14"/>
                        <a:pt x="174" y="0"/>
                        <a:pt x="200" y="2"/>
                      </a:cubicBezTo>
                      <a:cubicBezTo>
                        <a:pt x="226" y="3"/>
                        <a:pt x="264" y="14"/>
                        <a:pt x="292" y="34"/>
                      </a:cubicBezTo>
                      <a:cubicBezTo>
                        <a:pt x="319" y="53"/>
                        <a:pt x="339" y="94"/>
                        <a:pt x="364" y="122"/>
                      </a:cubicBezTo>
                      <a:cubicBezTo>
                        <a:pt x="388" y="149"/>
                        <a:pt x="415" y="170"/>
                        <a:pt x="440" y="198"/>
                      </a:cubicBezTo>
                      <a:cubicBezTo>
                        <a:pt x="464" y="225"/>
                        <a:pt x="484" y="270"/>
                        <a:pt x="512" y="290"/>
                      </a:cubicBezTo>
                      <a:cubicBezTo>
                        <a:pt x="539" y="309"/>
                        <a:pt x="576" y="317"/>
                        <a:pt x="604" y="318"/>
                      </a:cubicBezTo>
                      <a:cubicBezTo>
                        <a:pt x="631" y="318"/>
                        <a:pt x="648" y="314"/>
                        <a:pt x="676" y="294"/>
                      </a:cubicBezTo>
                      <a:cubicBezTo>
                        <a:pt x="704" y="274"/>
                        <a:pt x="741" y="231"/>
                        <a:pt x="772" y="198"/>
                      </a:cubicBezTo>
                      <a:cubicBezTo>
                        <a:pt x="802" y="164"/>
                        <a:pt x="834" y="116"/>
                        <a:pt x="860" y="90"/>
                      </a:cubicBezTo>
                      <a:cubicBezTo>
                        <a:pt x="885" y="63"/>
                        <a:pt x="906" y="50"/>
                        <a:pt x="924" y="38"/>
                      </a:cubicBezTo>
                      <a:cubicBezTo>
                        <a:pt x="941" y="25"/>
                        <a:pt x="948" y="19"/>
                        <a:pt x="964" y="14"/>
                      </a:cubicBezTo>
                      <a:cubicBezTo>
                        <a:pt x="979" y="8"/>
                        <a:pt x="992" y="2"/>
                        <a:pt x="1016" y="6"/>
                      </a:cubicBezTo>
                      <a:cubicBezTo>
                        <a:pt x="1039" y="10"/>
                        <a:pt x="1080" y="21"/>
                        <a:pt x="1104" y="38"/>
                      </a:cubicBezTo>
                      <a:cubicBezTo>
                        <a:pt x="1127" y="54"/>
                        <a:pt x="1137" y="83"/>
                        <a:pt x="1156" y="106"/>
                      </a:cubicBezTo>
                      <a:cubicBezTo>
                        <a:pt x="1174" y="128"/>
                        <a:pt x="1196" y="153"/>
                        <a:pt x="1216" y="174"/>
                      </a:cubicBezTo>
                      <a:cubicBezTo>
                        <a:pt x="1235" y="194"/>
                        <a:pt x="1256" y="212"/>
                        <a:pt x="1272" y="230"/>
                      </a:cubicBezTo>
                      <a:cubicBezTo>
                        <a:pt x="1287" y="247"/>
                        <a:pt x="1292" y="269"/>
                        <a:pt x="1308" y="282"/>
                      </a:cubicBezTo>
                      <a:cubicBezTo>
                        <a:pt x="1323" y="294"/>
                        <a:pt x="1348" y="300"/>
                        <a:pt x="1364" y="306"/>
                      </a:cubicBezTo>
                      <a:cubicBezTo>
                        <a:pt x="1379" y="311"/>
                        <a:pt x="1382" y="322"/>
                        <a:pt x="1404" y="318"/>
                      </a:cubicBezTo>
                      <a:cubicBezTo>
                        <a:pt x="1426" y="314"/>
                        <a:pt x="1461" y="307"/>
                        <a:pt x="1496" y="282"/>
                      </a:cubicBezTo>
                      <a:cubicBezTo>
                        <a:pt x="1530" y="256"/>
                        <a:pt x="1571" y="209"/>
                        <a:pt x="1612" y="162"/>
                      </a:cubicBezTo>
                    </a:path>
                  </a:pathLst>
                </a:custGeom>
                <a:noFill/>
                <a:ln w="1905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10" name="Freeform 62"/>
                <p:cNvSpPr>
                  <a:spLocks noChangeAspect="1"/>
                </p:cNvSpPr>
                <p:nvPr/>
              </p:nvSpPr>
              <p:spPr bwMode="auto">
                <a:xfrm>
                  <a:off x="2008" y="1274"/>
                  <a:ext cx="1612" cy="322"/>
                </a:xfrm>
                <a:custGeom>
                  <a:avLst/>
                  <a:gdLst>
                    <a:gd name="T0" fmla="*/ 0 w 1612"/>
                    <a:gd name="T1" fmla="*/ 158 h 322"/>
                    <a:gd name="T2" fmla="*/ 72 w 1612"/>
                    <a:gd name="T3" fmla="*/ 74 h 322"/>
                    <a:gd name="T4" fmla="*/ 136 w 1612"/>
                    <a:gd name="T5" fmla="*/ 26 h 322"/>
                    <a:gd name="T6" fmla="*/ 200 w 1612"/>
                    <a:gd name="T7" fmla="*/ 2 h 322"/>
                    <a:gd name="T8" fmla="*/ 292 w 1612"/>
                    <a:gd name="T9" fmla="*/ 34 h 322"/>
                    <a:gd name="T10" fmla="*/ 364 w 1612"/>
                    <a:gd name="T11" fmla="*/ 122 h 322"/>
                    <a:gd name="T12" fmla="*/ 440 w 1612"/>
                    <a:gd name="T13" fmla="*/ 198 h 322"/>
                    <a:gd name="T14" fmla="*/ 512 w 1612"/>
                    <a:gd name="T15" fmla="*/ 290 h 322"/>
                    <a:gd name="T16" fmla="*/ 604 w 1612"/>
                    <a:gd name="T17" fmla="*/ 318 h 322"/>
                    <a:gd name="T18" fmla="*/ 676 w 1612"/>
                    <a:gd name="T19" fmla="*/ 294 h 322"/>
                    <a:gd name="T20" fmla="*/ 772 w 1612"/>
                    <a:gd name="T21" fmla="*/ 198 h 322"/>
                    <a:gd name="T22" fmla="*/ 860 w 1612"/>
                    <a:gd name="T23" fmla="*/ 90 h 322"/>
                    <a:gd name="T24" fmla="*/ 924 w 1612"/>
                    <a:gd name="T25" fmla="*/ 38 h 322"/>
                    <a:gd name="T26" fmla="*/ 964 w 1612"/>
                    <a:gd name="T27" fmla="*/ 14 h 322"/>
                    <a:gd name="T28" fmla="*/ 1016 w 1612"/>
                    <a:gd name="T29" fmla="*/ 6 h 322"/>
                    <a:gd name="T30" fmla="*/ 1104 w 1612"/>
                    <a:gd name="T31" fmla="*/ 38 h 322"/>
                    <a:gd name="T32" fmla="*/ 1156 w 1612"/>
                    <a:gd name="T33" fmla="*/ 106 h 322"/>
                    <a:gd name="T34" fmla="*/ 1216 w 1612"/>
                    <a:gd name="T35" fmla="*/ 174 h 322"/>
                    <a:gd name="T36" fmla="*/ 1272 w 1612"/>
                    <a:gd name="T37" fmla="*/ 230 h 322"/>
                    <a:gd name="T38" fmla="*/ 1308 w 1612"/>
                    <a:gd name="T39" fmla="*/ 282 h 322"/>
                    <a:gd name="T40" fmla="*/ 1364 w 1612"/>
                    <a:gd name="T41" fmla="*/ 306 h 322"/>
                    <a:gd name="T42" fmla="*/ 1404 w 1612"/>
                    <a:gd name="T43" fmla="*/ 318 h 322"/>
                    <a:gd name="T44" fmla="*/ 1496 w 1612"/>
                    <a:gd name="T45" fmla="*/ 282 h 322"/>
                    <a:gd name="T46" fmla="*/ 1612 w 1612"/>
                    <a:gd name="T47" fmla="*/ 162 h 3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12"/>
                    <a:gd name="T73" fmla="*/ 0 h 322"/>
                    <a:gd name="T74" fmla="*/ 1612 w 1612"/>
                    <a:gd name="T75" fmla="*/ 322 h 3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12" h="322">
                      <a:moveTo>
                        <a:pt x="0" y="158"/>
                      </a:moveTo>
                      <a:cubicBezTo>
                        <a:pt x="24" y="126"/>
                        <a:pt x="49" y="95"/>
                        <a:pt x="72" y="74"/>
                      </a:cubicBezTo>
                      <a:cubicBezTo>
                        <a:pt x="94" y="52"/>
                        <a:pt x="114" y="37"/>
                        <a:pt x="136" y="26"/>
                      </a:cubicBezTo>
                      <a:cubicBezTo>
                        <a:pt x="157" y="14"/>
                        <a:pt x="174" y="0"/>
                        <a:pt x="200" y="2"/>
                      </a:cubicBezTo>
                      <a:cubicBezTo>
                        <a:pt x="226" y="3"/>
                        <a:pt x="264" y="14"/>
                        <a:pt x="292" y="34"/>
                      </a:cubicBezTo>
                      <a:cubicBezTo>
                        <a:pt x="319" y="53"/>
                        <a:pt x="339" y="94"/>
                        <a:pt x="364" y="122"/>
                      </a:cubicBezTo>
                      <a:cubicBezTo>
                        <a:pt x="388" y="149"/>
                        <a:pt x="415" y="170"/>
                        <a:pt x="440" y="198"/>
                      </a:cubicBezTo>
                      <a:cubicBezTo>
                        <a:pt x="464" y="225"/>
                        <a:pt x="484" y="270"/>
                        <a:pt x="512" y="290"/>
                      </a:cubicBezTo>
                      <a:cubicBezTo>
                        <a:pt x="539" y="309"/>
                        <a:pt x="576" y="317"/>
                        <a:pt x="604" y="318"/>
                      </a:cubicBezTo>
                      <a:cubicBezTo>
                        <a:pt x="631" y="318"/>
                        <a:pt x="648" y="314"/>
                        <a:pt x="676" y="294"/>
                      </a:cubicBezTo>
                      <a:cubicBezTo>
                        <a:pt x="704" y="274"/>
                        <a:pt x="741" y="231"/>
                        <a:pt x="772" y="198"/>
                      </a:cubicBezTo>
                      <a:cubicBezTo>
                        <a:pt x="802" y="164"/>
                        <a:pt x="834" y="116"/>
                        <a:pt x="860" y="90"/>
                      </a:cubicBezTo>
                      <a:cubicBezTo>
                        <a:pt x="885" y="63"/>
                        <a:pt x="906" y="50"/>
                        <a:pt x="924" y="38"/>
                      </a:cubicBezTo>
                      <a:cubicBezTo>
                        <a:pt x="941" y="25"/>
                        <a:pt x="948" y="19"/>
                        <a:pt x="964" y="14"/>
                      </a:cubicBezTo>
                      <a:cubicBezTo>
                        <a:pt x="979" y="8"/>
                        <a:pt x="992" y="2"/>
                        <a:pt x="1016" y="6"/>
                      </a:cubicBezTo>
                      <a:cubicBezTo>
                        <a:pt x="1039" y="10"/>
                        <a:pt x="1080" y="21"/>
                        <a:pt x="1104" y="38"/>
                      </a:cubicBezTo>
                      <a:cubicBezTo>
                        <a:pt x="1127" y="54"/>
                        <a:pt x="1137" y="83"/>
                        <a:pt x="1156" y="106"/>
                      </a:cubicBezTo>
                      <a:cubicBezTo>
                        <a:pt x="1174" y="128"/>
                        <a:pt x="1196" y="153"/>
                        <a:pt x="1216" y="174"/>
                      </a:cubicBezTo>
                      <a:cubicBezTo>
                        <a:pt x="1235" y="194"/>
                        <a:pt x="1256" y="212"/>
                        <a:pt x="1272" y="230"/>
                      </a:cubicBezTo>
                      <a:cubicBezTo>
                        <a:pt x="1287" y="247"/>
                        <a:pt x="1292" y="269"/>
                        <a:pt x="1308" y="282"/>
                      </a:cubicBezTo>
                      <a:cubicBezTo>
                        <a:pt x="1323" y="294"/>
                        <a:pt x="1348" y="300"/>
                        <a:pt x="1364" y="306"/>
                      </a:cubicBezTo>
                      <a:cubicBezTo>
                        <a:pt x="1379" y="311"/>
                        <a:pt x="1382" y="322"/>
                        <a:pt x="1404" y="318"/>
                      </a:cubicBezTo>
                      <a:cubicBezTo>
                        <a:pt x="1426" y="314"/>
                        <a:pt x="1461" y="307"/>
                        <a:pt x="1496" y="282"/>
                      </a:cubicBezTo>
                      <a:cubicBezTo>
                        <a:pt x="1530" y="256"/>
                        <a:pt x="1571" y="209"/>
                        <a:pt x="1612" y="162"/>
                      </a:cubicBezTo>
                    </a:path>
                  </a:pathLst>
                </a:custGeom>
                <a:noFill/>
                <a:ln w="1905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08" name="AutoShape 63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569" y="1570"/>
                <a:ext cx="66" cy="15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 rot="20729467" flipH="1" flipV="1">
              <a:off x="2930675" y="5815033"/>
              <a:ext cx="796840" cy="131722"/>
              <a:chOff x="524" y="1534"/>
              <a:chExt cx="933" cy="195"/>
            </a:xfrm>
          </p:grpSpPr>
          <p:grpSp>
            <p:nvGrpSpPr>
              <p:cNvPr id="17" name="Group 65"/>
              <p:cNvGrpSpPr>
                <a:grpSpLocks noChangeAspect="1"/>
              </p:cNvGrpSpPr>
              <p:nvPr/>
            </p:nvGrpSpPr>
            <p:grpSpPr bwMode="auto">
              <a:xfrm flipH="1">
                <a:off x="672" y="1534"/>
                <a:ext cx="785" cy="195"/>
                <a:chOff x="416" y="1242"/>
                <a:chExt cx="3204" cy="354"/>
              </a:xfrm>
            </p:grpSpPr>
            <p:sp>
              <p:nvSpPr>
                <p:cNvPr id="15405" name="Freeform 66"/>
                <p:cNvSpPr>
                  <a:spLocks noChangeAspect="1"/>
                </p:cNvSpPr>
                <p:nvPr/>
              </p:nvSpPr>
              <p:spPr bwMode="auto">
                <a:xfrm>
                  <a:off x="416" y="1242"/>
                  <a:ext cx="1612" cy="322"/>
                </a:xfrm>
                <a:custGeom>
                  <a:avLst/>
                  <a:gdLst>
                    <a:gd name="T0" fmla="*/ 0 w 1612"/>
                    <a:gd name="T1" fmla="*/ 158 h 322"/>
                    <a:gd name="T2" fmla="*/ 72 w 1612"/>
                    <a:gd name="T3" fmla="*/ 74 h 322"/>
                    <a:gd name="T4" fmla="*/ 136 w 1612"/>
                    <a:gd name="T5" fmla="*/ 26 h 322"/>
                    <a:gd name="T6" fmla="*/ 200 w 1612"/>
                    <a:gd name="T7" fmla="*/ 2 h 322"/>
                    <a:gd name="T8" fmla="*/ 292 w 1612"/>
                    <a:gd name="T9" fmla="*/ 34 h 322"/>
                    <a:gd name="T10" fmla="*/ 364 w 1612"/>
                    <a:gd name="T11" fmla="*/ 122 h 322"/>
                    <a:gd name="T12" fmla="*/ 440 w 1612"/>
                    <a:gd name="T13" fmla="*/ 198 h 322"/>
                    <a:gd name="T14" fmla="*/ 512 w 1612"/>
                    <a:gd name="T15" fmla="*/ 290 h 322"/>
                    <a:gd name="T16" fmla="*/ 604 w 1612"/>
                    <a:gd name="T17" fmla="*/ 318 h 322"/>
                    <a:gd name="T18" fmla="*/ 676 w 1612"/>
                    <a:gd name="T19" fmla="*/ 294 h 322"/>
                    <a:gd name="T20" fmla="*/ 772 w 1612"/>
                    <a:gd name="T21" fmla="*/ 198 h 322"/>
                    <a:gd name="T22" fmla="*/ 860 w 1612"/>
                    <a:gd name="T23" fmla="*/ 90 h 322"/>
                    <a:gd name="T24" fmla="*/ 924 w 1612"/>
                    <a:gd name="T25" fmla="*/ 38 h 322"/>
                    <a:gd name="T26" fmla="*/ 964 w 1612"/>
                    <a:gd name="T27" fmla="*/ 14 h 322"/>
                    <a:gd name="T28" fmla="*/ 1016 w 1612"/>
                    <a:gd name="T29" fmla="*/ 6 h 322"/>
                    <a:gd name="T30" fmla="*/ 1104 w 1612"/>
                    <a:gd name="T31" fmla="*/ 38 h 322"/>
                    <a:gd name="T32" fmla="*/ 1156 w 1612"/>
                    <a:gd name="T33" fmla="*/ 106 h 322"/>
                    <a:gd name="T34" fmla="*/ 1216 w 1612"/>
                    <a:gd name="T35" fmla="*/ 174 h 322"/>
                    <a:gd name="T36" fmla="*/ 1272 w 1612"/>
                    <a:gd name="T37" fmla="*/ 230 h 322"/>
                    <a:gd name="T38" fmla="*/ 1308 w 1612"/>
                    <a:gd name="T39" fmla="*/ 282 h 322"/>
                    <a:gd name="T40" fmla="*/ 1364 w 1612"/>
                    <a:gd name="T41" fmla="*/ 306 h 322"/>
                    <a:gd name="T42" fmla="*/ 1404 w 1612"/>
                    <a:gd name="T43" fmla="*/ 318 h 322"/>
                    <a:gd name="T44" fmla="*/ 1496 w 1612"/>
                    <a:gd name="T45" fmla="*/ 282 h 322"/>
                    <a:gd name="T46" fmla="*/ 1612 w 1612"/>
                    <a:gd name="T47" fmla="*/ 162 h 3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12"/>
                    <a:gd name="T73" fmla="*/ 0 h 322"/>
                    <a:gd name="T74" fmla="*/ 1612 w 1612"/>
                    <a:gd name="T75" fmla="*/ 322 h 3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12" h="322">
                      <a:moveTo>
                        <a:pt x="0" y="158"/>
                      </a:moveTo>
                      <a:cubicBezTo>
                        <a:pt x="24" y="126"/>
                        <a:pt x="49" y="95"/>
                        <a:pt x="72" y="74"/>
                      </a:cubicBezTo>
                      <a:cubicBezTo>
                        <a:pt x="94" y="52"/>
                        <a:pt x="114" y="37"/>
                        <a:pt x="136" y="26"/>
                      </a:cubicBezTo>
                      <a:cubicBezTo>
                        <a:pt x="157" y="14"/>
                        <a:pt x="174" y="0"/>
                        <a:pt x="200" y="2"/>
                      </a:cubicBezTo>
                      <a:cubicBezTo>
                        <a:pt x="226" y="3"/>
                        <a:pt x="264" y="14"/>
                        <a:pt x="292" y="34"/>
                      </a:cubicBezTo>
                      <a:cubicBezTo>
                        <a:pt x="319" y="53"/>
                        <a:pt x="339" y="94"/>
                        <a:pt x="364" y="122"/>
                      </a:cubicBezTo>
                      <a:cubicBezTo>
                        <a:pt x="388" y="149"/>
                        <a:pt x="415" y="170"/>
                        <a:pt x="440" y="198"/>
                      </a:cubicBezTo>
                      <a:cubicBezTo>
                        <a:pt x="464" y="225"/>
                        <a:pt x="484" y="270"/>
                        <a:pt x="512" y="290"/>
                      </a:cubicBezTo>
                      <a:cubicBezTo>
                        <a:pt x="539" y="309"/>
                        <a:pt x="576" y="317"/>
                        <a:pt x="604" y="318"/>
                      </a:cubicBezTo>
                      <a:cubicBezTo>
                        <a:pt x="631" y="318"/>
                        <a:pt x="648" y="314"/>
                        <a:pt x="676" y="294"/>
                      </a:cubicBezTo>
                      <a:cubicBezTo>
                        <a:pt x="704" y="274"/>
                        <a:pt x="741" y="231"/>
                        <a:pt x="772" y="198"/>
                      </a:cubicBezTo>
                      <a:cubicBezTo>
                        <a:pt x="802" y="164"/>
                        <a:pt x="834" y="116"/>
                        <a:pt x="860" y="90"/>
                      </a:cubicBezTo>
                      <a:cubicBezTo>
                        <a:pt x="885" y="63"/>
                        <a:pt x="906" y="50"/>
                        <a:pt x="924" y="38"/>
                      </a:cubicBezTo>
                      <a:cubicBezTo>
                        <a:pt x="941" y="25"/>
                        <a:pt x="948" y="19"/>
                        <a:pt x="964" y="14"/>
                      </a:cubicBezTo>
                      <a:cubicBezTo>
                        <a:pt x="979" y="8"/>
                        <a:pt x="992" y="2"/>
                        <a:pt x="1016" y="6"/>
                      </a:cubicBezTo>
                      <a:cubicBezTo>
                        <a:pt x="1039" y="10"/>
                        <a:pt x="1080" y="21"/>
                        <a:pt x="1104" y="38"/>
                      </a:cubicBezTo>
                      <a:cubicBezTo>
                        <a:pt x="1127" y="54"/>
                        <a:pt x="1137" y="83"/>
                        <a:pt x="1156" y="106"/>
                      </a:cubicBezTo>
                      <a:cubicBezTo>
                        <a:pt x="1174" y="128"/>
                        <a:pt x="1196" y="153"/>
                        <a:pt x="1216" y="174"/>
                      </a:cubicBezTo>
                      <a:cubicBezTo>
                        <a:pt x="1235" y="194"/>
                        <a:pt x="1256" y="212"/>
                        <a:pt x="1272" y="230"/>
                      </a:cubicBezTo>
                      <a:cubicBezTo>
                        <a:pt x="1287" y="247"/>
                        <a:pt x="1292" y="269"/>
                        <a:pt x="1308" y="282"/>
                      </a:cubicBezTo>
                      <a:cubicBezTo>
                        <a:pt x="1323" y="294"/>
                        <a:pt x="1348" y="300"/>
                        <a:pt x="1364" y="306"/>
                      </a:cubicBezTo>
                      <a:cubicBezTo>
                        <a:pt x="1379" y="311"/>
                        <a:pt x="1382" y="322"/>
                        <a:pt x="1404" y="318"/>
                      </a:cubicBezTo>
                      <a:cubicBezTo>
                        <a:pt x="1426" y="314"/>
                        <a:pt x="1461" y="307"/>
                        <a:pt x="1496" y="282"/>
                      </a:cubicBezTo>
                      <a:cubicBezTo>
                        <a:pt x="1530" y="256"/>
                        <a:pt x="1571" y="209"/>
                        <a:pt x="1612" y="162"/>
                      </a:cubicBezTo>
                    </a:path>
                  </a:pathLst>
                </a:custGeom>
                <a:noFill/>
                <a:ln w="1905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06" name="Freeform 67"/>
                <p:cNvSpPr>
                  <a:spLocks noChangeAspect="1"/>
                </p:cNvSpPr>
                <p:nvPr/>
              </p:nvSpPr>
              <p:spPr bwMode="auto">
                <a:xfrm>
                  <a:off x="2008" y="1274"/>
                  <a:ext cx="1612" cy="322"/>
                </a:xfrm>
                <a:custGeom>
                  <a:avLst/>
                  <a:gdLst>
                    <a:gd name="T0" fmla="*/ 0 w 1612"/>
                    <a:gd name="T1" fmla="*/ 158 h 322"/>
                    <a:gd name="T2" fmla="*/ 72 w 1612"/>
                    <a:gd name="T3" fmla="*/ 74 h 322"/>
                    <a:gd name="T4" fmla="*/ 136 w 1612"/>
                    <a:gd name="T5" fmla="*/ 26 h 322"/>
                    <a:gd name="T6" fmla="*/ 200 w 1612"/>
                    <a:gd name="T7" fmla="*/ 2 h 322"/>
                    <a:gd name="T8" fmla="*/ 292 w 1612"/>
                    <a:gd name="T9" fmla="*/ 34 h 322"/>
                    <a:gd name="T10" fmla="*/ 364 w 1612"/>
                    <a:gd name="T11" fmla="*/ 122 h 322"/>
                    <a:gd name="T12" fmla="*/ 440 w 1612"/>
                    <a:gd name="T13" fmla="*/ 198 h 322"/>
                    <a:gd name="T14" fmla="*/ 512 w 1612"/>
                    <a:gd name="T15" fmla="*/ 290 h 322"/>
                    <a:gd name="T16" fmla="*/ 604 w 1612"/>
                    <a:gd name="T17" fmla="*/ 318 h 322"/>
                    <a:gd name="T18" fmla="*/ 676 w 1612"/>
                    <a:gd name="T19" fmla="*/ 294 h 322"/>
                    <a:gd name="T20" fmla="*/ 772 w 1612"/>
                    <a:gd name="T21" fmla="*/ 198 h 322"/>
                    <a:gd name="T22" fmla="*/ 860 w 1612"/>
                    <a:gd name="T23" fmla="*/ 90 h 322"/>
                    <a:gd name="T24" fmla="*/ 924 w 1612"/>
                    <a:gd name="T25" fmla="*/ 38 h 322"/>
                    <a:gd name="T26" fmla="*/ 964 w 1612"/>
                    <a:gd name="T27" fmla="*/ 14 h 322"/>
                    <a:gd name="T28" fmla="*/ 1016 w 1612"/>
                    <a:gd name="T29" fmla="*/ 6 h 322"/>
                    <a:gd name="T30" fmla="*/ 1104 w 1612"/>
                    <a:gd name="T31" fmla="*/ 38 h 322"/>
                    <a:gd name="T32" fmla="*/ 1156 w 1612"/>
                    <a:gd name="T33" fmla="*/ 106 h 322"/>
                    <a:gd name="T34" fmla="*/ 1216 w 1612"/>
                    <a:gd name="T35" fmla="*/ 174 h 322"/>
                    <a:gd name="T36" fmla="*/ 1272 w 1612"/>
                    <a:gd name="T37" fmla="*/ 230 h 322"/>
                    <a:gd name="T38" fmla="*/ 1308 w 1612"/>
                    <a:gd name="T39" fmla="*/ 282 h 322"/>
                    <a:gd name="T40" fmla="*/ 1364 w 1612"/>
                    <a:gd name="T41" fmla="*/ 306 h 322"/>
                    <a:gd name="T42" fmla="*/ 1404 w 1612"/>
                    <a:gd name="T43" fmla="*/ 318 h 322"/>
                    <a:gd name="T44" fmla="*/ 1496 w 1612"/>
                    <a:gd name="T45" fmla="*/ 282 h 322"/>
                    <a:gd name="T46" fmla="*/ 1612 w 1612"/>
                    <a:gd name="T47" fmla="*/ 162 h 3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12"/>
                    <a:gd name="T73" fmla="*/ 0 h 322"/>
                    <a:gd name="T74" fmla="*/ 1612 w 1612"/>
                    <a:gd name="T75" fmla="*/ 322 h 3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12" h="322">
                      <a:moveTo>
                        <a:pt x="0" y="158"/>
                      </a:moveTo>
                      <a:cubicBezTo>
                        <a:pt x="24" y="126"/>
                        <a:pt x="49" y="95"/>
                        <a:pt x="72" y="74"/>
                      </a:cubicBezTo>
                      <a:cubicBezTo>
                        <a:pt x="94" y="52"/>
                        <a:pt x="114" y="37"/>
                        <a:pt x="136" y="26"/>
                      </a:cubicBezTo>
                      <a:cubicBezTo>
                        <a:pt x="157" y="14"/>
                        <a:pt x="174" y="0"/>
                        <a:pt x="200" y="2"/>
                      </a:cubicBezTo>
                      <a:cubicBezTo>
                        <a:pt x="226" y="3"/>
                        <a:pt x="264" y="14"/>
                        <a:pt x="292" y="34"/>
                      </a:cubicBezTo>
                      <a:cubicBezTo>
                        <a:pt x="319" y="53"/>
                        <a:pt x="339" y="94"/>
                        <a:pt x="364" y="122"/>
                      </a:cubicBezTo>
                      <a:cubicBezTo>
                        <a:pt x="388" y="149"/>
                        <a:pt x="415" y="170"/>
                        <a:pt x="440" y="198"/>
                      </a:cubicBezTo>
                      <a:cubicBezTo>
                        <a:pt x="464" y="225"/>
                        <a:pt x="484" y="270"/>
                        <a:pt x="512" y="290"/>
                      </a:cubicBezTo>
                      <a:cubicBezTo>
                        <a:pt x="539" y="309"/>
                        <a:pt x="576" y="317"/>
                        <a:pt x="604" y="318"/>
                      </a:cubicBezTo>
                      <a:cubicBezTo>
                        <a:pt x="631" y="318"/>
                        <a:pt x="648" y="314"/>
                        <a:pt x="676" y="294"/>
                      </a:cubicBezTo>
                      <a:cubicBezTo>
                        <a:pt x="704" y="274"/>
                        <a:pt x="741" y="231"/>
                        <a:pt x="772" y="198"/>
                      </a:cubicBezTo>
                      <a:cubicBezTo>
                        <a:pt x="802" y="164"/>
                        <a:pt x="834" y="116"/>
                        <a:pt x="860" y="90"/>
                      </a:cubicBezTo>
                      <a:cubicBezTo>
                        <a:pt x="885" y="63"/>
                        <a:pt x="906" y="50"/>
                        <a:pt x="924" y="38"/>
                      </a:cubicBezTo>
                      <a:cubicBezTo>
                        <a:pt x="941" y="25"/>
                        <a:pt x="948" y="19"/>
                        <a:pt x="964" y="14"/>
                      </a:cubicBezTo>
                      <a:cubicBezTo>
                        <a:pt x="979" y="8"/>
                        <a:pt x="992" y="2"/>
                        <a:pt x="1016" y="6"/>
                      </a:cubicBezTo>
                      <a:cubicBezTo>
                        <a:pt x="1039" y="10"/>
                        <a:pt x="1080" y="21"/>
                        <a:pt x="1104" y="38"/>
                      </a:cubicBezTo>
                      <a:cubicBezTo>
                        <a:pt x="1127" y="54"/>
                        <a:pt x="1137" y="83"/>
                        <a:pt x="1156" y="106"/>
                      </a:cubicBezTo>
                      <a:cubicBezTo>
                        <a:pt x="1174" y="128"/>
                        <a:pt x="1196" y="153"/>
                        <a:pt x="1216" y="174"/>
                      </a:cubicBezTo>
                      <a:cubicBezTo>
                        <a:pt x="1235" y="194"/>
                        <a:pt x="1256" y="212"/>
                        <a:pt x="1272" y="230"/>
                      </a:cubicBezTo>
                      <a:cubicBezTo>
                        <a:pt x="1287" y="247"/>
                        <a:pt x="1292" y="269"/>
                        <a:pt x="1308" y="282"/>
                      </a:cubicBezTo>
                      <a:cubicBezTo>
                        <a:pt x="1323" y="294"/>
                        <a:pt x="1348" y="300"/>
                        <a:pt x="1364" y="306"/>
                      </a:cubicBezTo>
                      <a:cubicBezTo>
                        <a:pt x="1379" y="311"/>
                        <a:pt x="1382" y="322"/>
                        <a:pt x="1404" y="318"/>
                      </a:cubicBezTo>
                      <a:cubicBezTo>
                        <a:pt x="1426" y="314"/>
                        <a:pt x="1461" y="307"/>
                        <a:pt x="1496" y="282"/>
                      </a:cubicBezTo>
                      <a:cubicBezTo>
                        <a:pt x="1530" y="256"/>
                        <a:pt x="1571" y="209"/>
                        <a:pt x="1612" y="162"/>
                      </a:cubicBezTo>
                    </a:path>
                  </a:pathLst>
                </a:custGeom>
                <a:noFill/>
                <a:ln w="1905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04" name="AutoShape 6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569" y="1570"/>
                <a:ext cx="66" cy="15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86"/>
            <p:cNvGrpSpPr/>
            <p:nvPr/>
          </p:nvGrpSpPr>
          <p:grpSpPr>
            <a:xfrm>
              <a:off x="1483029" y="5129438"/>
              <a:ext cx="912716" cy="642739"/>
              <a:chOff x="1483029" y="5129438"/>
              <a:chExt cx="912716" cy="642739"/>
            </a:xfrm>
          </p:grpSpPr>
          <p:sp>
            <p:nvSpPr>
              <p:cNvPr id="15395" name="Line 70"/>
              <p:cNvSpPr>
                <a:spLocks noChangeShapeType="1"/>
              </p:cNvSpPr>
              <p:nvPr/>
            </p:nvSpPr>
            <p:spPr bwMode="auto">
              <a:xfrm flipH="1" flipV="1">
                <a:off x="1535411" y="5129438"/>
                <a:ext cx="860334" cy="215834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6" name="Line 71"/>
              <p:cNvSpPr>
                <a:spLocks noChangeShapeType="1"/>
              </p:cNvSpPr>
              <p:nvPr/>
            </p:nvSpPr>
            <p:spPr bwMode="auto">
              <a:xfrm flipH="1">
                <a:off x="1483029" y="5407165"/>
                <a:ext cx="895255" cy="15870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7" name="Line 72"/>
              <p:cNvSpPr>
                <a:spLocks noChangeShapeType="1"/>
              </p:cNvSpPr>
              <p:nvPr/>
            </p:nvSpPr>
            <p:spPr bwMode="auto">
              <a:xfrm flipH="1">
                <a:off x="1586206" y="5467471"/>
                <a:ext cx="784142" cy="304706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98" name="Text Box 73"/>
            <p:cNvSpPr txBox="1">
              <a:spLocks noChangeArrowheads="1"/>
            </p:cNvSpPr>
            <p:nvPr/>
          </p:nvSpPr>
          <p:spPr bwMode="auto">
            <a:xfrm>
              <a:off x="1573507" y="5867398"/>
              <a:ext cx="995257" cy="64591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b="1">
                  <a:solidFill>
                    <a:prstClr val="black"/>
                  </a:solidFill>
                </a:rPr>
                <a:t>Fast</a:t>
              </a:r>
            </a:p>
            <a:p>
              <a:pPr eaLnBrk="0"/>
              <a:r>
                <a:rPr lang="en-US" b="1">
                  <a:solidFill>
                    <a:prstClr val="black"/>
                  </a:solidFill>
                </a:rPr>
                <a:t>Particles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7031180" y="4799320"/>
              <a:ext cx="512640" cy="763280"/>
            </a:xfrm>
            <a:custGeom>
              <a:avLst/>
              <a:gdLst>
                <a:gd name="connsiteX0" fmla="*/ 0 w 1772817"/>
                <a:gd name="connsiteY0" fmla="*/ 1421363 h 1429138"/>
                <a:gd name="connsiteX1" fmla="*/ 419878 w 1772817"/>
                <a:gd name="connsiteY1" fmla="*/ 1178767 h 1429138"/>
                <a:gd name="connsiteX2" fmla="*/ 951723 w 1772817"/>
                <a:gd name="connsiteY2" fmla="*/ 3110 h 1429138"/>
                <a:gd name="connsiteX3" fmla="*/ 1483568 w 1772817"/>
                <a:gd name="connsiteY3" fmla="*/ 1197428 h 1429138"/>
                <a:gd name="connsiteX4" fmla="*/ 1772817 w 1772817"/>
                <a:gd name="connsiteY4" fmla="*/ 1393371 h 142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17" h="1429138">
                  <a:moveTo>
                    <a:pt x="0" y="1421363"/>
                  </a:moveTo>
                  <a:cubicBezTo>
                    <a:pt x="130629" y="1418252"/>
                    <a:pt x="261258" y="1415142"/>
                    <a:pt x="419878" y="1178767"/>
                  </a:cubicBezTo>
                  <a:cubicBezTo>
                    <a:pt x="578498" y="942392"/>
                    <a:pt x="774441" y="0"/>
                    <a:pt x="951723" y="3110"/>
                  </a:cubicBezTo>
                  <a:cubicBezTo>
                    <a:pt x="1129005" y="6220"/>
                    <a:pt x="1346719" y="965718"/>
                    <a:pt x="1483568" y="1197428"/>
                  </a:cubicBezTo>
                  <a:cubicBezTo>
                    <a:pt x="1620417" y="1429138"/>
                    <a:pt x="1696617" y="1411254"/>
                    <a:pt x="1772817" y="1393371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38100"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5" rIns="91430" bIns="45715" anchor="ctr"/>
            <a:lstStyle/>
            <a:p>
              <a:pPr>
                <a:buFont typeface="Wingdings" charset="2"/>
                <a:buNone/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84" name="Oval 83"/>
          <p:cNvSpPr/>
          <p:nvPr/>
        </p:nvSpPr>
        <p:spPr>
          <a:xfrm>
            <a:off x="1129937" y="779428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685800" y="2"/>
            <a:ext cx="7772400" cy="914400"/>
          </a:xfrm>
          <a:prstGeom prst="rect">
            <a:avLst/>
          </a:prstGeom>
        </p:spPr>
        <p:txBody>
          <a:bodyPr lIns="91350" tIns="45677" rIns="91350" bIns="45677"/>
          <a:lstStyle/>
          <a:p>
            <a:pPr algn="ctr">
              <a:spcBef>
                <a:spcPct val="0"/>
              </a:spcBef>
              <a:defRPr/>
            </a:pPr>
            <a:r>
              <a:rPr kumimoji="1" lang="en-US" sz="44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Laser Plasma Interaction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6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0547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F5C47-A11F-43B5-B553-478F0B2EEBCD}" type="slidenum">
              <a:rPr lang="en-US" b="1"/>
              <a:pPr>
                <a:defRPr/>
              </a:pPr>
              <a:t>30</a:t>
            </a:fld>
            <a:endParaRPr lang="en-US" b="1" dirty="0"/>
          </a:p>
        </p:txBody>
      </p:sp>
      <p:sp>
        <p:nvSpPr>
          <p:cNvPr id="3379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Measured Magnetic Field of Relativistic Electrons</a:t>
            </a:r>
            <a:endParaRPr lang="en-US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pic>
        <p:nvPicPr>
          <p:cNvPr id="33797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74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30300" y="7794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0" name="TextBox 11"/>
          <p:cNvSpPr txBox="1">
            <a:spLocks noChangeArrowheads="1"/>
          </p:cNvSpPr>
          <p:nvPr/>
        </p:nvSpPr>
        <p:spPr bwMode="auto">
          <a:xfrm>
            <a:off x="1828800" y="990600"/>
            <a:ext cx="662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r>
              <a:rPr lang="en-US" sz="20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Time</a:t>
            </a:r>
            <a:r>
              <a:rPr lang="en-US" sz="2000" b="1">
                <a:latin typeface="Calibri" pitchFamily="34" charset="0"/>
              </a:rPr>
              <a:t> AND </a:t>
            </a:r>
            <a:r>
              <a:rPr lang="en-US" sz="2000" b="1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Space </a:t>
            </a:r>
            <a:r>
              <a:rPr lang="en-US" sz="2000" b="1">
                <a:latin typeface="Calibri" pitchFamily="34" charset="0"/>
              </a:rPr>
              <a:t>Resolved (Polarigram): Target </a:t>
            </a:r>
            <a:r>
              <a:rPr lang="en-US" sz="20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Front</a:t>
            </a:r>
            <a:r>
              <a:rPr lang="en-US" sz="2000" b="1">
                <a:latin typeface="Calibri" pitchFamily="34" charset="0"/>
              </a:rPr>
              <a:t>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524005"/>
            <a:ext cx="7842250" cy="4800600"/>
            <a:chOff x="234950" y="777875"/>
            <a:chExt cx="8510588" cy="5587795"/>
          </a:xfrm>
        </p:grpSpPr>
        <p:pic>
          <p:nvPicPr>
            <p:cNvPr id="338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03" t="4996" r="5003"/>
            <a:stretch>
              <a:fillRect/>
            </a:stretch>
          </p:blipFill>
          <p:spPr bwMode="auto">
            <a:xfrm>
              <a:off x="280988" y="777875"/>
              <a:ext cx="2051050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38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003" t="4996" r="5003"/>
            <a:stretch>
              <a:fillRect/>
            </a:stretch>
          </p:blipFill>
          <p:spPr bwMode="auto">
            <a:xfrm>
              <a:off x="2424114" y="784224"/>
              <a:ext cx="2049462" cy="1625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05" name="Text Box 5"/>
            <p:cNvSpPr txBox="1">
              <a:spLocks noChangeArrowheads="1"/>
            </p:cNvSpPr>
            <p:nvPr/>
          </p:nvSpPr>
          <p:spPr bwMode="auto">
            <a:xfrm>
              <a:off x="806917" y="2320449"/>
              <a:ext cx="1157716" cy="2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0.2</a:t>
              </a:r>
              <a:r>
                <a:rPr lang="en-IN" sz="1400" b="1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 </a:t>
              </a: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ps</a:t>
              </a:r>
            </a:p>
          </p:txBody>
        </p:sp>
        <p:sp>
          <p:nvSpPr>
            <p:cNvPr id="33806" name="Text Box 6"/>
            <p:cNvSpPr txBox="1">
              <a:spLocks noChangeArrowheads="1"/>
            </p:cNvSpPr>
            <p:nvPr/>
          </p:nvSpPr>
          <p:spPr bwMode="auto">
            <a:xfrm>
              <a:off x="3070225" y="2320449"/>
              <a:ext cx="654050" cy="236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0.9 ps</a:t>
              </a:r>
            </a:p>
          </p:txBody>
        </p:sp>
        <p:pic>
          <p:nvPicPr>
            <p:cNvPr id="3380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5003" t="4996" r="5003"/>
            <a:stretch>
              <a:fillRect/>
            </a:stretch>
          </p:blipFill>
          <p:spPr bwMode="auto">
            <a:xfrm>
              <a:off x="4572000" y="784225"/>
              <a:ext cx="2051050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08" name="Text Box 8"/>
            <p:cNvSpPr txBox="1">
              <a:spLocks noChangeArrowheads="1"/>
            </p:cNvSpPr>
            <p:nvPr/>
          </p:nvSpPr>
          <p:spPr bwMode="auto">
            <a:xfrm>
              <a:off x="5283356" y="2366521"/>
              <a:ext cx="815975" cy="236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1.1 ps</a:t>
              </a:r>
            </a:p>
          </p:txBody>
        </p:sp>
        <p:pic>
          <p:nvPicPr>
            <p:cNvPr id="3380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5003" t="4996" r="5003"/>
            <a:stretch>
              <a:fillRect/>
            </a:stretch>
          </p:blipFill>
          <p:spPr bwMode="auto">
            <a:xfrm>
              <a:off x="6694488" y="822325"/>
              <a:ext cx="2051050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10" name="Text Box 10"/>
            <p:cNvSpPr txBox="1">
              <a:spLocks noChangeArrowheads="1"/>
            </p:cNvSpPr>
            <p:nvPr/>
          </p:nvSpPr>
          <p:spPr bwMode="auto">
            <a:xfrm>
              <a:off x="7433400" y="2366521"/>
              <a:ext cx="815975" cy="236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1.5 ps</a:t>
              </a:r>
            </a:p>
          </p:txBody>
        </p:sp>
        <p:pic>
          <p:nvPicPr>
            <p:cNvPr id="3381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l="5003" t="4996" r="5003"/>
            <a:stretch>
              <a:fillRect/>
            </a:stretch>
          </p:blipFill>
          <p:spPr bwMode="auto">
            <a:xfrm>
              <a:off x="266700" y="2640013"/>
              <a:ext cx="2051050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12" name="Text Box 12"/>
            <p:cNvSpPr txBox="1">
              <a:spLocks noChangeArrowheads="1"/>
            </p:cNvSpPr>
            <p:nvPr/>
          </p:nvSpPr>
          <p:spPr bwMode="auto">
            <a:xfrm>
              <a:off x="947738" y="4191000"/>
              <a:ext cx="957262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2.5 ps</a:t>
              </a:r>
            </a:p>
          </p:txBody>
        </p:sp>
        <p:pic>
          <p:nvPicPr>
            <p:cNvPr id="33813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 l="5003" t="4996" r="5003"/>
            <a:stretch>
              <a:fillRect/>
            </a:stretch>
          </p:blipFill>
          <p:spPr bwMode="auto">
            <a:xfrm>
              <a:off x="2424113" y="2619375"/>
              <a:ext cx="2049462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14" name="Text Box 14"/>
            <p:cNvSpPr txBox="1">
              <a:spLocks noChangeArrowheads="1"/>
            </p:cNvSpPr>
            <p:nvPr/>
          </p:nvSpPr>
          <p:spPr bwMode="auto">
            <a:xfrm>
              <a:off x="3036888" y="4148290"/>
              <a:ext cx="1160482" cy="2660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3.2 ps</a:t>
              </a:r>
            </a:p>
          </p:txBody>
        </p:sp>
        <p:pic>
          <p:nvPicPr>
            <p:cNvPr id="33815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 l="5003" t="4996" r="5003"/>
            <a:stretch>
              <a:fillRect/>
            </a:stretch>
          </p:blipFill>
          <p:spPr bwMode="auto">
            <a:xfrm>
              <a:off x="4572000" y="2619375"/>
              <a:ext cx="2051050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16" name="Text Box 16"/>
            <p:cNvSpPr txBox="1">
              <a:spLocks noChangeArrowheads="1"/>
            </p:cNvSpPr>
            <p:nvPr/>
          </p:nvSpPr>
          <p:spPr bwMode="auto">
            <a:xfrm>
              <a:off x="5224463" y="4179425"/>
              <a:ext cx="815975" cy="234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4.1 ps</a:t>
              </a:r>
            </a:p>
          </p:txBody>
        </p:sp>
        <p:pic>
          <p:nvPicPr>
            <p:cNvPr id="33817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 l="5003" t="4996" r="5003"/>
            <a:stretch>
              <a:fillRect/>
            </a:stretch>
          </p:blipFill>
          <p:spPr bwMode="auto">
            <a:xfrm>
              <a:off x="6677025" y="2632075"/>
              <a:ext cx="2051050" cy="162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18" name="Text Box 18"/>
            <p:cNvSpPr txBox="1">
              <a:spLocks noChangeArrowheads="1"/>
            </p:cNvSpPr>
            <p:nvPr/>
          </p:nvSpPr>
          <p:spPr bwMode="auto">
            <a:xfrm>
              <a:off x="7413625" y="4213225"/>
              <a:ext cx="652463" cy="234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5.0 ps</a:t>
              </a:r>
            </a:p>
          </p:txBody>
        </p:sp>
        <p:pic>
          <p:nvPicPr>
            <p:cNvPr id="33819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 l="5003" t="4996" r="5003"/>
            <a:stretch>
              <a:fillRect/>
            </a:stretch>
          </p:blipFill>
          <p:spPr bwMode="auto">
            <a:xfrm>
              <a:off x="234950" y="4472397"/>
              <a:ext cx="2051050" cy="1627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20" name="Text Box 20"/>
            <p:cNvSpPr txBox="1">
              <a:spLocks noChangeArrowheads="1"/>
            </p:cNvSpPr>
            <p:nvPr/>
          </p:nvSpPr>
          <p:spPr bwMode="auto">
            <a:xfrm>
              <a:off x="881063" y="6042025"/>
              <a:ext cx="654050" cy="234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5.5 ps</a:t>
              </a:r>
            </a:p>
          </p:txBody>
        </p:sp>
        <p:pic>
          <p:nvPicPr>
            <p:cNvPr id="33821" name="Picture 21"/>
            <p:cNvPicPr>
              <a:picLocks noChangeAspect="1" noChangeArrowheads="1"/>
            </p:cNvPicPr>
            <p:nvPr/>
          </p:nvPicPr>
          <p:blipFill>
            <a:blip r:embed="rId12" cstate="print"/>
            <a:srcRect l="5003" t="4996" r="5003"/>
            <a:stretch>
              <a:fillRect/>
            </a:stretch>
          </p:blipFill>
          <p:spPr bwMode="auto">
            <a:xfrm>
              <a:off x="2449513" y="4472397"/>
              <a:ext cx="2051050" cy="1627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22" name="Text Box 22"/>
            <p:cNvSpPr txBox="1">
              <a:spLocks noChangeArrowheads="1"/>
            </p:cNvSpPr>
            <p:nvPr/>
          </p:nvSpPr>
          <p:spPr bwMode="auto">
            <a:xfrm>
              <a:off x="3135313" y="6130720"/>
              <a:ext cx="654050" cy="234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6.0 ps</a:t>
              </a:r>
            </a:p>
          </p:txBody>
        </p:sp>
        <p:pic>
          <p:nvPicPr>
            <p:cNvPr id="33823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 l="5003" t="4996" r="5003"/>
            <a:stretch>
              <a:fillRect/>
            </a:stretch>
          </p:blipFill>
          <p:spPr bwMode="auto">
            <a:xfrm>
              <a:off x="4627138" y="4472397"/>
              <a:ext cx="2051050" cy="1627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24" name="Text Box 24"/>
            <p:cNvSpPr txBox="1">
              <a:spLocks noChangeArrowheads="1"/>
            </p:cNvSpPr>
            <p:nvPr/>
          </p:nvSpPr>
          <p:spPr bwMode="auto">
            <a:xfrm>
              <a:off x="5257800" y="6042025"/>
              <a:ext cx="815975" cy="234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1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6.5 ps</a:t>
              </a:r>
            </a:p>
          </p:txBody>
        </p:sp>
        <p:pic>
          <p:nvPicPr>
            <p:cNvPr id="33825" name="Picture 25"/>
            <p:cNvPicPr>
              <a:picLocks noChangeAspect="1" noChangeArrowheads="1"/>
            </p:cNvPicPr>
            <p:nvPr/>
          </p:nvPicPr>
          <p:blipFill>
            <a:blip r:embed="rId14" cstate="print"/>
            <a:srcRect l="5003" t="4996" r="5003"/>
            <a:stretch>
              <a:fillRect/>
            </a:stretch>
          </p:blipFill>
          <p:spPr bwMode="auto">
            <a:xfrm>
              <a:off x="6678189" y="4562680"/>
              <a:ext cx="2051050" cy="162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26" name="Text Box 26"/>
            <p:cNvSpPr txBox="1">
              <a:spLocks noChangeArrowheads="1"/>
            </p:cNvSpPr>
            <p:nvPr/>
          </p:nvSpPr>
          <p:spPr bwMode="auto">
            <a:xfrm>
              <a:off x="7413625" y="6130720"/>
              <a:ext cx="1249219" cy="234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>
                <a:tabLst>
                  <a:tab pos="0" algn="l"/>
                  <a:tab pos="404435" algn="l"/>
                  <a:tab pos="812041" algn="l"/>
                  <a:tab pos="1219649" algn="l"/>
                  <a:tab pos="1625671" algn="l"/>
                  <a:tab pos="2033276" algn="l"/>
                  <a:tab pos="2440886" algn="l"/>
                  <a:tab pos="2848492" algn="l"/>
                  <a:tab pos="3254512" algn="l"/>
                  <a:tab pos="3662119" algn="l"/>
                  <a:tab pos="4069726" algn="l"/>
                  <a:tab pos="4475747" algn="l"/>
                  <a:tab pos="4883353" algn="l"/>
                  <a:tab pos="5290961" algn="l"/>
                  <a:tab pos="5698568" algn="l"/>
                  <a:tab pos="6104590" algn="l"/>
                  <a:tab pos="6512197" algn="l"/>
                  <a:tab pos="6919802" algn="l"/>
                  <a:tab pos="7325823" algn="l"/>
                  <a:tab pos="7733430" algn="l"/>
                  <a:tab pos="8141039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Calibri" pitchFamily="34" charset="0"/>
                </a:rPr>
                <a:t>7.0 ps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990600"/>
            <a:ext cx="6858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350" tIns="45677" rIns="91350" bIns="45677">
            <a:spAutoFit/>
          </a:bodyPr>
          <a:lstStyle/>
          <a:p>
            <a:pPr>
              <a:defRPr/>
            </a:pPr>
            <a:r>
              <a:rPr lang="en-US" dirty="0"/>
              <a:t>Front</a:t>
            </a:r>
          </a:p>
        </p:txBody>
      </p:sp>
      <p:pic>
        <p:nvPicPr>
          <p:cNvPr id="35" name="Picture 34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0" y="6477000"/>
            <a:ext cx="4711264" cy="36924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b="1" dirty="0" err="1" smtClean="0"/>
              <a:t>Mondal</a:t>
            </a:r>
            <a:r>
              <a:rPr lang="en-US" b="1" dirty="0" smtClean="0"/>
              <a:t> et al., (manuscript under preparation)</a:t>
            </a:r>
            <a:endParaRPr lang="en-US" b="1" dirty="0"/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 rotWithShape="1">
          <a:blip r:embed="rId16" cstate="print"/>
          <a:srcRect l="81624" t="5163" r="6670" b="6508"/>
          <a:stretch/>
        </p:blipFill>
        <p:spPr bwMode="auto">
          <a:xfrm>
            <a:off x="8153400" y="1752600"/>
            <a:ext cx="833798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65863" y="137160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586830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71_B_2D"/>
          <p:cNvPicPr>
            <a:picLocks noChangeAspect="1" noChangeArrowheads="1"/>
          </p:cNvPicPr>
          <p:nvPr/>
        </p:nvPicPr>
        <p:blipFill rotWithShape="1">
          <a:blip r:embed="rId3" cstate="print"/>
          <a:srcRect l="81714" t="3307" r="9753" b="8137"/>
          <a:stretch/>
        </p:blipFill>
        <p:spPr bwMode="auto">
          <a:xfrm>
            <a:off x="8121868" y="1463566"/>
            <a:ext cx="73309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8A839-4018-4559-B214-737EA3B1FDF0}" type="slidenum">
              <a:rPr lang="en-US" b="1"/>
              <a:pPr>
                <a:defRPr/>
              </a:pPr>
              <a:t>31</a:t>
            </a:fld>
            <a:endParaRPr lang="en-US" b="1" dirty="0"/>
          </a:p>
        </p:txBody>
      </p:sp>
      <p:sp>
        <p:nvSpPr>
          <p:cNvPr id="3481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Measured Magnetic Field of Relativistic Electrons</a:t>
            </a:r>
          </a:p>
        </p:txBody>
      </p:sp>
      <p:pic>
        <p:nvPicPr>
          <p:cNvPr id="34821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74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30300" y="7794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676400" y="914403"/>
            <a:ext cx="603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Time</a:t>
            </a:r>
            <a:r>
              <a:rPr lang="en-US" sz="2000" b="1">
                <a:latin typeface="Calibri" pitchFamily="34" charset="0"/>
              </a:rPr>
              <a:t> AND </a:t>
            </a:r>
            <a:r>
              <a:rPr lang="en-US" sz="2000" b="1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Space </a:t>
            </a:r>
            <a:r>
              <a:rPr lang="en-US" sz="2000" b="1">
                <a:latin typeface="Calibri" pitchFamily="34" charset="0"/>
              </a:rPr>
              <a:t>Resolved (Polarigram): Target   </a:t>
            </a:r>
            <a:r>
              <a:rPr lang="en-US" sz="20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BACK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66800"/>
            <a:ext cx="6223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350" tIns="45677" rIns="91350" bIns="45677">
            <a:spAutoFit/>
          </a:bodyPr>
          <a:lstStyle/>
          <a:p>
            <a:pPr>
              <a:defRPr/>
            </a:pPr>
            <a:r>
              <a:rPr lang="en-US" dirty="0"/>
              <a:t>Back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1326932"/>
            <a:ext cx="7086600" cy="5181600"/>
            <a:chOff x="489374" y="0"/>
            <a:chExt cx="7613075" cy="6781800"/>
          </a:xfrm>
        </p:grpSpPr>
        <p:pic>
          <p:nvPicPr>
            <p:cNvPr id="34827" name="Picture 2" descr="E:\Magnetic field\Back Side Fused Silica_200mj\Ellip 11July09_200 mJ\EllipticityForMFCalc\MFimages\Magnetic Field_70_2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74" y="2133600"/>
              <a:ext cx="268224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2" descr="E:\Magnetic field\Back Side Fused Silica_200mj\Ellip 11July09_200 mJ\EllipticityForMFCalc\MFimages\Magnetic Field_73_2D.jpg"/>
            <p:cNvPicPr>
              <a:picLocks noChangeAspect="1" noChangeArrowheads="1"/>
            </p:cNvPicPr>
            <p:nvPr/>
          </p:nvPicPr>
          <p:blipFill>
            <a:blip r:embed="rId6" cstate="print"/>
            <a:srcRect l="5357" t="4762" r="7143" b="2380"/>
            <a:stretch>
              <a:fillRect/>
            </a:stretch>
          </p:blipFill>
          <p:spPr bwMode="auto">
            <a:xfrm>
              <a:off x="489374" y="0"/>
              <a:ext cx="2527495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Text Box 4"/>
            <p:cNvSpPr txBox="1">
              <a:spLocks noChangeArrowheads="1"/>
            </p:cNvSpPr>
            <p:nvPr/>
          </p:nvSpPr>
          <p:spPr bwMode="auto">
            <a:xfrm>
              <a:off x="1253166" y="1894915"/>
              <a:ext cx="1119011" cy="354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 i="1"/>
                <a:t>2</a:t>
              </a:r>
              <a:r>
                <a:rPr lang="en-IN" sz="1600" b="1"/>
                <a:t>.8 ps</a:t>
              </a:r>
            </a:p>
          </p:txBody>
        </p:sp>
        <p:pic>
          <p:nvPicPr>
            <p:cNvPr id="34830" name="Picture 3" descr="E:\Magnetic field\Back Side Fused Silica_200mj\Ellip 11July09_200 mJ\EllipticityForMFCalc\MFimages\Magnetic Field_72_2D.jpg"/>
            <p:cNvPicPr>
              <a:picLocks noChangeAspect="1" noChangeArrowheads="1"/>
            </p:cNvPicPr>
            <p:nvPr/>
          </p:nvPicPr>
          <p:blipFill>
            <a:blip r:embed="rId7" cstate="print"/>
            <a:srcRect l="5357" t="5060" r="8035" b="2083"/>
            <a:stretch>
              <a:fillRect/>
            </a:stretch>
          </p:blipFill>
          <p:spPr bwMode="auto">
            <a:xfrm>
              <a:off x="3060260" y="0"/>
              <a:ext cx="2501705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Text Box 4"/>
            <p:cNvSpPr txBox="1">
              <a:spLocks noChangeArrowheads="1"/>
            </p:cNvSpPr>
            <p:nvPr/>
          </p:nvSpPr>
          <p:spPr bwMode="auto">
            <a:xfrm>
              <a:off x="3763815" y="1889312"/>
              <a:ext cx="2057400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/>
                <a:t>5.5 ps</a:t>
              </a:r>
            </a:p>
          </p:txBody>
        </p:sp>
        <p:pic>
          <p:nvPicPr>
            <p:cNvPr id="34832" name="Picture 2" descr="E:\Magnetic field\Back Side Fused Silica_200mj\Ellip 11July09_200 mJ\EllipticityForMFCalc\MFimages\Magnetic Field_71_2D.jpg"/>
            <p:cNvPicPr>
              <a:picLocks noChangeAspect="1" noChangeArrowheads="1"/>
            </p:cNvPicPr>
            <p:nvPr/>
          </p:nvPicPr>
          <p:blipFill>
            <a:blip r:embed="rId8" cstate="print"/>
            <a:srcRect l="5357" t="3870" r="8035" b="2083"/>
            <a:stretch>
              <a:fillRect/>
            </a:stretch>
          </p:blipFill>
          <p:spPr bwMode="auto">
            <a:xfrm>
              <a:off x="5632411" y="0"/>
              <a:ext cx="2470038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Text Box 4"/>
            <p:cNvSpPr txBox="1">
              <a:spLocks noChangeArrowheads="1"/>
            </p:cNvSpPr>
            <p:nvPr/>
          </p:nvSpPr>
          <p:spPr bwMode="auto">
            <a:xfrm>
              <a:off x="6504578" y="1939635"/>
              <a:ext cx="1270427" cy="354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</a:rPr>
                <a:t>8.3  ps</a:t>
              </a:r>
            </a:p>
          </p:txBody>
        </p:sp>
        <p:sp>
          <p:nvSpPr>
            <p:cNvPr id="34834" name="Text Box 4"/>
            <p:cNvSpPr txBox="1">
              <a:spLocks noChangeArrowheads="1"/>
            </p:cNvSpPr>
            <p:nvPr/>
          </p:nvSpPr>
          <p:spPr bwMode="auto">
            <a:xfrm>
              <a:off x="762000" y="4128655"/>
              <a:ext cx="2209800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</a:rPr>
                <a:t>Time Delay=11.1 ps  ps</a:t>
              </a:r>
            </a:p>
          </p:txBody>
        </p:sp>
        <p:pic>
          <p:nvPicPr>
            <p:cNvPr id="34835" name="Picture 2" descr="E:\Magnetic field\Back Side Fused Silica_200mj\Ellip 11July09_200 mJ\EllipticityForMFCalc\MFimages\Magnetic Field_69_2D.jpg"/>
            <p:cNvPicPr>
              <a:picLocks noChangeAspect="1" noChangeArrowheads="1"/>
            </p:cNvPicPr>
            <p:nvPr/>
          </p:nvPicPr>
          <p:blipFill>
            <a:blip r:embed="rId9" cstate="print"/>
            <a:srcRect l="6250" t="5060" r="8035" b="2083"/>
            <a:stretch>
              <a:fillRect/>
            </a:stretch>
          </p:blipFill>
          <p:spPr bwMode="auto">
            <a:xfrm>
              <a:off x="3050456" y="2209800"/>
              <a:ext cx="2475914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6" name="Text Box 4"/>
            <p:cNvSpPr txBox="1">
              <a:spLocks noChangeArrowheads="1"/>
            </p:cNvSpPr>
            <p:nvPr/>
          </p:nvSpPr>
          <p:spPr bwMode="auto">
            <a:xfrm>
              <a:off x="3763815" y="4128655"/>
              <a:ext cx="1135905" cy="3593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</a:rPr>
                <a:t>13.9 ps</a:t>
              </a:r>
            </a:p>
          </p:txBody>
        </p:sp>
        <p:pic>
          <p:nvPicPr>
            <p:cNvPr id="34837" name="Picture 2" descr="E:\Magnetic field\Back Side Fused Silica_200mj\Ellip 11July09_200 mJ\EllipticityForMFCalc\MFimages\Magnetic Field_68_2D.jpg"/>
            <p:cNvPicPr>
              <a:picLocks noChangeAspect="1" noChangeArrowheads="1"/>
            </p:cNvPicPr>
            <p:nvPr/>
          </p:nvPicPr>
          <p:blipFill>
            <a:blip r:embed="rId10" cstate="print"/>
            <a:srcRect l="6250" t="5060" r="8035" b="2083"/>
            <a:stretch>
              <a:fillRect/>
            </a:stretch>
          </p:blipFill>
          <p:spPr bwMode="auto">
            <a:xfrm>
              <a:off x="5589500" y="2276811"/>
              <a:ext cx="2475915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8" name="Text Box 4"/>
            <p:cNvSpPr txBox="1">
              <a:spLocks noChangeArrowheads="1"/>
            </p:cNvSpPr>
            <p:nvPr/>
          </p:nvSpPr>
          <p:spPr bwMode="auto">
            <a:xfrm>
              <a:off x="6383816" y="4128656"/>
              <a:ext cx="1473050" cy="3593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</a:rPr>
                <a:t>16.6 ps</a:t>
              </a:r>
            </a:p>
          </p:txBody>
        </p:sp>
        <p:pic>
          <p:nvPicPr>
            <p:cNvPr id="34839" name="Picture 2" descr="E:\Magnetic field\Back Side Fused Silica_200mj\Ellip 11July09_200 mJ\EllipticityForMFCalc\MFimages\Magnetic Field_62_2D.jpg"/>
            <p:cNvPicPr>
              <a:picLocks noChangeAspect="1" noChangeArrowheads="1"/>
            </p:cNvPicPr>
            <p:nvPr/>
          </p:nvPicPr>
          <p:blipFill>
            <a:blip r:embed="rId11" cstate="print"/>
            <a:srcRect l="6250" t="5060" r="8035" b="2083"/>
            <a:stretch>
              <a:fillRect/>
            </a:stretch>
          </p:blipFill>
          <p:spPr bwMode="auto">
            <a:xfrm>
              <a:off x="489374" y="4454235"/>
              <a:ext cx="2475914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0" name="Text Box 4"/>
            <p:cNvSpPr txBox="1">
              <a:spLocks noChangeArrowheads="1"/>
            </p:cNvSpPr>
            <p:nvPr/>
          </p:nvSpPr>
          <p:spPr bwMode="auto">
            <a:xfrm>
              <a:off x="762000" y="6381182"/>
              <a:ext cx="2068799" cy="400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/>
                <a:t>33.3 ps</a:t>
              </a:r>
            </a:p>
          </p:txBody>
        </p:sp>
        <p:pic>
          <p:nvPicPr>
            <p:cNvPr id="34841" name="Picture 2" descr="E:\Magnetic field\Back Side Fused Silica_200mj\Ellip 11July09_200 mJ\EllipticityForMFCalc\MFimages\Magnetic Field_56_2D.jpg"/>
            <p:cNvPicPr>
              <a:picLocks noChangeAspect="1" noChangeArrowheads="1"/>
            </p:cNvPicPr>
            <p:nvPr/>
          </p:nvPicPr>
          <p:blipFill>
            <a:blip r:embed="rId12" cstate="print"/>
            <a:srcRect l="5357" t="5060" r="8035" b="2083"/>
            <a:stretch>
              <a:fillRect/>
            </a:stretch>
          </p:blipFill>
          <p:spPr bwMode="auto">
            <a:xfrm>
              <a:off x="3060260" y="4454235"/>
              <a:ext cx="2501705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2" name="Text Box 4"/>
            <p:cNvSpPr txBox="1">
              <a:spLocks noChangeArrowheads="1"/>
            </p:cNvSpPr>
            <p:nvPr/>
          </p:nvSpPr>
          <p:spPr bwMode="auto">
            <a:xfrm>
              <a:off x="3676740" y="6381181"/>
              <a:ext cx="1233129" cy="400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</a:rPr>
                <a:t>49.9 ps</a:t>
              </a:r>
            </a:p>
          </p:txBody>
        </p:sp>
        <p:pic>
          <p:nvPicPr>
            <p:cNvPr id="34843" name="Picture 2" descr="E:\Magnetic field\Back Side Fused Silica_200mj\Ellip 11July09_200 mJ\EllipticityForMFCalc\MFimages\Magnetic Field_55_2D.jpg"/>
            <p:cNvPicPr>
              <a:picLocks noChangeAspect="1" noChangeArrowheads="1"/>
            </p:cNvPicPr>
            <p:nvPr/>
          </p:nvPicPr>
          <p:blipFill>
            <a:blip r:embed="rId13" cstate="print"/>
            <a:srcRect l="6250" t="5060" r="8035" b="2083"/>
            <a:stretch>
              <a:fillRect/>
            </a:stretch>
          </p:blipFill>
          <p:spPr bwMode="auto">
            <a:xfrm>
              <a:off x="5587849" y="4530435"/>
              <a:ext cx="2475914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4" name="Text Box 4"/>
            <p:cNvSpPr txBox="1">
              <a:spLocks noChangeArrowheads="1"/>
            </p:cNvSpPr>
            <p:nvPr/>
          </p:nvSpPr>
          <p:spPr bwMode="auto">
            <a:xfrm>
              <a:off x="6296216" y="6381181"/>
              <a:ext cx="1233206" cy="400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>
                <a:tabLst>
                  <a:tab pos="0" algn="l"/>
                  <a:tab pos="402849" algn="l"/>
                  <a:tab pos="810456" algn="l"/>
                  <a:tab pos="1218058" algn="l"/>
                  <a:tab pos="1624085" algn="l"/>
                  <a:tab pos="2031692" algn="l"/>
                  <a:tab pos="2439298" algn="l"/>
                  <a:tab pos="2846906" algn="l"/>
                  <a:tab pos="3251342" algn="l"/>
                  <a:tab pos="3660532" algn="l"/>
                  <a:tab pos="4068140" algn="l"/>
                  <a:tab pos="4474162" algn="l"/>
                  <a:tab pos="4880183" algn="l"/>
                  <a:tab pos="5289376" algn="l"/>
                  <a:tab pos="5696983" algn="l"/>
                  <a:tab pos="6101417" algn="l"/>
                  <a:tab pos="6510611" algn="l"/>
                  <a:tab pos="6918215" algn="l"/>
                  <a:tab pos="7324237" algn="l"/>
                  <a:tab pos="7730263" algn="l"/>
                  <a:tab pos="8139452" algn="l"/>
                </a:tabLst>
              </a:pPr>
              <a:r>
                <a:rPr lang="en-IN" sz="1600" b="1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</a:rPr>
                <a:t>52.7 ps</a:t>
              </a:r>
            </a:p>
          </p:txBody>
        </p:sp>
      </p:grpSp>
      <p:pic>
        <p:nvPicPr>
          <p:cNvPr id="28" name="Picture 27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0" y="6477000"/>
            <a:ext cx="4711264" cy="36924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b="1" dirty="0" err="1" smtClean="0"/>
              <a:t>Mondal</a:t>
            </a:r>
            <a:r>
              <a:rPr lang="en-US" b="1" dirty="0" smtClean="0"/>
              <a:t> et al., (manuscript under preparation)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53400" y="1214735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3718935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D2184-4A64-4495-9AEF-0F9FB9A3C276}" type="slidenum">
              <a:rPr lang="en-US" b="1"/>
              <a:pPr>
                <a:defRPr/>
              </a:pPr>
              <a:t>32</a:t>
            </a:fld>
            <a:endParaRPr lang="en-US" b="1" dirty="0"/>
          </a:p>
        </p:txBody>
      </p:sp>
      <p:sp>
        <p:nvSpPr>
          <p:cNvPr id="3584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Magnetic Field </a:t>
            </a:r>
          </a:p>
        </p:txBody>
      </p:sp>
      <p:pic>
        <p:nvPicPr>
          <p:cNvPr id="35845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74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30300" y="7794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8" name="Picture 1"/>
          <p:cNvPicPr>
            <a:picLocks noChangeAspect="1" noChangeArrowheads="1"/>
          </p:cNvPicPr>
          <p:nvPr/>
        </p:nvPicPr>
        <p:blipFill>
          <a:blip r:embed="rId4" cstate="print"/>
          <a:srcRect l="4880" t="5164" r="6670" b="607"/>
          <a:stretch>
            <a:fillRect/>
          </a:stretch>
        </p:blipFill>
        <p:spPr bwMode="auto">
          <a:xfrm>
            <a:off x="533403" y="2133600"/>
            <a:ext cx="40005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09800" y="1524009"/>
            <a:ext cx="990600" cy="371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50" tIns="45677" rIns="91350" bIns="45677">
            <a:spAutoFit/>
          </a:bodyPr>
          <a:lstStyle/>
          <a:p>
            <a:pPr algn="ctr">
              <a:defRPr/>
            </a:pPr>
            <a:r>
              <a:rPr lang="en-US" b="1" dirty="0"/>
              <a:t>Front</a:t>
            </a:r>
          </a:p>
        </p:txBody>
      </p:sp>
      <p:pic>
        <p:nvPicPr>
          <p:cNvPr id="35850" name="Picture 9" descr="71_B_2D"/>
          <p:cNvPicPr>
            <a:picLocks noChangeAspect="1" noChangeArrowheads="1"/>
          </p:cNvPicPr>
          <p:nvPr/>
        </p:nvPicPr>
        <p:blipFill>
          <a:blip r:embed="rId5" cstate="print"/>
          <a:srcRect l="7520" t="3307" r="10001" b="3307"/>
          <a:stretch>
            <a:fillRect/>
          </a:stretch>
        </p:blipFill>
        <p:spPr bwMode="auto">
          <a:xfrm>
            <a:off x="5029200" y="2057400"/>
            <a:ext cx="350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00803" y="1524009"/>
            <a:ext cx="838200" cy="371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50" tIns="45677" rIns="91350" bIns="45677">
            <a:spAutoFit/>
          </a:bodyPr>
          <a:lstStyle/>
          <a:p>
            <a:pPr algn="ctr">
              <a:defRPr/>
            </a:pPr>
            <a:r>
              <a:rPr lang="en-US" b="1" dirty="0"/>
              <a:t>Back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9" y="5867409"/>
            <a:ext cx="7922052" cy="830910"/>
          </a:xfrm>
          <a:prstGeom prst="rect">
            <a:avLst/>
          </a:prstGeom>
          <a:noFill/>
        </p:spPr>
        <p:txBody>
          <a:bodyPr wrap="none" lIns="91350" tIns="45677" rIns="91350" bIns="45677" rtlCol="0">
            <a:spAutoFit/>
          </a:bodyPr>
          <a:lstStyle/>
          <a:p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First direct observation of </a:t>
            </a:r>
            <a:r>
              <a:rPr lang="en-US" sz="24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filamentation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and </a:t>
            </a:r>
            <a:r>
              <a:rPr lang="en-US" sz="24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inhomogeneity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!</a:t>
            </a:r>
          </a:p>
          <a:p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                (TIFR </a:t>
            </a:r>
            <a:r>
              <a:rPr lang="en-US" sz="24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expts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; 2008-2009, 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manuscript in prep.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)</a:t>
            </a:r>
            <a:endParaRPr lang="en-IN" sz="24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pic>
        <p:nvPicPr>
          <p:cNvPr id="15" name="Picture 14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39891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9632" y="649288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b="1" smtClean="0"/>
              <a:pPr/>
              <a:t>33</a:t>
            </a:fld>
            <a:endParaRPr lang="en-US" b="1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991" y="1600200"/>
            <a:ext cx="8305809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>
                <a:latin typeface="Calibri" pitchFamily="34" charset="0"/>
              </a:rPr>
              <a:t>We report the </a:t>
            </a:r>
            <a:r>
              <a:rPr lang="en-IN" sz="2800" b="1" dirty="0" smtClean="0">
                <a:solidFill>
                  <a:srgbClr xmlns:mc="http://schemas.openxmlformats.org/markup-compatibility/2006" xmlns:a14="http://schemas.microsoft.com/office/drawing/2010/main" val="FF0066" mc:Ignorable=""/>
                </a:solidFill>
                <a:latin typeface="Calibri" pitchFamily="34" charset="0"/>
              </a:rPr>
              <a:t>first 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FF0066" mc:Ignorable=""/>
                </a:solidFill>
                <a:latin typeface="Calibri" pitchFamily="34" charset="0"/>
              </a:rPr>
              <a:t>ever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pump-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probe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FF0066" mc:Ignorable=""/>
                </a:solidFill>
                <a:latin typeface="Calibri" pitchFamily="34" charset="0"/>
              </a:rPr>
              <a:t>dynamics of the 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alibri" pitchFamily="34" charset="0"/>
              </a:rPr>
              <a:t>critical surface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FF0066" mc:Ignorable=""/>
                </a:solidFill>
                <a:latin typeface="Calibri" pitchFamily="34" charset="0"/>
              </a:rPr>
              <a:t> of solid density plasma</a:t>
            </a:r>
            <a:r>
              <a:rPr lang="en-IN" sz="2800" b="1" dirty="0">
                <a:latin typeface="Calibri" pitchFamily="34" charset="0"/>
              </a:rPr>
              <a:t> produced by </a:t>
            </a:r>
            <a:r>
              <a:rPr lang="en-IN" sz="2800" b="1" dirty="0" smtClean="0">
                <a:latin typeface="Calibri" pitchFamily="34" charset="0"/>
              </a:rPr>
              <a:t>relativistic intensity</a:t>
            </a:r>
            <a:r>
              <a:rPr lang="en-IN" sz="2800" b="1" dirty="0">
                <a:latin typeface="Calibri" pitchFamily="34" charset="0"/>
              </a:rPr>
              <a:t>, </a:t>
            </a:r>
            <a:r>
              <a:rPr lang="en-IN" sz="2800" b="1" dirty="0" err="1">
                <a:latin typeface="Calibri" pitchFamily="34" charset="0"/>
              </a:rPr>
              <a:t>femtosecond</a:t>
            </a:r>
            <a:r>
              <a:rPr lang="en-IN" sz="2800" b="1" dirty="0">
                <a:latin typeface="Calibri" pitchFamily="34" charset="0"/>
              </a:rPr>
              <a:t> </a:t>
            </a:r>
            <a:r>
              <a:rPr lang="en-IN" sz="2800" b="1" dirty="0" smtClean="0">
                <a:latin typeface="Calibri" pitchFamily="34" charset="0"/>
              </a:rPr>
              <a:t>lasers</a:t>
            </a:r>
            <a:endParaRPr lang="en-IN" sz="28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IN" sz="20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libri" pitchFamily="34" charset="0"/>
            </a:endParaRPr>
          </a:p>
          <a:p>
            <a:pPr defTabSz="407315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</a:tabLst>
            </a:pP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Spatial and temporal profile of magnetic field is captured </a:t>
            </a:r>
            <a:r>
              <a:rPr lang="en-IN" sz="2800" b="1" u="sng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simultaneously</a:t>
            </a:r>
            <a:r>
              <a:rPr lang="en-IN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 for the first time.</a:t>
            </a:r>
          </a:p>
          <a:p>
            <a:pPr defTabSz="407315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</a:tabLst>
            </a:pPr>
            <a:endParaRPr lang="en-IN" sz="20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Evolution of electron </a:t>
            </a:r>
            <a:r>
              <a:rPr lang="en-US" sz="2800" b="1" dirty="0" err="1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filamentation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 captured</a:t>
            </a:r>
          </a:p>
          <a:p>
            <a:pPr>
              <a:defRPr/>
            </a:pPr>
            <a:endParaRPr lang="en-US" sz="2000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First measurements of magnetic  field at the back of the </a:t>
            </a:r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target.</a:t>
            </a:r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800" b="1" kern="0" dirty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Conclusions</a:t>
              </a:r>
            </a:p>
          </p:txBody>
        </p:sp>
        <p:pic>
          <p:nvPicPr>
            <p:cNvPr id="7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41314" name="Picture 2" descr="E:\Amit\Conferences Workshops\ICUIL 2010\ICUIL2010 Pos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5882" r="941" b="5882"/>
          <a:stretch/>
        </p:blipFill>
        <p:spPr bwMode="auto">
          <a:xfrm>
            <a:off x="76200" y="133800"/>
            <a:ext cx="5188965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43362" name="Picture 2" descr="C:\Documents and Settings\Amit Lad\Desktop\MK ICULIL2010 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26" y="3256948"/>
            <a:ext cx="560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2400" y="4674327"/>
            <a:ext cx="3733800" cy="964473"/>
          </a:xfrm>
          <a:prstGeom prst="rect">
            <a:avLst/>
          </a:prstGeom>
        </p:spPr>
        <p:txBody>
          <a:bodyPr vert="horz" lIns="91350" tIns="45677" rIns="91350" bIns="45677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en-US" sz="5000" b="1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Thank </a:t>
            </a:r>
            <a:r>
              <a:rPr kumimoji="1" lang="en-US" sz="5000" b="1" kern="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you </a:t>
            </a:r>
            <a:r>
              <a:rPr kumimoji="1" lang="en-US" sz="5000" b="1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!!!</a:t>
            </a:r>
          </a:p>
        </p:txBody>
      </p:sp>
      <p:pic>
        <p:nvPicPr>
          <p:cNvPr id="9" name="Picture 2" descr="E:\Amit\Conferences Workshops\ICUIL 2010\Talk\icuil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80249"/>
          <a:stretch/>
        </p:blipFill>
        <p:spPr bwMode="auto">
          <a:xfrm>
            <a:off x="7210098" y="533400"/>
            <a:ext cx="165137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48"/>
          <p:cNvGrpSpPr>
            <a:grpSpLocks/>
          </p:cNvGrpSpPr>
          <p:nvPr/>
        </p:nvGrpSpPr>
        <p:grpSpPr bwMode="auto">
          <a:xfrm>
            <a:off x="3759200" y="1393825"/>
            <a:ext cx="5054600" cy="4781550"/>
            <a:chOff x="11658600" y="3200400"/>
            <a:chExt cx="15163800" cy="14660393"/>
          </a:xfrm>
        </p:grpSpPr>
        <p:grpSp>
          <p:nvGrpSpPr>
            <p:cNvPr id="16404" name="Group 343"/>
            <p:cNvGrpSpPr>
              <a:grpSpLocks/>
            </p:cNvGrpSpPr>
            <p:nvPr/>
          </p:nvGrpSpPr>
          <p:grpSpPr bwMode="auto">
            <a:xfrm>
              <a:off x="11658600" y="8116783"/>
              <a:ext cx="15163800" cy="9744010"/>
              <a:chOff x="11277600" y="10220390"/>
              <a:chExt cx="15163800" cy="9744010"/>
            </a:xfrm>
          </p:grpSpPr>
          <p:pic>
            <p:nvPicPr>
              <p:cNvPr id="16406" name="Picture 287" descr="t5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082" y="12289805"/>
                <a:ext cx="9515070" cy="7009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7" name="Picture 301" descr="t50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77600" y="16709405"/>
                <a:ext cx="3285473" cy="325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8" name="Picture 307" descr="t52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8687" y="10220390"/>
                <a:ext cx="7832713" cy="5400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05" name="Picture 347" descr="t5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2262" y="3200400"/>
              <a:ext cx="7598338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2" name="TextBox 371"/>
          <p:cNvSpPr txBox="1"/>
          <p:nvPr/>
        </p:nvSpPr>
        <p:spPr>
          <a:xfrm>
            <a:off x="1970088" y="663575"/>
            <a:ext cx="51800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xmlns:mc="http://schemas.openxmlformats.org/markup-compatibility/2006" xmlns:a14="http://schemas.microsoft.com/office/drawing/2010/main" val="003300" mc:Ignorable=""/>
                </a:solidFill>
                <a:uFill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uFill>
                <a:cs typeface="Arial" pitchFamily="34" charset="0"/>
              </a:rPr>
              <a:t>Tata Institute of Fundamental Research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1339850" y="188913"/>
            <a:ext cx="6445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xmlns:mc="http://schemas.openxmlformats.org/markup-compatibility/2006" xmlns:a14="http://schemas.microsoft.com/office/drawing/2010/main" val="000066" mc:Ignorable=""/>
                </a:solidFill>
                <a:uFill>
                  <a:solidFill>
                    <a:srgbClr xmlns:mc="http://schemas.openxmlformats.org/markup-compatibility/2006" xmlns:a14="http://schemas.microsoft.com/office/drawing/2010/main" val="9900FF" mc:Ignorable=""/>
                  </a:solidFill>
                </a:uFill>
                <a:cs typeface="Arial" pitchFamily="34" charset="0"/>
              </a:rPr>
              <a:t>Ultrashort</a:t>
            </a:r>
            <a:r>
              <a:rPr lang="en-US" sz="2400" b="1" u="sng" dirty="0">
                <a:solidFill>
                  <a:srgbClr xmlns:mc="http://schemas.openxmlformats.org/markup-compatibility/2006" xmlns:a14="http://schemas.microsoft.com/office/drawing/2010/main" val="000066" mc:Ignorable=""/>
                </a:solidFill>
                <a:uFill>
                  <a:solidFill>
                    <a:srgbClr xmlns:mc="http://schemas.openxmlformats.org/markup-compatibility/2006" xmlns:a14="http://schemas.microsoft.com/office/drawing/2010/main" val="9900FF" mc:Ignorable=""/>
                  </a:solidFill>
                </a:uFill>
                <a:cs typeface="Arial" pitchFamily="34" charset="0"/>
              </a:rPr>
              <a:t> Pulse High Intensity Laser Laboratory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279400" y="1320800"/>
            <a:ext cx="8686800" cy="5316538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0000CC" mc:Ignorable="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8463" y="4292600"/>
            <a:ext cx="3165475" cy="22320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200" b="1" u="sng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u="sng" baseline="30000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u="sng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Times New Roman" pitchFamily="18" charset="0"/>
                <a:cs typeface="Times New Roman" pitchFamily="18" charset="0"/>
              </a:rPr>
              <a:t> SPECS</a:t>
            </a:r>
          </a:p>
          <a:p>
            <a:pPr algn="ctr" defTabSz="914400">
              <a:defRPr/>
            </a:pPr>
            <a:endParaRPr lang="en-US" sz="1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Wavelength = 800 nm</a:t>
            </a:r>
          </a:p>
          <a:p>
            <a:pPr defTabSz="914400"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Times New Roman" pitchFamily="18" charset="0"/>
                <a:cs typeface="Times New Roman" pitchFamily="18" charset="0"/>
              </a:rPr>
              <a:t>Maximum Energy = 1 J</a:t>
            </a:r>
          </a:p>
          <a:p>
            <a:pPr defTabSz="914400"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79646" mc:Ignorable="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Pulse width = 30 </a:t>
            </a:r>
            <a:r>
              <a:rPr lang="en-US" sz="2000" b="1" dirty="0" err="1">
                <a:solidFill>
                  <a:srgbClr xmlns:mc="http://schemas.openxmlformats.org/markup-compatibility/2006" xmlns:a14="http://schemas.microsoft.com/office/drawing/2010/main" val="F79646" mc:Ignorable="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endParaRPr lang="en-US" sz="2000" b="1" dirty="0">
              <a:solidFill>
                <a:srgbClr xmlns:mc="http://schemas.openxmlformats.org/markup-compatibility/2006" xmlns:a14="http://schemas.microsoft.com/office/drawing/2010/main" val="F79646" mc:Ignorable="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Contrast &gt;= 10</a:t>
            </a:r>
            <a:r>
              <a:rPr lang="en-US" sz="20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-6</a:t>
            </a:r>
          </a:p>
          <a:p>
            <a:pPr defTabSz="914400">
              <a:defRPr/>
            </a:pP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Times New Roman" pitchFamily="18" charset="0"/>
                <a:cs typeface="Times New Roman" pitchFamily="18" charset="0"/>
              </a:rPr>
              <a:t>Repetition Rate = 10 Hz</a:t>
            </a: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6197600" y="6062663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Existing Laser</a:t>
            </a:r>
          </a:p>
        </p:txBody>
      </p:sp>
      <p:sp>
        <p:nvSpPr>
          <p:cNvPr id="163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B612FD-D759-42AF-B82E-195656D284E1}" type="slidenum">
              <a:rPr lang="en-US" smtClean="0">
                <a:solidFill>
                  <a:srgbClr xmlns:mc="http://schemas.openxmlformats.org/markup-compatibility/2006" xmlns:a14="http://schemas.microsoft.com/office/drawing/2010/main" val="898989" mc:Ignorable="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solidFill>
                <a:srgbClr xmlns:mc="http://schemas.openxmlformats.org/markup-compatibility/2006" xmlns:a14="http://schemas.microsoft.com/office/drawing/2010/main" val="898989" mc:Ignorable=""/>
              </a:solidFill>
              <a:latin typeface="Calibri" pitchFamily="34" charset="0"/>
            </a:endParaRPr>
          </a:p>
        </p:txBody>
      </p:sp>
      <p:pic>
        <p:nvPicPr>
          <p:cNvPr id="23" name="Picture 2" descr="J:\Final\DSC_3139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2" y="1559014"/>
            <a:ext cx="3846377" cy="242268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25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175260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20 TW</a:t>
            </a:r>
            <a:endParaRPr lang="en-US" sz="28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10" y="10"/>
            <a:ext cx="8389959" cy="1105473"/>
            <a:chOff x="1" y="0"/>
            <a:chExt cx="8389959" cy="1105473"/>
          </a:xfrm>
        </p:grpSpPr>
        <p:sp>
          <p:nvSpPr>
            <p:cNvPr id="39" name="Title 1"/>
            <p:cNvSpPr txBox="1">
              <a:spLocks/>
            </p:cNvSpPr>
            <p:nvPr/>
          </p:nvSpPr>
          <p:spPr>
            <a:xfrm>
              <a:off x="617560" y="191073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2900" b="1" kern="0" dirty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Dynamics by </a:t>
              </a:r>
              <a:r>
                <a:rPr kumimoji="1" lang="en-US" sz="29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Doppler</a:t>
              </a:r>
              <a:r>
                <a:rPr kumimoji="1" lang="en-US" sz="2900" b="1" kern="0" dirty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kumimoji="1" lang="en-US" sz="29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Shift</a:t>
              </a:r>
              <a:r>
                <a:rPr kumimoji="1" lang="en-US" sz="2900" b="1" kern="0" dirty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– </a:t>
              </a:r>
              <a:r>
                <a:rPr kumimoji="1" lang="en-US" sz="2900" b="1" kern="0" dirty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Earlier Experiments</a:t>
              </a:r>
            </a:p>
          </p:txBody>
        </p:sp>
        <p:pic>
          <p:nvPicPr>
            <p:cNvPr id="42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43" name="Oval 42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4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9632" y="649288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b="1" smtClean="0"/>
              <a:pPr/>
              <a:t>36</a:t>
            </a:fld>
            <a:endParaRPr lang="en-US" b="1" dirty="0"/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2587435" y="5347820"/>
            <a:ext cx="1360457" cy="70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Target :</a:t>
            </a:r>
          </a:p>
          <a:p>
            <a:pPr algn="l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alibri" pitchFamily="34" charset="0"/>
              </a:rPr>
              <a:t>Aluminium</a:t>
            </a:r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2362209" y="1371602"/>
            <a:ext cx="1755691" cy="4296882"/>
          </a:xfrm>
          <a:prstGeom prst="cube">
            <a:avLst>
              <a:gd name="adj" fmla="val 8038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213444" y="2782516"/>
            <a:ext cx="851244" cy="1346784"/>
            <a:chOff x="2679921" y="2782516"/>
            <a:chExt cx="851244" cy="1346784"/>
          </a:xfrm>
        </p:grpSpPr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2679921" y="2782516"/>
              <a:ext cx="585230" cy="1346784"/>
            </a:xfrm>
            <a:prstGeom prst="ellipse">
              <a:avLst/>
            </a:prstGeom>
            <a:noFill/>
            <a:ln w="38100">
              <a:solidFill>
                <a:srgbClr xmlns:mc="http://schemas.openxmlformats.org/markup-compatibility/2006" xmlns:a14="http://schemas.microsoft.com/office/drawing/2010/main" val="FF0000" mc:Ignorable="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IN" sz="2000">
                <a:latin typeface="Calibri" pitchFamily="34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2945935" y="3039047"/>
              <a:ext cx="585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Calibri" pitchFamily="34" charset="0"/>
              </a:endParaRPr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>
              <a:off x="2999137" y="3231444"/>
              <a:ext cx="5320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Calibri" pitchFamily="34" charset="0"/>
              </a:endParaRPr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2786326" y="3487975"/>
              <a:ext cx="5320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Calibri" pitchFamily="34" charset="0"/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2999137" y="3744505"/>
              <a:ext cx="478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Calibri" pitchFamily="34" charset="0"/>
              </a:endParaRPr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>
              <a:off x="2999137" y="3936903"/>
              <a:ext cx="5320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Calibri" pitchFamily="34" charset="0"/>
              </a:endParaRPr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2927693" y="3211289"/>
              <a:ext cx="240173" cy="4379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IN" sz="2000">
                <a:latin typeface="Calibri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59869" y="3677750"/>
            <a:ext cx="3183851" cy="2141757"/>
            <a:chOff x="3026338" y="3677744"/>
            <a:chExt cx="3183851" cy="2141758"/>
          </a:xfrm>
        </p:grpSpPr>
        <p:grpSp>
          <p:nvGrpSpPr>
            <p:cNvPr id="41" name="Group 40"/>
            <p:cNvGrpSpPr/>
            <p:nvPr/>
          </p:nvGrpSpPr>
          <p:grpSpPr>
            <a:xfrm>
              <a:off x="3026338" y="3677744"/>
              <a:ext cx="2002862" cy="534996"/>
              <a:chOff x="3026338" y="3663230"/>
              <a:chExt cx="2002862" cy="534996"/>
            </a:xfrm>
          </p:grpSpPr>
          <p:sp>
            <p:nvSpPr>
              <p:cNvPr id="83" name="AutoShape 23"/>
              <p:cNvSpPr>
                <a:spLocks noChangeArrowheads="1"/>
              </p:cNvSpPr>
              <p:nvPr/>
            </p:nvSpPr>
            <p:spPr bwMode="auto">
              <a:xfrm rot="6705216">
                <a:off x="3856080" y="2833488"/>
                <a:ext cx="343377" cy="2002862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FF0000" mc:Ignorable="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85" name="Right Arrow 84"/>
              <p:cNvSpPr/>
              <p:nvPr/>
            </p:nvSpPr>
            <p:spPr bwMode="auto">
              <a:xfrm rot="12241411">
                <a:off x="4246116" y="3905622"/>
                <a:ext cx="604072" cy="292604"/>
              </a:xfrm>
              <a:prstGeom prst="rightArrow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IN" sz="2000">
                  <a:ln>
                    <a:solidFill>
                      <a:sysClr val="windowText" lastClr="000000"/>
                    </a:solidFill>
                  </a:ln>
                  <a:latin typeface="Calibri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245676" y="4619172"/>
              <a:ext cx="1964513" cy="1200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I =10</a:t>
              </a:r>
              <a:r>
                <a:rPr lang="en-US" sz="2400" b="1" baseline="30000" dirty="0">
                  <a:solidFill>
                    <a:schemeClr val="tx2">
                      <a:lumMod val="75000"/>
                    </a:schemeClr>
                  </a:solidFill>
                </a:rPr>
                <a:t>17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W/cm</a:t>
              </a:r>
              <a:r>
                <a:rPr lang="en-US" sz="2400" b="1" baseline="30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800 nm</a:t>
              </a:r>
            </a:p>
            <a:p>
              <a:pPr algn="ctr"/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2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ps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953000" y="3733800"/>
              <a:ext cx="512640" cy="763280"/>
            </a:xfrm>
            <a:custGeom>
              <a:avLst/>
              <a:gdLst>
                <a:gd name="connsiteX0" fmla="*/ 0 w 1772817"/>
                <a:gd name="connsiteY0" fmla="*/ 1421363 h 1429138"/>
                <a:gd name="connsiteX1" fmla="*/ 419878 w 1772817"/>
                <a:gd name="connsiteY1" fmla="*/ 1178767 h 1429138"/>
                <a:gd name="connsiteX2" fmla="*/ 951723 w 1772817"/>
                <a:gd name="connsiteY2" fmla="*/ 3110 h 1429138"/>
                <a:gd name="connsiteX3" fmla="*/ 1483568 w 1772817"/>
                <a:gd name="connsiteY3" fmla="*/ 1197428 h 1429138"/>
                <a:gd name="connsiteX4" fmla="*/ 1772817 w 1772817"/>
                <a:gd name="connsiteY4" fmla="*/ 1393371 h 142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17" h="1429138">
                  <a:moveTo>
                    <a:pt x="0" y="1421363"/>
                  </a:moveTo>
                  <a:cubicBezTo>
                    <a:pt x="130629" y="1418252"/>
                    <a:pt x="261258" y="1415142"/>
                    <a:pt x="419878" y="1178767"/>
                  </a:cubicBezTo>
                  <a:cubicBezTo>
                    <a:pt x="578498" y="942392"/>
                    <a:pt x="774441" y="0"/>
                    <a:pt x="951723" y="3110"/>
                  </a:cubicBezTo>
                  <a:cubicBezTo>
                    <a:pt x="1129005" y="6220"/>
                    <a:pt x="1346719" y="965718"/>
                    <a:pt x="1483568" y="1197428"/>
                  </a:cubicBezTo>
                  <a:cubicBezTo>
                    <a:pt x="1620417" y="1429138"/>
                    <a:pt x="1696617" y="1411254"/>
                    <a:pt x="1772817" y="1393371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/>
            </a:solidFill>
            <a:ln w="38100"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5" rIns="91430" bIns="45715" anchor="ctr"/>
            <a:lstStyle/>
            <a:p>
              <a:pPr>
                <a:buFont typeface="Wingdings" charset="2"/>
                <a:buNone/>
                <a:defRPr/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20102" y="2129137"/>
            <a:ext cx="3640050" cy="1015957"/>
            <a:chOff x="2886578" y="2129135"/>
            <a:chExt cx="3640050" cy="1015957"/>
          </a:xfrm>
        </p:grpSpPr>
        <p:grpSp>
          <p:nvGrpSpPr>
            <p:cNvPr id="45" name="Group 44"/>
            <p:cNvGrpSpPr/>
            <p:nvPr/>
          </p:nvGrpSpPr>
          <p:grpSpPr>
            <a:xfrm>
              <a:off x="2886578" y="2473035"/>
              <a:ext cx="1952984" cy="672057"/>
              <a:chOff x="2886578" y="2473035"/>
              <a:chExt cx="1952984" cy="672057"/>
            </a:xfrm>
          </p:grpSpPr>
          <p:sp>
            <p:nvSpPr>
              <p:cNvPr id="84" name="AutoShape 23"/>
              <p:cNvSpPr>
                <a:spLocks noChangeArrowheads="1"/>
              </p:cNvSpPr>
              <p:nvPr/>
            </p:nvSpPr>
            <p:spPr bwMode="auto">
              <a:xfrm rot="3469273">
                <a:off x="3674012" y="1979543"/>
                <a:ext cx="378115" cy="1952984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FF0000" mc:Ignorable="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87" name="Right Arrow 86"/>
              <p:cNvSpPr/>
              <p:nvPr/>
            </p:nvSpPr>
            <p:spPr bwMode="auto">
              <a:xfrm rot="19868886">
                <a:off x="4071584" y="2473035"/>
                <a:ext cx="604073" cy="292605"/>
              </a:xfrm>
              <a:prstGeom prst="rightArrow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IN" sz="2000">
                  <a:ln>
                    <a:solidFill>
                      <a:sysClr val="windowText" lastClr="000000"/>
                    </a:solidFill>
                  </a:ln>
                  <a:latin typeface="Calibri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597958" y="2129135"/>
              <a:ext cx="1928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Spectrometer</a:t>
              </a:r>
              <a:endParaRPr lang="en-US" dirty="0"/>
            </a:p>
          </p:txBody>
        </p:sp>
      </p:grpSp>
      <p:pic>
        <p:nvPicPr>
          <p:cNvPr id="28673" name="Picture 1" descr="C:\Documents and Settings\Amit Lad\Desktop\Kalashnikov.jpg"/>
          <p:cNvPicPr>
            <a:picLocks noChangeAspect="1" noChangeArrowheads="1"/>
          </p:cNvPicPr>
          <p:nvPr/>
        </p:nvPicPr>
        <p:blipFill>
          <a:blip r:embed="rId3"/>
          <a:srcRect l="1578" t="2500" r="5315"/>
          <a:stretch>
            <a:fillRect/>
          </a:stretch>
        </p:blipFill>
        <p:spPr bwMode="auto">
          <a:xfrm>
            <a:off x="4641783" y="1981200"/>
            <a:ext cx="4611077" cy="3048000"/>
          </a:xfrm>
          <a:prstGeom prst="rect">
            <a:avLst/>
          </a:prstGeom>
          <a:noFill/>
        </p:spPr>
      </p:pic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323118" y="1385530"/>
            <a:ext cx="3733800" cy="486287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BEAC7" mc:Ignorable=""/>
              </a:gs>
              <a:gs pos="17999">
                <a:srgbClr xmlns:mc="http://schemas.openxmlformats.org/markup-compatibility/2006" xmlns:a14="http://schemas.microsoft.com/office/drawing/2010/main" val="FEE7F2" mc:Ignorable=""/>
              </a:gs>
              <a:gs pos="36000">
                <a:srgbClr xmlns:mc="http://schemas.openxmlformats.org/markup-compatibility/2006" xmlns:a14="http://schemas.microsoft.com/office/drawing/2010/main" val="FAC77D" mc:Ignorable=""/>
              </a:gs>
              <a:gs pos="61000">
                <a:srgbClr xmlns:mc="http://schemas.openxmlformats.org/markup-compatibility/2006" xmlns:a14="http://schemas.microsoft.com/office/drawing/2010/main" val="FBA97D" mc:Ignorable=""/>
              </a:gs>
              <a:gs pos="82001">
                <a:srgbClr xmlns:mc="http://schemas.openxmlformats.org/markup-compatibility/2006" xmlns:a14="http://schemas.microsoft.com/office/drawing/2010/main" val="FBD49C" mc:Ignorable=""/>
              </a:gs>
              <a:gs pos="100000">
                <a:srgbClr xmlns:mc="http://schemas.openxmlformats.org/markup-compatibility/2006" xmlns:a14="http://schemas.microsoft.com/office/drawing/2010/main" val="FEE7F2" mc:Ignorable="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sz="3000" b="1" u="sng" dirty="0"/>
              <a:t>Main Results :</a:t>
            </a:r>
          </a:p>
          <a:p>
            <a:pPr algn="ctr"/>
            <a:r>
              <a:rPr lang="en-US" sz="2800" b="1" dirty="0"/>
              <a:t> </a:t>
            </a:r>
          </a:p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The pump </a:t>
            </a:r>
          </a:p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self-reflection was used to measure its </a:t>
            </a:r>
          </a:p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spectral shift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No dynamics captured after the </a:t>
            </a:r>
          </a:p>
          <a:p>
            <a:pPr algn="ctr"/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</a:rPr>
              <a:t>intense laser pulse disappears</a:t>
            </a:r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76209" y="6248400"/>
            <a:ext cx="3273845" cy="40011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00" mc:Ignorable="">
              <a:alpha val="3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b="1" dirty="0" smtClean="0"/>
              <a:t>Kalashnikov, PRL </a:t>
            </a:r>
            <a:r>
              <a:rPr lang="en-US" sz="2000" b="1" dirty="0"/>
              <a:t>73</a:t>
            </a:r>
            <a:r>
              <a:rPr lang="en-US" b="1" dirty="0" smtClean="0"/>
              <a:t>, 260 (1994).</a:t>
            </a:r>
            <a:endParaRPr lang="en-US" b="1" dirty="0"/>
          </a:p>
        </p:txBody>
      </p:sp>
      <p:pic>
        <p:nvPicPr>
          <p:cNvPr id="32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9034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 animBg="1"/>
      <p:bldP spid="1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3589" y="1066800"/>
          <a:ext cx="7694612" cy="589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7" name="Graph" r:id="rId3" imgW="3900960" imgH="2986560" progId="Origin50.Graph">
                  <p:embed/>
                </p:oleObj>
              </mc:Choice>
              <mc:Fallback>
                <p:oleObj name="Graph" r:id="rId3" imgW="3900960" imgH="2986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9" y="1066800"/>
                        <a:ext cx="7694612" cy="589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3" name="TextBox 5"/>
          <p:cNvSpPr txBox="1">
            <a:spLocks noChangeArrowheads="1"/>
          </p:cNvSpPr>
          <p:nvPr/>
        </p:nvSpPr>
        <p:spPr bwMode="auto">
          <a:xfrm>
            <a:off x="2895600" y="924580"/>
            <a:ext cx="3013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Target : Aluminium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76200" y="888275"/>
            <a:ext cx="2514600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l">
              <a:defRPr/>
            </a:pPr>
            <a:r>
              <a:rPr lang="en-US" sz="2400" b="1" u="sng" dirty="0">
                <a:solidFill>
                  <a:schemeClr val="accent4"/>
                </a:solidFill>
              </a:rPr>
              <a:t>Pump:</a:t>
            </a:r>
          </a:p>
          <a:p>
            <a:pPr algn="l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800 nm,</a:t>
            </a:r>
          </a:p>
          <a:p>
            <a:pPr algn="l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 x 10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18 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W/cm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 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7467604" y="1038645"/>
            <a:ext cx="1600200" cy="8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l">
              <a:defRPr/>
            </a:pPr>
            <a:r>
              <a:rPr lang="en-US" sz="2400" b="1" u="sng" dirty="0">
                <a:solidFill>
                  <a:schemeClr val="accent4"/>
                </a:solidFill>
              </a:rPr>
              <a:t>Probe:</a:t>
            </a:r>
          </a:p>
          <a:p>
            <a:pPr algn="l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λ = 400 nm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rot="310949">
            <a:off x="4472511" y="1853915"/>
            <a:ext cx="463193" cy="2858784"/>
          </a:xfrm>
          <a:custGeom>
            <a:avLst/>
            <a:gdLst>
              <a:gd name="connsiteX0" fmla="*/ 243155 w 587339"/>
              <a:gd name="connsiteY0" fmla="*/ 3167865 h 3167865"/>
              <a:gd name="connsiteX1" fmla="*/ 561654 w 587339"/>
              <a:gd name="connsiteY1" fmla="*/ 2335659 h 3167865"/>
              <a:gd name="connsiteX2" fmla="*/ 89043 w 587339"/>
              <a:gd name="connsiteY2" fmla="*/ 363020 h 3167865"/>
              <a:gd name="connsiteX3" fmla="*/ 27398 w 587339"/>
              <a:gd name="connsiteY3" fmla="*/ 157537 h 316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39" h="3167865">
                <a:moveTo>
                  <a:pt x="243155" y="3167865"/>
                </a:moveTo>
                <a:cubicBezTo>
                  <a:pt x="415247" y="2985499"/>
                  <a:pt x="587339" y="2803133"/>
                  <a:pt x="561654" y="2335659"/>
                </a:cubicBezTo>
                <a:cubicBezTo>
                  <a:pt x="535969" y="1868185"/>
                  <a:pt x="178086" y="726040"/>
                  <a:pt x="89043" y="363020"/>
                </a:cubicBezTo>
                <a:cubicBezTo>
                  <a:pt x="0" y="0"/>
                  <a:pt x="13699" y="78768"/>
                  <a:pt x="27398" y="157537"/>
                </a:cubicBezTo>
              </a:path>
            </a:pathLst>
          </a:custGeom>
          <a:noFill/>
          <a:ln w="38100" cap="flat" cmpd="sng" algn="ctr">
            <a:gradFill>
              <a:gsLst>
                <a:gs pos="0">
                  <a:srgbClr xmlns:mc="http://schemas.openxmlformats.org/markup-compatibility/2006" xmlns:a14="http://schemas.microsoft.com/office/drawing/2010/main" val="000082" mc:Ignorable=""/>
                </a:gs>
                <a:gs pos="30000">
                  <a:srgbClr xmlns:mc="http://schemas.openxmlformats.org/markup-compatibility/2006" xmlns:a14="http://schemas.microsoft.com/office/drawing/2010/main" val="66008F" mc:Ignorable=""/>
                </a:gs>
                <a:gs pos="64999">
                  <a:srgbClr xmlns:mc="http://schemas.openxmlformats.org/markup-compatibility/2006" xmlns:a14="http://schemas.microsoft.com/office/drawing/2010/main" val="BA0066" mc:Ignorable=""/>
                </a:gs>
                <a:gs pos="89999">
                  <a:srgbClr xmlns:mc="http://schemas.openxmlformats.org/markup-compatibility/2006" xmlns:a14="http://schemas.microsoft.com/office/drawing/2010/main" val="FF0000" mc:Ignorable=""/>
                </a:gs>
                <a:gs pos="100000">
                  <a:srgbClr xmlns:mc="http://schemas.openxmlformats.org/markup-compatibility/2006" xmlns:a14="http://schemas.microsoft.com/office/drawing/2010/main" val="FF8200" mc:Ignorable=""/>
                </a:gs>
              </a:gsLst>
              <a:lin ang="54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350" tIns="45677" rIns="91350" bIns="45677" anchor="ctr"/>
          <a:lstStyle/>
          <a:p>
            <a:pPr>
              <a:defRPr/>
            </a:pPr>
            <a:endParaRPr lang="en-US"/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4279051" y="5311776"/>
            <a:ext cx="946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Visual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4107" name="Down Arrow 13"/>
          <p:cNvSpPr>
            <a:spLocks noChangeArrowheads="1"/>
          </p:cNvSpPr>
          <p:nvPr/>
        </p:nvSpPr>
        <p:spPr bwMode="auto">
          <a:xfrm>
            <a:off x="4606072" y="4648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xmlns:mc="http://schemas.openxmlformats.org/markup-compatibility/2006" xmlns:a14="http://schemas.microsoft.com/office/drawing/2010/main" val="000082" mc:Ignorable=""/>
              </a:gs>
              <a:gs pos="30000">
                <a:srgbClr xmlns:mc="http://schemas.openxmlformats.org/markup-compatibility/2006" xmlns:a14="http://schemas.microsoft.com/office/drawing/2010/main" val="66008F" mc:Ignorable=""/>
              </a:gs>
              <a:gs pos="64999">
                <a:srgbClr xmlns:mc="http://schemas.openxmlformats.org/markup-compatibility/2006" xmlns:a14="http://schemas.microsoft.com/office/drawing/2010/main" val="BA0066" mc:Ignorable=""/>
              </a:gs>
              <a:gs pos="89999">
                <a:srgbClr xmlns:mc="http://schemas.openxmlformats.org/markup-compatibility/2006" xmlns:a14="http://schemas.microsoft.com/office/drawing/2010/main" val="FF0000" mc:Ignorable=""/>
              </a:gs>
              <a:gs pos="100000">
                <a:srgbClr xmlns:mc="http://schemas.openxmlformats.org/markup-compatibility/2006" xmlns:a14="http://schemas.microsoft.com/office/drawing/2010/main" val="FF8200" mc:Ignorable=""/>
              </a:gs>
            </a:gsLst>
            <a:lin ang="5400000" scaled="0"/>
          </a:gra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lIns="91350" tIns="45677" rIns="91350" bIns="45677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37</a:t>
            </a:fld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" y="6"/>
            <a:ext cx="8385629" cy="914401"/>
            <a:chOff x="1" y="0"/>
            <a:chExt cx="8385629" cy="91440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61323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0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Dynamics Over 30 </a:t>
              </a:r>
              <a:r>
                <a:rPr kumimoji="1" lang="en-US" sz="4000" b="1" kern="0" dirty="0" err="1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ps</a:t>
              </a:r>
              <a:endParaRPr kumimoji="1" lang="en-US" sz="40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endParaRPr>
            </a:p>
          </p:txBody>
        </p:sp>
        <p:pic>
          <p:nvPicPr>
            <p:cNvPr id="15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16" name="Oval 15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7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0658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>
                <a:latin typeface="Calibri" pitchFamily="34" charset="0"/>
              </a:rPr>
              <a:pPr/>
              <a:t>38</a:t>
            </a:fld>
            <a:endParaRPr lang="en-US" b="1" dirty="0">
              <a:latin typeface="Calibri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228600" y="2819400"/>
            <a:ext cx="4267200" cy="1371600"/>
          </a:xfrm>
          <a:ln w="25400">
            <a:solidFill>
              <a:srgbClr xmlns:mc="http://schemas.openxmlformats.org/markup-compatibility/2006" xmlns:a14="http://schemas.microsoft.com/office/drawing/2010/main" val="7030A0" mc:Ignorable=""/>
            </a:solidFill>
          </a:ln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alibri" pitchFamily="34" charset="0"/>
              </a:rPr>
              <a:t>Ocean Optics Spectrometer</a:t>
            </a:r>
          </a:p>
          <a:p>
            <a:pPr algn="ctr" eaLnBrk="1" hangingPunct="1">
              <a:buFontTx/>
              <a:buNone/>
            </a:pPr>
            <a:r>
              <a:rPr lang="en-US" sz="2200" b="1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alibri" pitchFamily="34" charset="0"/>
              </a:rPr>
              <a:t>    (HR 2000)</a:t>
            </a:r>
          </a:p>
          <a:p>
            <a:pPr eaLnBrk="1" hangingPunct="1"/>
            <a:r>
              <a:rPr lang="en-US" sz="2200" b="1" dirty="0">
                <a:latin typeface="Calibri" pitchFamily="34" charset="0"/>
              </a:rPr>
              <a:t>Used for data acquisition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135563" y="2362200"/>
            <a:ext cx="3731274" cy="2351002"/>
            <a:chOff x="4830145" y="1288406"/>
            <a:chExt cx="4192508" cy="2350445"/>
          </a:xfrm>
        </p:grpSpPr>
        <p:cxnSp>
          <p:nvCxnSpPr>
            <p:cNvPr id="38936" name="Straight Arrow Connector 10"/>
            <p:cNvCxnSpPr>
              <a:cxnSpLocks noChangeShapeType="1"/>
            </p:cNvCxnSpPr>
            <p:nvPr/>
          </p:nvCxnSpPr>
          <p:spPr bwMode="auto">
            <a:xfrm>
              <a:off x="4888413" y="3164758"/>
              <a:ext cx="3745336" cy="169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830145" y="1288406"/>
              <a:ext cx="4192508" cy="2350445"/>
              <a:chOff x="4830145" y="1295400"/>
              <a:chExt cx="4192508" cy="2350445"/>
            </a:xfrm>
          </p:grpSpPr>
          <p:cxnSp>
            <p:nvCxnSpPr>
              <p:cNvPr id="38938" name="Straight Arrow Connector 11"/>
              <p:cNvCxnSpPr>
                <a:cxnSpLocks noChangeShapeType="1"/>
              </p:cNvCxnSpPr>
              <p:nvPr/>
            </p:nvCxnSpPr>
            <p:spPr bwMode="auto">
              <a:xfrm rot="16200000" flipV="1">
                <a:off x="4295323" y="2473984"/>
                <a:ext cx="1676400" cy="994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16" name="Freeform 15"/>
              <p:cNvSpPr/>
              <p:nvPr/>
            </p:nvSpPr>
            <p:spPr bwMode="auto">
              <a:xfrm>
                <a:off x="5294804" y="2194940"/>
                <a:ext cx="3034145" cy="741218"/>
              </a:xfrm>
              <a:custGeom>
                <a:avLst/>
                <a:gdLst>
                  <a:gd name="connsiteX0" fmla="*/ 0 w 2687781"/>
                  <a:gd name="connsiteY0" fmla="*/ 1328497 h 1328497"/>
                  <a:gd name="connsiteX1" fmla="*/ 1274618 w 2687781"/>
                  <a:gd name="connsiteY1" fmla="*/ 7697 h 1328497"/>
                  <a:gd name="connsiteX2" fmla="*/ 2687781 w 2687781"/>
                  <a:gd name="connsiteY2" fmla="*/ 1282315 h 132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7781" h="1328497">
                    <a:moveTo>
                      <a:pt x="0" y="1328497"/>
                    </a:moveTo>
                    <a:cubicBezTo>
                      <a:pt x="413327" y="671945"/>
                      <a:pt x="826655" y="15394"/>
                      <a:pt x="1274618" y="7697"/>
                    </a:cubicBezTo>
                    <a:cubicBezTo>
                      <a:pt x="1722581" y="0"/>
                      <a:pt x="2205181" y="641157"/>
                      <a:pt x="2687781" y="1282315"/>
                    </a:cubicBezTo>
                  </a:path>
                </a:pathLst>
              </a:custGeom>
              <a:noFill/>
              <a:ln w="19050" cap="flat" cmpd="sng" algn="ctr">
                <a:gradFill flip="none" rotWithShape="1">
                  <a:gsLst>
                    <a:gs pos="0">
                      <a:srgbClr xmlns:mc="http://schemas.openxmlformats.org/markup-compatibility/2006" xmlns:a14="http://schemas.microsoft.com/office/drawing/2010/main" val="A603AB" mc:Ignorable=""/>
                    </a:gs>
                    <a:gs pos="21001">
                      <a:srgbClr xmlns:mc="http://schemas.openxmlformats.org/markup-compatibility/2006" xmlns:a14="http://schemas.microsoft.com/office/drawing/2010/main" val="0819FB" mc:Ignorable=""/>
                    </a:gs>
                    <a:gs pos="35001">
                      <a:srgbClr xmlns:mc="http://schemas.openxmlformats.org/markup-compatibility/2006" xmlns:a14="http://schemas.microsoft.com/office/drawing/2010/main" val="1A8D48" mc:Ignorable=""/>
                    </a:gs>
                    <a:gs pos="52000">
                      <a:srgbClr xmlns:mc="http://schemas.openxmlformats.org/markup-compatibility/2006" xmlns:a14="http://schemas.microsoft.com/office/drawing/2010/main" val="FFFF00" mc:Ignorable=""/>
                    </a:gs>
                    <a:gs pos="73000">
                      <a:srgbClr xmlns:mc="http://schemas.openxmlformats.org/markup-compatibility/2006" xmlns:a14="http://schemas.microsoft.com/office/drawing/2010/main" val="EE3F17" mc:Ignorable=""/>
                    </a:gs>
                    <a:gs pos="88000">
                      <a:srgbClr xmlns:mc="http://schemas.openxmlformats.org/markup-compatibility/2006" xmlns:a14="http://schemas.microsoft.com/office/drawing/2010/main" val="E81766" mc:Ignorable=""/>
                    </a:gs>
                    <a:gs pos="100000">
                      <a:srgbClr xmlns:mc="http://schemas.openxmlformats.org/markup-compatibility/2006" xmlns:a14="http://schemas.microsoft.com/office/drawing/2010/main" val="A603AB" mc:Ignorable="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942" name="Freeform 16"/>
              <p:cNvSpPr>
                <a:spLocks noChangeArrowheads="1"/>
              </p:cNvSpPr>
              <p:nvPr/>
            </p:nvSpPr>
            <p:spPr bwMode="auto">
              <a:xfrm>
                <a:off x="6698724" y="1912462"/>
                <a:ext cx="205509" cy="1310024"/>
              </a:xfrm>
              <a:custGeom>
                <a:avLst/>
                <a:gdLst>
                  <a:gd name="T0" fmla="*/ 0 w 1043709"/>
                  <a:gd name="T1" fmla="*/ 1274618 h 1310024"/>
                  <a:gd name="T2" fmla="*/ 472 w 1043709"/>
                  <a:gd name="T3" fmla="*/ 1099127 h 1310024"/>
                  <a:gd name="T4" fmla="*/ 875 w 1043709"/>
                  <a:gd name="T5" fmla="*/ 9236 h 1310024"/>
                  <a:gd name="T6" fmla="*/ 1194 w 1043709"/>
                  <a:gd name="T7" fmla="*/ 1043709 h 1310024"/>
                  <a:gd name="T8" fmla="*/ 1569 w 1043709"/>
                  <a:gd name="T9" fmla="*/ 1237672 h 13100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3709"/>
                  <a:gd name="T16" fmla="*/ 0 h 1310024"/>
                  <a:gd name="T17" fmla="*/ 1043709 w 1043709"/>
                  <a:gd name="T18" fmla="*/ 1310024 h 13100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3709" h="1310024">
                    <a:moveTo>
                      <a:pt x="0" y="1274618"/>
                    </a:moveTo>
                    <a:cubicBezTo>
                      <a:pt x="108527" y="1292321"/>
                      <a:pt x="217054" y="1310024"/>
                      <a:pt x="314036" y="1099127"/>
                    </a:cubicBezTo>
                    <a:cubicBezTo>
                      <a:pt x="411018" y="888230"/>
                      <a:pt x="501843" y="18472"/>
                      <a:pt x="581891" y="9236"/>
                    </a:cubicBezTo>
                    <a:cubicBezTo>
                      <a:pt x="661939" y="0"/>
                      <a:pt x="717357" y="838970"/>
                      <a:pt x="794327" y="1043709"/>
                    </a:cubicBezTo>
                    <a:cubicBezTo>
                      <a:pt x="871297" y="1248448"/>
                      <a:pt x="957503" y="1243060"/>
                      <a:pt x="1043709" y="1237672"/>
                    </a:cubicBezTo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33CC" mc:Ignorable="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38943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4891075" y="2851084"/>
                <a:ext cx="838200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944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7899819" y="2830300"/>
                <a:ext cx="838200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8945" name="TextBox 25"/>
              <p:cNvSpPr txBox="1">
                <a:spLocks noChangeArrowheads="1"/>
              </p:cNvSpPr>
              <p:nvPr/>
            </p:nvSpPr>
            <p:spPr bwMode="auto">
              <a:xfrm>
                <a:off x="7338349" y="2021757"/>
                <a:ext cx="946471" cy="40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xmlns:mc="http://schemas.openxmlformats.org/markup-compatibility/2006" xmlns:a14="http://schemas.microsoft.com/office/drawing/2010/main" val="D60093" mc:Ignorable=""/>
                    </a:solidFill>
                    <a:latin typeface="Calibri" pitchFamily="34" charset="0"/>
                  </a:rPr>
                  <a:t>Range</a:t>
                </a:r>
              </a:p>
            </p:txBody>
          </p:sp>
          <p:sp>
            <p:nvSpPr>
              <p:cNvPr id="38946" name="TextBox 26"/>
              <p:cNvSpPr txBox="1">
                <a:spLocks noChangeArrowheads="1"/>
              </p:cNvSpPr>
              <p:nvPr/>
            </p:nvSpPr>
            <p:spPr bwMode="auto">
              <a:xfrm>
                <a:off x="5977308" y="1295400"/>
                <a:ext cx="1629758" cy="707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xmlns:mc="http://schemas.openxmlformats.org/markup-compatibility/2006" xmlns:a14="http://schemas.microsoft.com/office/drawing/2010/main" val="0033CC" mc:Ignorable=""/>
                    </a:solidFill>
                    <a:latin typeface="Calibri" pitchFamily="34" charset="0"/>
                  </a:rPr>
                  <a:t>Resolution :</a:t>
                </a:r>
              </a:p>
              <a:p>
                <a:r>
                  <a:rPr lang="en-US" sz="2000" b="1">
                    <a:solidFill>
                      <a:srgbClr xmlns:mc="http://schemas.openxmlformats.org/markup-compatibility/2006" xmlns:a14="http://schemas.microsoft.com/office/drawing/2010/main" val="0033CC" mc:Ignorable=""/>
                    </a:solidFill>
                    <a:latin typeface="Calibri" pitchFamily="34" charset="0"/>
                  </a:rPr>
                  <a:t>0.5 Å</a:t>
                </a:r>
              </a:p>
            </p:txBody>
          </p:sp>
          <p:sp>
            <p:nvSpPr>
              <p:cNvPr id="38947" name="TextBox 27"/>
              <p:cNvSpPr txBox="1">
                <a:spLocks noChangeArrowheads="1"/>
              </p:cNvSpPr>
              <p:nvPr/>
            </p:nvSpPr>
            <p:spPr bwMode="auto">
              <a:xfrm>
                <a:off x="4830145" y="3276600"/>
                <a:ext cx="1010808" cy="369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xmlns:mc="http://schemas.openxmlformats.org/markup-compatibility/2006" xmlns:a14="http://schemas.microsoft.com/office/drawing/2010/main" val="7030A0" mc:Ignorable=""/>
                    </a:solidFill>
                    <a:latin typeface="Calibri" pitchFamily="34" charset="0"/>
                  </a:rPr>
                  <a:t>350 nm</a:t>
                </a:r>
              </a:p>
            </p:txBody>
          </p:sp>
          <p:sp>
            <p:nvSpPr>
              <p:cNvPr id="38948" name="TextBox 28"/>
              <p:cNvSpPr txBox="1">
                <a:spLocks noChangeArrowheads="1"/>
              </p:cNvSpPr>
              <p:nvPr/>
            </p:nvSpPr>
            <p:spPr bwMode="auto">
              <a:xfrm>
                <a:off x="8011845" y="3240958"/>
                <a:ext cx="1010808" cy="369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xmlns:mc="http://schemas.openxmlformats.org/markup-compatibility/2006" xmlns:a14="http://schemas.microsoft.com/office/drawing/2010/main" val="7030A0" mc:Ignorable=""/>
                    </a:solidFill>
                    <a:latin typeface="Calibri" pitchFamily="34" charset="0"/>
                  </a:rPr>
                  <a:t>445 nm</a:t>
                </a:r>
              </a:p>
            </p:txBody>
          </p:sp>
          <p:sp>
            <p:nvSpPr>
              <p:cNvPr id="38949" name="Rectangle 29"/>
              <p:cNvSpPr>
                <a:spLocks noChangeArrowheads="1"/>
              </p:cNvSpPr>
              <p:nvPr/>
            </p:nvSpPr>
            <p:spPr bwMode="auto">
              <a:xfrm>
                <a:off x="8630813" y="2880250"/>
                <a:ext cx="333574" cy="369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>
                    <a:solidFill>
                      <a:srgbClr xmlns:mc="http://schemas.openxmlformats.org/markup-compatibility/2006" xmlns:a14="http://schemas.microsoft.com/office/drawing/2010/main" val="008000" mc:Ignorable=""/>
                    </a:solidFill>
                    <a:latin typeface="Calibri" pitchFamily="34" charset="0"/>
                  </a:rPr>
                  <a:t>λ</a:t>
                </a:r>
                <a:endParaRPr lang="en-US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8920" name="Right Arrow 46"/>
          <p:cNvSpPr>
            <a:spLocks noChangeArrowheads="1"/>
          </p:cNvSpPr>
          <p:nvPr/>
        </p:nvSpPr>
        <p:spPr bwMode="auto">
          <a:xfrm>
            <a:off x="4724400" y="32766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3399FF" mc:Ignorable=""/>
              </a:gs>
              <a:gs pos="16000">
                <a:srgbClr xmlns:mc="http://schemas.openxmlformats.org/markup-compatibility/2006" xmlns:a14="http://schemas.microsoft.com/office/drawing/2010/main" val="00CCCC" mc:Ignorable=""/>
              </a:gs>
              <a:gs pos="47000">
                <a:srgbClr xmlns:mc="http://schemas.openxmlformats.org/markup-compatibility/2006" xmlns:a14="http://schemas.microsoft.com/office/drawing/2010/main" val="9999FF" mc:Ignorable=""/>
              </a:gs>
              <a:gs pos="60001">
                <a:srgbClr xmlns:mc="http://schemas.openxmlformats.org/markup-compatibility/2006" xmlns:a14="http://schemas.microsoft.com/office/drawing/2010/main" val="2E6792" mc:Ignorable=""/>
              </a:gs>
              <a:gs pos="71001">
                <a:srgbClr xmlns:mc="http://schemas.openxmlformats.org/markup-compatibility/2006" xmlns:a14="http://schemas.microsoft.com/office/drawing/2010/main" val="3333CC" mc:Ignorable=""/>
              </a:gs>
              <a:gs pos="81000">
                <a:srgbClr xmlns:mc="http://schemas.openxmlformats.org/markup-compatibility/2006" xmlns:a14="http://schemas.microsoft.com/office/drawing/2010/main" val="1170FF" mc:Ignorable=""/>
              </a:gs>
              <a:gs pos="100000">
                <a:srgbClr xmlns:mc="http://schemas.openxmlformats.org/markup-compatibility/2006" xmlns:a14="http://schemas.microsoft.com/office/drawing/2010/main" val="006699" mc:Ignorable="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50" tIns="45677" rIns="91350" bIns="45677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Single Shot Spectrometer</a:t>
              </a:r>
            </a:p>
          </p:txBody>
        </p:sp>
        <p:pic>
          <p:nvPicPr>
            <p:cNvPr id="44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45" name="Oval 44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3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9865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082" y="142580"/>
            <a:ext cx="4854240" cy="1143480"/>
          </a:xfrm>
        </p:spPr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Measuring B by </a:t>
            </a:r>
            <a:r>
              <a:rPr lang="en-US" sz="3600" b="1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Polarimetry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05282" y="1562571"/>
            <a:ext cx="5096160" cy="9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407145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b="1" smtClean="0">
                <a:solidFill>
                  <a:srgbClr xmlns:mc="http://schemas.openxmlformats.org/markup-compatibility/2006" xmlns:a14="http://schemas.microsoft.com/office/drawing/2010/main" val="3333CC" mc:Ignorable=""/>
                </a:solidFill>
              </a:rPr>
              <a:t>Faraday Effect:</a:t>
            </a:r>
            <a:r>
              <a:rPr lang="en-US" b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 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(B // k)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 The linearly polarized </a:t>
            </a:r>
          </a:p>
          <a:p>
            <a:pPr defTabSz="407145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light gets rotated. Difference in phase accumulation</a:t>
            </a:r>
          </a:p>
          <a:p>
            <a:pPr defTabSz="407145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 between LCP and RCP.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05282" y="3290750"/>
            <a:ext cx="8016480" cy="123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407145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b="1" smtClean="0">
                <a:solidFill>
                  <a:srgbClr xmlns:mc="http://schemas.openxmlformats.org/markup-compatibility/2006" xmlns:a14="http://schemas.microsoft.com/office/drawing/2010/main" val="3333CC" mc:Ignorable=""/>
                </a:solidFill>
              </a:rPr>
              <a:t>Cotton-Mouton Effect:</a:t>
            </a:r>
            <a:r>
              <a:rPr lang="en-US" b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 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(B 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 k)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sym typeface="Symbol" pitchFamily="18" charset="2"/>
              </a:rPr>
              <a:t> </a:t>
            </a:r>
          </a:p>
          <a:p>
            <a:pPr defTabSz="407145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Linearly polarized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 light gains 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ellipticity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, </a:t>
            </a:r>
          </a:p>
          <a:p>
            <a:pPr defTabSz="407145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Reason: Difference in refractive index for component of Electric field parallel and perpendicular to magnetic field.</a:t>
            </a:r>
          </a:p>
        </p:txBody>
      </p:sp>
      <p:sp>
        <p:nvSpPr>
          <p:cNvPr id="50181" name="Text Box 26"/>
          <p:cNvSpPr txBox="1">
            <a:spLocks noChangeArrowheads="1"/>
          </p:cNvSpPr>
          <p:nvPr/>
        </p:nvSpPr>
        <p:spPr bwMode="auto">
          <a:xfrm>
            <a:off x="668160" y="2619637"/>
            <a:ext cx="155840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0" tIns="45672" rIns="91340" bIns="45672">
            <a:spAutoFit/>
          </a:bodyPr>
          <a:lstStyle/>
          <a:p>
            <a:pPr defTabSz="4071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</a:pP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sym typeface="Symbol" pitchFamily="18" charset="2"/>
              </a:rPr>
              <a:t> =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t> (n</a:t>
            </a:r>
            <a:r>
              <a:rPr lang="en-US" baseline="-250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t>+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t>-n</a:t>
            </a:r>
            <a:r>
              <a:rPr lang="en-US" baseline="-250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t>-</a:t>
            </a:r>
            <a:r>
              <a:rPr lang="en-US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</a:rPr>
              <a:t>) kz</a:t>
            </a:r>
          </a:p>
        </p:txBody>
      </p:sp>
      <p:pic>
        <p:nvPicPr>
          <p:cNvPr id="50182" name="Picture 2" descr="C:\Documents and Settings\msudipta\Desktop\1000px-Faraday_effec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61" y="525656"/>
            <a:ext cx="4056480" cy="30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3" descr="C:\Documents and Settings\msudipta\Desktop\jpg_CottonMout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0" y="4465909"/>
            <a:ext cx="6059520" cy="17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6"/>
          <p:cNvSpPr txBox="1">
            <a:spLocks noChangeArrowheads="1"/>
          </p:cNvSpPr>
          <p:nvPr/>
        </p:nvSpPr>
        <p:spPr bwMode="auto">
          <a:xfrm>
            <a:off x="125412" y="6411916"/>
            <a:ext cx="878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/>
              <a:t>Principle:</a:t>
            </a:r>
            <a:r>
              <a:rPr lang="en-US" dirty="0"/>
              <a:t> </a:t>
            </a:r>
            <a:r>
              <a: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Probe  polarization changes  due to magnetic field created by pump </a:t>
            </a:r>
            <a:endParaRPr lang="en-IN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8320" y="1631692"/>
            <a:ext cx="8778240" cy="46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lIns="81579" tIns="69506" rIns="81579" bIns="4079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u="sng" dirty="0">
                <a:solidFill>
                  <a:srgbClr xmlns:mc="http://schemas.openxmlformats.org/markup-compatibility/2006" xmlns:a14="http://schemas.microsoft.com/office/drawing/2010/main" val="CC3300" mc:Ignorable=""/>
                </a:solidFill>
              </a:rPr>
              <a:t>Topic 1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Dynamics of  plasma </a:t>
            </a: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critical surface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en-IN" sz="2900" b="1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u="sng" dirty="0">
                <a:solidFill>
                  <a:srgbClr xmlns:mc="http://schemas.openxmlformats.org/markup-compatibility/2006" xmlns:a14="http://schemas.microsoft.com/office/drawing/2010/main" val="CC3300" mc:Ignorable=""/>
                </a:solidFill>
              </a:rPr>
              <a:t>Topic 2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Hot </a:t>
            </a:r>
            <a:r>
              <a:rPr lang="en-IN" sz="29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electron</a:t>
            </a:r>
            <a:r>
              <a:rPr lang="en-IN" sz="2900" b="1" dirty="0" smtClean="0">
                <a:solidFill>
                  <a:srgbClr xmlns:mc="http://schemas.openxmlformats.org/markup-compatibility/2006" xmlns:a14="http://schemas.microsoft.com/office/drawing/2010/main" val="AE04C0" mc:Ignorable=""/>
                </a:solidFill>
              </a:rPr>
              <a:t> </a:t>
            </a: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0B7C02" mc:Ignorable=""/>
                </a:solidFill>
              </a:rPr>
              <a:t>propagation </a:t>
            </a: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AE04C0" mc:Ignorable=""/>
                </a:solidFill>
              </a:rPr>
              <a:t>inside dense plasma</a:t>
            </a:r>
            <a:endParaRPr lang="en-IN" sz="2900" b="1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en-IN" sz="2900" b="1" u="sng" dirty="0">
              <a:solidFill>
                <a:srgbClr xmlns:mc="http://schemas.openxmlformats.org/markup-compatibility/2006" xmlns:a14="http://schemas.microsoft.com/office/drawing/2010/main" val="CC3300" mc:Ignorable=""/>
              </a:solidFill>
            </a:endParaRPr>
          </a:p>
        </p:txBody>
      </p:sp>
      <p:pic>
        <p:nvPicPr>
          <p:cNvPr id="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4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574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3A3A-178D-44E1-AD48-4DA062C3ACF4}" type="slidenum">
              <a:rPr lang="en-US" b="1" smtClean="0"/>
              <a:pPr>
                <a:defRPr/>
              </a:pPr>
              <a:t>40</a:t>
            </a:fld>
            <a:endParaRPr lang="en-US" b="1" dirty="0"/>
          </a:p>
        </p:txBody>
      </p:sp>
      <p:sp>
        <p:nvSpPr>
          <p:cNvPr id="3076" name="Title 1"/>
          <p:cNvSpPr>
            <a:spLocks noGrp="1"/>
          </p:cNvSpPr>
          <p:nvPr>
            <p:ph type="ctrTitle" idx="4294967295"/>
          </p:nvPr>
        </p:nvSpPr>
        <p:spPr>
          <a:xfrm>
            <a:off x="533404" y="2"/>
            <a:ext cx="7772400" cy="914400"/>
          </a:xfrm>
        </p:spPr>
        <p:txBody>
          <a:bodyPr/>
          <a:lstStyle/>
          <a:p>
            <a:r>
              <a:rPr lang="en-US" b="1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Hot electron Transport</a:t>
            </a:r>
          </a:p>
        </p:txBody>
      </p:sp>
      <p:pic>
        <p:nvPicPr>
          <p:cNvPr id="3077" name="Picture 2" descr="C:\Documents and Settings\Amit Lad\Desktop\logoSmall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49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130300" y="7794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71602" y="762001"/>
            <a:ext cx="6248400" cy="609600"/>
          </a:xfrm>
          <a:prstGeom prst="rect">
            <a:avLst/>
          </a:prstGeom>
        </p:spPr>
        <p:txBody>
          <a:bodyPr lIns="91350" tIns="45677" rIns="91350" bIns="45677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  <a:ea typeface="+mj-ea"/>
                <a:cs typeface="+mj-cs"/>
              </a:rPr>
              <a:t>Generation and damping of B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949834" y="1524009"/>
          <a:ext cx="39655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8" name="Equation" r:id="rId5" imgW="1777680" imgH="393480" progId="Equation.3">
                  <p:embed/>
                </p:oleObj>
              </mc:Choice>
              <mc:Fallback>
                <p:oleObj name="Equation" r:id="rId5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34" y="1524009"/>
                        <a:ext cx="39655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304809" y="1371600"/>
            <a:ext cx="52752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Hot electrons J</a:t>
            </a:r>
            <a:r>
              <a:rPr lang="en-US" sz="2400" b="1" baseline="-2500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hot</a:t>
            </a:r>
            <a:r>
              <a:rPr lang="en-US" sz="24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</a:p>
          <a:p>
            <a:pPr eaLnBrk="1" hangingPunct="1"/>
            <a:r>
              <a:rPr lang="en-US" sz="24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 stream into bulk</a:t>
            </a:r>
          </a:p>
          <a:p>
            <a:pPr eaLnBrk="1" hangingPunct="1">
              <a:buFontTx/>
              <a:buChar char="•"/>
            </a:pPr>
            <a:r>
              <a:rPr lang="en-US" sz="2400" b="1"/>
              <a:t> </a:t>
            </a:r>
            <a:r>
              <a:rPr lang="en-US" sz="2400" b="1">
                <a:solidFill>
                  <a:schemeClr val="accent2"/>
                </a:solidFill>
              </a:rPr>
              <a:t>Return plasma currents compensate</a:t>
            </a:r>
          </a:p>
          <a:p>
            <a:pPr eaLnBrk="1" hangingPunct="1">
              <a:buFontTx/>
              <a:buChar char="•"/>
            </a:pPr>
            <a:r>
              <a:rPr lang="en-US" sz="2400" b="1"/>
              <a:t> The </a:t>
            </a:r>
            <a:r>
              <a:rPr lang="en-US" sz="24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electrical resistivity </a:t>
            </a:r>
            <a:r>
              <a:rPr lang="en-US" sz="24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</a:t>
            </a:r>
            <a:r>
              <a:rPr lang="en-US" sz="2400" b="1" baseline="300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-1</a:t>
            </a:r>
            <a:r>
              <a:rPr lang="en-US" sz="2400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 limits buildup</a:t>
            </a:r>
            <a:r>
              <a:rPr lang="en-US" sz="2400" b="1">
                <a:sym typeface="Symbol" pitchFamily="18" charset="2"/>
              </a:rPr>
              <a:t> and 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 determines decay of magnetic field</a:t>
            </a:r>
            <a:r>
              <a:rPr lang="en-US" sz="2400" b="1">
                <a:sym typeface="Symbol" pitchFamily="18" charset="2"/>
              </a:rPr>
              <a:t>.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 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3082" name="Group 5"/>
          <p:cNvGrpSpPr>
            <a:grpSpLocks/>
          </p:cNvGrpSpPr>
          <p:nvPr/>
        </p:nvGrpSpPr>
        <p:grpSpPr bwMode="auto">
          <a:xfrm>
            <a:off x="411164" y="3810001"/>
            <a:ext cx="8272788" cy="2427628"/>
            <a:chOff x="162" y="2366"/>
            <a:chExt cx="5382" cy="1850"/>
          </a:xfrm>
        </p:grpSpPr>
        <p:sp>
          <p:nvSpPr>
            <p:cNvPr id="3085" name="Text Box 6"/>
            <p:cNvSpPr txBox="1">
              <a:spLocks noChangeArrowheads="1"/>
            </p:cNvSpPr>
            <p:nvPr/>
          </p:nvSpPr>
          <p:spPr bwMode="auto">
            <a:xfrm>
              <a:off x="2880" y="3935"/>
              <a:ext cx="98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Plasma layer</a:t>
              </a:r>
            </a:p>
          </p:txBody>
        </p:sp>
        <p:grpSp>
          <p:nvGrpSpPr>
            <p:cNvPr id="3086" name="Group 7"/>
            <p:cNvGrpSpPr>
              <a:grpSpLocks/>
            </p:cNvGrpSpPr>
            <p:nvPr/>
          </p:nvGrpSpPr>
          <p:grpSpPr bwMode="auto">
            <a:xfrm>
              <a:off x="162" y="2366"/>
              <a:ext cx="5382" cy="1729"/>
              <a:chOff x="0" y="2447"/>
              <a:chExt cx="5382" cy="1729"/>
            </a:xfrm>
          </p:grpSpPr>
          <p:sp>
            <p:nvSpPr>
              <p:cNvPr id="3087" name="Rectangle 8"/>
              <p:cNvSpPr>
                <a:spLocks noChangeArrowheads="1"/>
              </p:cNvSpPr>
              <p:nvPr/>
            </p:nvSpPr>
            <p:spPr bwMode="auto">
              <a:xfrm>
                <a:off x="1200" y="2784"/>
                <a:ext cx="1392" cy="139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EAEAEA" mc:Ignorable="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88" name="Line 9"/>
              <p:cNvSpPr>
                <a:spLocks noChangeShapeType="1"/>
              </p:cNvSpPr>
              <p:nvPr/>
            </p:nvSpPr>
            <p:spPr bwMode="auto">
              <a:xfrm flipV="1">
                <a:off x="3120" y="2832"/>
                <a:ext cx="153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Line 10"/>
              <p:cNvSpPr>
                <a:spLocks noChangeShapeType="1"/>
              </p:cNvSpPr>
              <p:nvPr/>
            </p:nvSpPr>
            <p:spPr bwMode="auto">
              <a:xfrm>
                <a:off x="3120" y="3648"/>
                <a:ext cx="15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AutoShape 11"/>
              <p:cNvSpPr>
                <a:spLocks noChangeArrowheads="1"/>
              </p:cNvSpPr>
              <p:nvPr/>
            </p:nvSpPr>
            <p:spPr bwMode="auto">
              <a:xfrm>
                <a:off x="4176" y="3264"/>
                <a:ext cx="615" cy="306"/>
              </a:xfrm>
              <a:prstGeom prst="leftArrow">
                <a:avLst>
                  <a:gd name="adj1" fmla="val 50000"/>
                  <a:gd name="adj2" fmla="val 50245"/>
                </a:avLst>
              </a:prstGeom>
              <a:solidFill>
                <a:srgbClr xmlns:mc="http://schemas.openxmlformats.org/markup-compatibility/2006" xmlns:a14="http://schemas.microsoft.com/office/drawing/2010/main" val="993300" mc:Ignorable="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091" name="Line 12"/>
              <p:cNvSpPr>
                <a:spLocks noChangeShapeType="1"/>
              </p:cNvSpPr>
              <p:nvPr/>
            </p:nvSpPr>
            <p:spPr bwMode="auto">
              <a:xfrm flipV="1">
                <a:off x="2592" y="3120"/>
                <a:ext cx="384" cy="240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Line 13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384" cy="288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Line 14"/>
              <p:cNvSpPr>
                <a:spLocks noChangeShapeType="1"/>
              </p:cNvSpPr>
              <p:nvPr/>
            </p:nvSpPr>
            <p:spPr bwMode="auto">
              <a:xfrm>
                <a:off x="2592" y="3456"/>
                <a:ext cx="384" cy="0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15"/>
              <p:cNvSpPr>
                <a:spLocks noChangeShapeType="1"/>
              </p:cNvSpPr>
              <p:nvPr/>
            </p:nvSpPr>
            <p:spPr bwMode="auto">
              <a:xfrm flipH="1" flipV="1">
                <a:off x="1968" y="3360"/>
                <a:ext cx="624" cy="0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6"/>
              <p:cNvSpPr>
                <a:spLocks noChangeShapeType="1"/>
              </p:cNvSpPr>
              <p:nvPr/>
            </p:nvSpPr>
            <p:spPr bwMode="auto">
              <a:xfrm flipH="1">
                <a:off x="1968" y="3504"/>
                <a:ext cx="624" cy="0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7"/>
              <p:cNvSpPr>
                <a:spLocks noChangeShapeType="1"/>
              </p:cNvSpPr>
              <p:nvPr/>
            </p:nvSpPr>
            <p:spPr bwMode="auto">
              <a:xfrm flipH="1" flipV="1">
                <a:off x="1968" y="3264"/>
                <a:ext cx="576" cy="96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18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576" cy="96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Line 19"/>
              <p:cNvSpPr>
                <a:spLocks noChangeShapeType="1"/>
              </p:cNvSpPr>
              <p:nvPr/>
            </p:nvSpPr>
            <p:spPr bwMode="auto">
              <a:xfrm flipV="1">
                <a:off x="2160" y="364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20"/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21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Line 22"/>
              <p:cNvSpPr>
                <a:spLocks noChangeShapeType="1"/>
              </p:cNvSpPr>
              <p:nvPr/>
            </p:nvSpPr>
            <p:spPr bwMode="auto">
              <a:xfrm>
                <a:off x="2256" y="2976"/>
                <a:ext cx="276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AutoShape 23"/>
              <p:cNvSpPr>
                <a:spLocks noChangeArrowheads="1"/>
              </p:cNvSpPr>
              <p:nvPr/>
            </p:nvSpPr>
            <p:spPr bwMode="auto">
              <a:xfrm rot="-4163712">
                <a:off x="1728" y="2784"/>
                <a:ext cx="336" cy="432"/>
              </a:xfrm>
              <a:prstGeom prst="curvedDownArrow">
                <a:avLst>
                  <a:gd name="adj1" fmla="val 11222"/>
                  <a:gd name="adj2" fmla="val 23917"/>
                  <a:gd name="adj3" fmla="val 3803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03" name="AutoShape 24"/>
              <p:cNvSpPr>
                <a:spLocks noChangeArrowheads="1"/>
              </p:cNvSpPr>
              <p:nvPr/>
            </p:nvSpPr>
            <p:spPr bwMode="auto">
              <a:xfrm rot="3141988">
                <a:off x="1651" y="3653"/>
                <a:ext cx="525" cy="432"/>
              </a:xfrm>
              <a:prstGeom prst="curvedUpArrow">
                <a:avLst>
                  <a:gd name="adj1" fmla="val 10234"/>
                  <a:gd name="adj2" fmla="val 3454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04" name="Rectangle 25"/>
              <p:cNvSpPr>
                <a:spLocks noChangeArrowheads="1"/>
              </p:cNvSpPr>
              <p:nvPr/>
            </p:nvSpPr>
            <p:spPr bwMode="auto">
              <a:xfrm>
                <a:off x="2592" y="3168"/>
                <a:ext cx="48" cy="5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05" name="Text Box 26"/>
              <p:cNvSpPr txBox="1">
                <a:spLocks noChangeArrowheads="1"/>
              </p:cNvSpPr>
              <p:nvPr/>
            </p:nvSpPr>
            <p:spPr bwMode="auto">
              <a:xfrm>
                <a:off x="624" y="3887"/>
                <a:ext cx="454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Solid</a:t>
                </a:r>
              </a:p>
            </p:txBody>
          </p:sp>
          <p:sp>
            <p:nvSpPr>
              <p:cNvPr id="3106" name="Text Box 27"/>
              <p:cNvSpPr txBox="1">
                <a:spLocks noChangeArrowheads="1"/>
              </p:cNvSpPr>
              <p:nvPr/>
            </p:nvSpPr>
            <p:spPr bwMode="auto">
              <a:xfrm>
                <a:off x="4886" y="3289"/>
                <a:ext cx="496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Laser</a:t>
                </a:r>
              </a:p>
            </p:txBody>
          </p:sp>
          <p:sp>
            <p:nvSpPr>
              <p:cNvPr id="3107" name="Line 28"/>
              <p:cNvSpPr>
                <a:spLocks noChangeShapeType="1"/>
              </p:cNvSpPr>
              <p:nvPr/>
            </p:nvSpPr>
            <p:spPr bwMode="auto">
              <a:xfrm flipH="1" flipV="1">
                <a:off x="816" y="2880"/>
                <a:ext cx="86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Text Box 29"/>
              <p:cNvSpPr txBox="1">
                <a:spLocks noChangeArrowheads="1"/>
              </p:cNvSpPr>
              <p:nvPr/>
            </p:nvSpPr>
            <p:spPr bwMode="auto">
              <a:xfrm>
                <a:off x="0" y="2592"/>
                <a:ext cx="1166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Current loops</a:t>
                </a:r>
              </a:p>
            </p:txBody>
          </p:sp>
          <p:sp>
            <p:nvSpPr>
              <p:cNvPr id="3109" name="Text Box 30"/>
              <p:cNvSpPr txBox="1">
                <a:spLocks noChangeArrowheads="1"/>
              </p:cNvSpPr>
              <p:nvPr/>
            </p:nvSpPr>
            <p:spPr bwMode="auto">
              <a:xfrm>
                <a:off x="432" y="3359"/>
                <a:ext cx="512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Hot e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3110" name="Text Box 31"/>
              <p:cNvSpPr txBox="1">
                <a:spLocks noChangeArrowheads="1"/>
              </p:cNvSpPr>
              <p:nvPr/>
            </p:nvSpPr>
            <p:spPr bwMode="auto">
              <a:xfrm>
                <a:off x="2448" y="2447"/>
                <a:ext cx="58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Cold e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3111" name="Line 32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9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Line 33"/>
              <p:cNvSpPr>
                <a:spLocks noChangeShapeType="1"/>
              </p:cNvSpPr>
              <p:nvPr/>
            </p:nvSpPr>
            <p:spPr bwMode="auto">
              <a:xfrm flipV="1">
                <a:off x="1008" y="3360"/>
                <a:ext cx="91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34"/>
              <p:cNvSpPr>
                <a:spLocks noChangeShapeType="1"/>
              </p:cNvSpPr>
              <p:nvPr/>
            </p:nvSpPr>
            <p:spPr bwMode="auto">
              <a:xfrm>
                <a:off x="2640" y="3792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35"/>
              <p:cNvSpPr>
                <a:spLocks noChangeShapeType="1"/>
              </p:cNvSpPr>
              <p:nvPr/>
            </p:nvSpPr>
            <p:spPr bwMode="auto">
              <a:xfrm>
                <a:off x="1104" y="403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908684" y="2495552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0" tIns="45677" rIns="91350" bIns="45677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Source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7467609" y="2514601"/>
            <a:ext cx="1522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0" tIns="45677" rIns="91350" bIns="45677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456912453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050"/>
          <p:cNvSpPr>
            <a:spLocks noChangeArrowheads="1"/>
          </p:cNvSpPr>
          <p:nvPr/>
        </p:nvSpPr>
        <p:spPr bwMode="auto">
          <a:xfrm>
            <a:off x="6705600" y="2209800"/>
            <a:ext cx="1828800" cy="2286000"/>
          </a:xfrm>
          <a:prstGeom prst="cube">
            <a:avLst>
              <a:gd name="adj" fmla="val 595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pPr>
              <a:defRPr/>
            </a:pPr>
            <a:endParaRPr lang="en-IN" b="1"/>
          </a:p>
        </p:txBody>
      </p:sp>
      <p:sp>
        <p:nvSpPr>
          <p:cNvPr id="31747" name="Line 2051"/>
          <p:cNvSpPr>
            <a:spLocks noChangeShapeType="1"/>
          </p:cNvSpPr>
          <p:nvPr/>
        </p:nvSpPr>
        <p:spPr bwMode="auto">
          <a:xfrm flipV="1">
            <a:off x="2667000" y="20574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48" name="Rectangle 2052"/>
          <p:cNvSpPr>
            <a:spLocks noChangeArrowheads="1"/>
          </p:cNvSpPr>
          <p:nvPr/>
        </p:nvSpPr>
        <p:spPr bwMode="auto">
          <a:xfrm>
            <a:off x="2286000" y="1981200"/>
            <a:ext cx="762000" cy="76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49" name="Line 2053"/>
          <p:cNvSpPr>
            <a:spLocks noChangeShapeType="1"/>
          </p:cNvSpPr>
          <p:nvPr/>
        </p:nvSpPr>
        <p:spPr bwMode="auto">
          <a:xfrm flipV="1">
            <a:off x="609604" y="2057400"/>
            <a:ext cx="2052638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50" name="Line 2054"/>
          <p:cNvSpPr>
            <a:spLocks noChangeShapeType="1"/>
          </p:cNvSpPr>
          <p:nvPr/>
        </p:nvSpPr>
        <p:spPr bwMode="auto">
          <a:xfrm flipV="1">
            <a:off x="742950" y="2019300"/>
            <a:ext cx="1981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51" name="Line 2055"/>
          <p:cNvSpPr>
            <a:spLocks noChangeShapeType="1"/>
          </p:cNvSpPr>
          <p:nvPr/>
        </p:nvSpPr>
        <p:spPr bwMode="auto">
          <a:xfrm>
            <a:off x="609600" y="3657604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52" name="AutoShape 2056"/>
          <p:cNvSpPr>
            <a:spLocks noChangeArrowheads="1"/>
          </p:cNvSpPr>
          <p:nvPr/>
        </p:nvSpPr>
        <p:spPr bwMode="auto">
          <a:xfrm rot="-2324070">
            <a:off x="228609" y="342900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xmlns:mc="http://schemas.openxmlformats.org/markup-compatibility/2006" xmlns:a14="http://schemas.microsoft.com/office/drawing/2010/main" val="FF33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53" name="Rectangle 2057"/>
          <p:cNvSpPr>
            <a:spLocks noChangeArrowheads="1"/>
          </p:cNvSpPr>
          <p:nvPr/>
        </p:nvSpPr>
        <p:spPr bwMode="auto">
          <a:xfrm rot="-2931779">
            <a:off x="2624138" y="3905254"/>
            <a:ext cx="76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54" name="Text Box 2058"/>
          <p:cNvSpPr txBox="1">
            <a:spLocks noChangeArrowheads="1"/>
          </p:cNvSpPr>
          <p:nvPr/>
        </p:nvSpPr>
        <p:spPr bwMode="auto">
          <a:xfrm>
            <a:off x="1752600" y="4267209"/>
            <a:ext cx="844788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Probe</a:t>
            </a:r>
          </a:p>
        </p:txBody>
      </p:sp>
      <p:sp>
        <p:nvSpPr>
          <p:cNvPr id="31755" name="Text Box 2059"/>
          <p:cNvSpPr txBox="1">
            <a:spLocks noChangeArrowheads="1"/>
          </p:cNvSpPr>
          <p:nvPr/>
        </p:nvSpPr>
        <p:spPr bwMode="auto">
          <a:xfrm>
            <a:off x="762009" y="3810008"/>
            <a:ext cx="831701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Pump</a:t>
            </a:r>
          </a:p>
        </p:txBody>
      </p:sp>
      <p:sp>
        <p:nvSpPr>
          <p:cNvPr id="31756" name="Rectangle 2060"/>
          <p:cNvSpPr>
            <a:spLocks noChangeArrowheads="1"/>
          </p:cNvSpPr>
          <p:nvPr/>
        </p:nvSpPr>
        <p:spPr bwMode="auto">
          <a:xfrm rot="-2598919">
            <a:off x="3429000" y="3886200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57" name="Text Box 2061"/>
          <p:cNvSpPr txBox="1">
            <a:spLocks noChangeArrowheads="1"/>
          </p:cNvSpPr>
          <p:nvPr/>
        </p:nvSpPr>
        <p:spPr bwMode="auto">
          <a:xfrm>
            <a:off x="3108331" y="3546483"/>
            <a:ext cx="508900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BS</a:t>
            </a:r>
          </a:p>
        </p:txBody>
      </p:sp>
      <p:sp>
        <p:nvSpPr>
          <p:cNvPr id="31758" name="Line 2062"/>
          <p:cNvSpPr>
            <a:spLocks noChangeShapeType="1"/>
          </p:cNvSpPr>
          <p:nvPr/>
        </p:nvSpPr>
        <p:spPr bwMode="auto">
          <a:xfrm>
            <a:off x="3429000" y="41290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59" name="Rectangle 2063"/>
          <p:cNvSpPr>
            <a:spLocks noChangeArrowheads="1"/>
          </p:cNvSpPr>
          <p:nvPr/>
        </p:nvSpPr>
        <p:spPr bwMode="auto">
          <a:xfrm>
            <a:off x="4038600" y="3886200"/>
            <a:ext cx="76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60" name="Rectangle 2064"/>
          <p:cNvSpPr>
            <a:spLocks noChangeArrowheads="1"/>
          </p:cNvSpPr>
          <p:nvPr/>
        </p:nvSpPr>
        <p:spPr bwMode="auto">
          <a:xfrm>
            <a:off x="4495800" y="3886200"/>
            <a:ext cx="2286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61" name="Line 2065"/>
          <p:cNvSpPr>
            <a:spLocks noChangeShapeType="1"/>
          </p:cNvSpPr>
          <p:nvPr/>
        </p:nvSpPr>
        <p:spPr bwMode="auto">
          <a:xfrm>
            <a:off x="26670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62" name="AutoShape 2066"/>
          <p:cNvSpPr>
            <a:spLocks noChangeArrowheads="1"/>
          </p:cNvSpPr>
          <p:nvPr/>
        </p:nvSpPr>
        <p:spPr bwMode="auto">
          <a:xfrm rot="10800000">
            <a:off x="3200401" y="4800600"/>
            <a:ext cx="4572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CC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US"/>
          </a:p>
        </p:txBody>
      </p:sp>
      <p:sp>
        <p:nvSpPr>
          <p:cNvPr id="31763" name="AutoShape 2067"/>
          <p:cNvSpPr>
            <a:spLocks noChangeArrowheads="1"/>
          </p:cNvSpPr>
          <p:nvPr/>
        </p:nvSpPr>
        <p:spPr bwMode="auto">
          <a:xfrm rot="5379332">
            <a:off x="4938715" y="3943350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CC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US"/>
          </a:p>
        </p:txBody>
      </p:sp>
      <p:sp>
        <p:nvSpPr>
          <p:cNvPr id="31764" name="Text Box 2068"/>
          <p:cNvSpPr txBox="1">
            <a:spLocks noChangeArrowheads="1"/>
          </p:cNvSpPr>
          <p:nvPr/>
        </p:nvSpPr>
        <p:spPr bwMode="auto">
          <a:xfrm>
            <a:off x="3810000" y="3429009"/>
            <a:ext cx="505992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Symbol" pitchFamily="18" charset="2"/>
              </a:rPr>
              <a:t>l</a:t>
            </a:r>
            <a:r>
              <a:rPr lang="en-US" b="1"/>
              <a:t>/4</a:t>
            </a:r>
          </a:p>
        </p:txBody>
      </p:sp>
      <p:sp>
        <p:nvSpPr>
          <p:cNvPr id="31765" name="Text Box 2069"/>
          <p:cNvSpPr txBox="1">
            <a:spLocks noChangeArrowheads="1"/>
          </p:cNvSpPr>
          <p:nvPr/>
        </p:nvSpPr>
        <p:spPr bwMode="auto">
          <a:xfrm>
            <a:off x="3809999" y="4495808"/>
            <a:ext cx="1154504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Analyzer</a:t>
            </a:r>
          </a:p>
        </p:txBody>
      </p:sp>
      <p:sp>
        <p:nvSpPr>
          <p:cNvPr id="31766" name="Text Box 2070"/>
          <p:cNvSpPr txBox="1">
            <a:spLocks noChangeArrowheads="1"/>
          </p:cNvSpPr>
          <p:nvPr/>
        </p:nvSpPr>
        <p:spPr bwMode="auto">
          <a:xfrm>
            <a:off x="3200400" y="5257809"/>
            <a:ext cx="638311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PD2</a:t>
            </a:r>
          </a:p>
        </p:txBody>
      </p:sp>
      <p:sp>
        <p:nvSpPr>
          <p:cNvPr id="31767" name="Text Box 2071"/>
          <p:cNvSpPr txBox="1">
            <a:spLocks noChangeArrowheads="1"/>
          </p:cNvSpPr>
          <p:nvPr/>
        </p:nvSpPr>
        <p:spPr bwMode="auto">
          <a:xfrm>
            <a:off x="5029200" y="3429009"/>
            <a:ext cx="638311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PD3</a:t>
            </a:r>
          </a:p>
        </p:txBody>
      </p:sp>
      <p:sp>
        <p:nvSpPr>
          <p:cNvPr id="31768" name="Text Box 2072"/>
          <p:cNvSpPr txBox="1">
            <a:spLocks noChangeArrowheads="1"/>
          </p:cNvSpPr>
          <p:nvPr/>
        </p:nvSpPr>
        <p:spPr bwMode="auto">
          <a:xfrm>
            <a:off x="3124209" y="1752608"/>
            <a:ext cx="878405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Target</a:t>
            </a:r>
          </a:p>
        </p:txBody>
      </p:sp>
      <p:sp>
        <p:nvSpPr>
          <p:cNvPr id="31769" name="Text Box 2073"/>
          <p:cNvSpPr txBox="1">
            <a:spLocks noChangeArrowheads="1"/>
          </p:cNvSpPr>
          <p:nvPr/>
        </p:nvSpPr>
        <p:spPr bwMode="auto">
          <a:xfrm>
            <a:off x="1295402" y="5029209"/>
            <a:ext cx="638311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PD1</a:t>
            </a:r>
          </a:p>
        </p:txBody>
      </p:sp>
      <p:sp>
        <p:nvSpPr>
          <p:cNvPr id="31770" name="AutoShape 2074"/>
          <p:cNvSpPr>
            <a:spLocks noChangeArrowheads="1"/>
          </p:cNvSpPr>
          <p:nvPr/>
        </p:nvSpPr>
        <p:spPr bwMode="auto">
          <a:xfrm rot="-5471609">
            <a:off x="1905000" y="5029201"/>
            <a:ext cx="4572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CC00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US"/>
          </a:p>
        </p:txBody>
      </p:sp>
      <p:sp>
        <p:nvSpPr>
          <p:cNvPr id="31771" name="Line 2075"/>
          <p:cNvSpPr>
            <a:spLocks noChangeShapeType="1"/>
          </p:cNvSpPr>
          <p:nvPr/>
        </p:nvSpPr>
        <p:spPr bwMode="auto">
          <a:xfrm>
            <a:off x="21336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2" name="Rectangle 2076"/>
          <p:cNvSpPr>
            <a:spLocks noChangeArrowheads="1"/>
          </p:cNvSpPr>
          <p:nvPr/>
        </p:nvSpPr>
        <p:spPr bwMode="auto">
          <a:xfrm rot="-2895334">
            <a:off x="2667000" y="4967288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73" name="Line 2077"/>
          <p:cNvSpPr>
            <a:spLocks noChangeShapeType="1"/>
          </p:cNvSpPr>
          <p:nvPr/>
        </p:nvSpPr>
        <p:spPr bwMode="auto">
          <a:xfrm flipV="1">
            <a:off x="2667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4" name="Line 2078"/>
          <p:cNvSpPr>
            <a:spLocks noChangeShapeType="1"/>
          </p:cNvSpPr>
          <p:nvPr/>
        </p:nvSpPr>
        <p:spPr bwMode="auto">
          <a:xfrm flipV="1">
            <a:off x="26670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5" name="Line 2079"/>
          <p:cNvSpPr>
            <a:spLocks noChangeShapeType="1"/>
          </p:cNvSpPr>
          <p:nvPr/>
        </p:nvSpPr>
        <p:spPr bwMode="auto">
          <a:xfrm>
            <a:off x="2667000" y="289560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6" name="Line 2080"/>
          <p:cNvSpPr>
            <a:spLocks noChangeShapeType="1"/>
          </p:cNvSpPr>
          <p:nvPr/>
        </p:nvSpPr>
        <p:spPr bwMode="auto">
          <a:xfrm>
            <a:off x="28194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7" name="Line 2081"/>
          <p:cNvSpPr>
            <a:spLocks noChangeShapeType="1"/>
          </p:cNvSpPr>
          <p:nvPr/>
        </p:nvSpPr>
        <p:spPr bwMode="auto">
          <a:xfrm>
            <a:off x="34290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8" name="Line 2082"/>
          <p:cNvSpPr>
            <a:spLocks noChangeShapeType="1"/>
          </p:cNvSpPr>
          <p:nvPr/>
        </p:nvSpPr>
        <p:spPr bwMode="auto">
          <a:xfrm>
            <a:off x="4191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79" name="Line 2083"/>
          <p:cNvSpPr>
            <a:spLocks noChangeShapeType="1"/>
          </p:cNvSpPr>
          <p:nvPr/>
        </p:nvSpPr>
        <p:spPr bwMode="auto">
          <a:xfrm flipH="1">
            <a:off x="22098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80" name="Oval 2084"/>
          <p:cNvSpPr>
            <a:spLocks noChangeArrowheads="1"/>
          </p:cNvSpPr>
          <p:nvPr/>
        </p:nvSpPr>
        <p:spPr bwMode="auto">
          <a:xfrm>
            <a:off x="2533650" y="189071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81" name="Line 2085"/>
          <p:cNvSpPr>
            <a:spLocks noChangeShapeType="1"/>
          </p:cNvSpPr>
          <p:nvPr/>
        </p:nvSpPr>
        <p:spPr bwMode="auto">
          <a:xfrm>
            <a:off x="5791200" y="18288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187430" name="Oval 2086"/>
          <p:cNvSpPr>
            <a:spLocks noChangeArrowheads="1"/>
          </p:cNvSpPr>
          <p:nvPr/>
        </p:nvSpPr>
        <p:spPr bwMode="auto">
          <a:xfrm>
            <a:off x="7086600" y="25908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50" tIns="45677" rIns="91350" bIns="45677" anchor="ctr"/>
          <a:lstStyle/>
          <a:p>
            <a:pPr algn="ctr">
              <a:defRPr/>
            </a:pPr>
            <a:endParaRPr lang="de-DE" b="1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</p:txBody>
      </p:sp>
      <p:sp>
        <p:nvSpPr>
          <p:cNvPr id="31783" name="Line 2087"/>
          <p:cNvSpPr>
            <a:spLocks noChangeShapeType="1"/>
          </p:cNvSpPr>
          <p:nvPr/>
        </p:nvSpPr>
        <p:spPr bwMode="auto">
          <a:xfrm flipV="1">
            <a:off x="6096000" y="3352800"/>
            <a:ext cx="1524000" cy="1143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84" name="Line 2088"/>
          <p:cNvSpPr>
            <a:spLocks noChangeShapeType="1"/>
          </p:cNvSpPr>
          <p:nvPr/>
        </p:nvSpPr>
        <p:spPr bwMode="auto">
          <a:xfrm flipH="1">
            <a:off x="6172200" y="3429000"/>
            <a:ext cx="1524000" cy="1219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85" name="Oval 2089"/>
          <p:cNvSpPr>
            <a:spLocks noChangeArrowheads="1"/>
          </p:cNvSpPr>
          <p:nvPr/>
        </p:nvSpPr>
        <p:spPr bwMode="auto">
          <a:xfrm>
            <a:off x="7391400" y="3171825"/>
            <a:ext cx="381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none" lIns="91350" tIns="45677" rIns="91350" bIns="45677" anchor="ctr"/>
          <a:lstStyle/>
          <a:p>
            <a:endParaRPr lang="en-IN" b="1"/>
          </a:p>
        </p:txBody>
      </p:sp>
      <p:sp>
        <p:nvSpPr>
          <p:cNvPr id="31786" name="Text Box 2090"/>
          <p:cNvSpPr txBox="1">
            <a:spLocks noChangeArrowheads="1"/>
          </p:cNvSpPr>
          <p:nvPr/>
        </p:nvSpPr>
        <p:spPr bwMode="auto">
          <a:xfrm>
            <a:off x="6096000" y="3886209"/>
            <a:ext cx="314055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k</a:t>
            </a:r>
          </a:p>
        </p:txBody>
      </p:sp>
      <p:sp>
        <p:nvSpPr>
          <p:cNvPr id="31787" name="Text Box 2091"/>
          <p:cNvSpPr txBox="1">
            <a:spLocks noChangeArrowheads="1"/>
          </p:cNvSpPr>
          <p:nvPr/>
        </p:nvSpPr>
        <p:spPr bwMode="auto">
          <a:xfrm>
            <a:off x="6705601" y="4114808"/>
            <a:ext cx="391120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-k</a:t>
            </a:r>
          </a:p>
        </p:txBody>
      </p:sp>
      <p:sp>
        <p:nvSpPr>
          <p:cNvPr id="31788" name="Line 2092"/>
          <p:cNvSpPr>
            <a:spLocks noChangeShapeType="1"/>
          </p:cNvSpPr>
          <p:nvPr/>
        </p:nvSpPr>
        <p:spPr bwMode="auto">
          <a:xfrm>
            <a:off x="7315200" y="28527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89" name="Line 2093"/>
          <p:cNvSpPr>
            <a:spLocks noChangeShapeType="1"/>
          </p:cNvSpPr>
          <p:nvPr/>
        </p:nvSpPr>
        <p:spPr bwMode="auto">
          <a:xfrm>
            <a:off x="79248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90" name="Line 2094"/>
          <p:cNvSpPr>
            <a:spLocks noChangeShapeType="1"/>
          </p:cNvSpPr>
          <p:nvPr/>
        </p:nvSpPr>
        <p:spPr bwMode="auto">
          <a:xfrm flipH="1">
            <a:off x="73914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91" name="Line 2095"/>
          <p:cNvSpPr>
            <a:spLocks noChangeShapeType="1"/>
          </p:cNvSpPr>
          <p:nvPr/>
        </p:nvSpPr>
        <p:spPr bwMode="auto">
          <a:xfrm flipV="1">
            <a:off x="7239000" y="327660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0" tIns="45677" rIns="91350" bIns="45677"/>
          <a:lstStyle/>
          <a:p>
            <a:endParaRPr lang="en-US"/>
          </a:p>
        </p:txBody>
      </p:sp>
      <p:sp>
        <p:nvSpPr>
          <p:cNvPr id="31792" name="Text Box 2096"/>
          <p:cNvSpPr txBox="1">
            <a:spLocks noChangeArrowheads="1"/>
          </p:cNvSpPr>
          <p:nvPr/>
        </p:nvSpPr>
        <p:spPr bwMode="auto">
          <a:xfrm>
            <a:off x="7391409" y="2790834"/>
            <a:ext cx="353315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31793" name="Text Box 2097"/>
          <p:cNvSpPr txBox="1">
            <a:spLocks noChangeArrowheads="1"/>
          </p:cNvSpPr>
          <p:nvPr/>
        </p:nvSpPr>
        <p:spPr bwMode="auto">
          <a:xfrm>
            <a:off x="6019800" y="4775209"/>
            <a:ext cx="844788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Probe</a:t>
            </a:r>
          </a:p>
        </p:txBody>
      </p:sp>
      <p:sp>
        <p:nvSpPr>
          <p:cNvPr id="31794" name="Text Box 2098"/>
          <p:cNvSpPr txBox="1">
            <a:spLocks noChangeArrowheads="1"/>
          </p:cNvSpPr>
          <p:nvPr/>
        </p:nvSpPr>
        <p:spPr bwMode="auto">
          <a:xfrm>
            <a:off x="6080125" y="5375283"/>
            <a:ext cx="1945630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Interaction Area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85800" y="2"/>
            <a:ext cx="7772400" cy="914400"/>
          </a:xfrm>
          <a:prstGeom prst="rect">
            <a:avLst/>
          </a:prstGeom>
        </p:spPr>
        <p:txBody>
          <a:bodyPr lIns="91350" tIns="45677" rIns="91350" bIns="45677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  <a:ea typeface="+mj-ea"/>
                <a:cs typeface="+mj-cs"/>
              </a:rPr>
              <a:t>Measuring Giant Magnetic Fields</a:t>
            </a:r>
          </a:p>
        </p:txBody>
      </p:sp>
      <p:pic>
        <p:nvPicPr>
          <p:cNvPr id="31796" name="Picture 2" descr="C:\Documents and Settings\Amit Lad\Desktop\logoSmall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7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49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54"/>
          <p:cNvSpPr/>
          <p:nvPr/>
        </p:nvSpPr>
        <p:spPr>
          <a:xfrm>
            <a:off x="1130300" y="779472"/>
            <a:ext cx="68580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1799" name="TextBox 56"/>
          <p:cNvSpPr txBox="1">
            <a:spLocks noChangeArrowheads="1"/>
          </p:cNvSpPr>
          <p:nvPr/>
        </p:nvSpPr>
        <p:spPr bwMode="auto">
          <a:xfrm>
            <a:off x="0" y="1066800"/>
            <a:ext cx="878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/>
              <a:t>Principle:</a:t>
            </a:r>
            <a:r>
              <a:rPr lang="en-US" dirty="0"/>
              <a:t> </a:t>
            </a:r>
            <a:r>
              <a: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>Probe  polarization changes  due to magnetic field created by pump </a:t>
            </a:r>
            <a:endParaRPr lang="en-IN" b="1" dirty="0">
              <a:solidFill>
                <a:srgbClr xmlns:mc="http://schemas.openxmlformats.org/markup-compatibility/2006" xmlns:a14="http://schemas.microsoft.com/office/drawing/2010/main" val="0000FF" mc:Ignorable=""/>
              </a:solidFill>
            </a:endParaRPr>
          </a:p>
        </p:txBody>
      </p:sp>
      <p:sp>
        <p:nvSpPr>
          <p:cNvPr id="31800" name="TextBox 57"/>
          <p:cNvSpPr txBox="1">
            <a:spLocks noChangeArrowheads="1"/>
          </p:cNvSpPr>
          <p:nvPr/>
        </p:nvSpPr>
        <p:spPr bwMode="auto">
          <a:xfrm>
            <a:off x="228600" y="6019809"/>
            <a:ext cx="355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Pump-Probe Polarimetry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342475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9"/>
          <p:cNvGrpSpPr/>
          <p:nvPr/>
        </p:nvGrpSpPr>
        <p:grpSpPr>
          <a:xfrm>
            <a:off x="3276602" y="4876800"/>
            <a:ext cx="2819400" cy="1524000"/>
            <a:chOff x="3276600" y="4876800"/>
            <a:chExt cx="2819400" cy="1524000"/>
          </a:xfrm>
        </p:grpSpPr>
        <p:grpSp>
          <p:nvGrpSpPr>
            <p:cNvPr id="7" name="Group 96"/>
            <p:cNvGrpSpPr/>
            <p:nvPr/>
          </p:nvGrpSpPr>
          <p:grpSpPr>
            <a:xfrm>
              <a:off x="3276600" y="4876800"/>
              <a:ext cx="1295400" cy="1295400"/>
              <a:chOff x="2209800" y="4267200"/>
              <a:chExt cx="1295400" cy="12954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2209800" y="4267200"/>
                <a:ext cx="1295400" cy="1295400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00FF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2549434" y="4606834"/>
                <a:ext cx="640080" cy="640080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solidFill>
                  <a:srgbClr xmlns:mc="http://schemas.openxmlformats.org/markup-compatibility/2006" xmlns:a14="http://schemas.microsoft.com/office/drawing/2010/main" val="FF0000" mc:Ignorable="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Rectangular Callout 97"/>
            <p:cNvSpPr/>
            <p:nvPr/>
          </p:nvSpPr>
          <p:spPr>
            <a:xfrm>
              <a:off x="4724400" y="4876800"/>
              <a:ext cx="1371600" cy="533400"/>
            </a:xfrm>
            <a:prstGeom prst="wedgeRectCallout">
              <a:avLst>
                <a:gd name="adj1" fmla="val -93055"/>
                <a:gd name="adj2" fmla="val -280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Probe Spot size ~60 </a:t>
              </a:r>
              <a:r>
                <a:rPr lang="el-GR" b="1" dirty="0" smtClean="0">
                  <a:solidFill>
                    <a:schemeClr val="tx1"/>
                  </a:solidFill>
                </a:rPr>
                <a:t>μ</a:t>
              </a:r>
              <a:r>
                <a:rPr lang="en-US" b="1" dirty="0" smtClean="0">
                  <a:solidFill>
                    <a:schemeClr val="tx1"/>
                  </a:solidFill>
                </a:rPr>
                <a:t>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ular Callout 98"/>
            <p:cNvSpPr/>
            <p:nvPr/>
          </p:nvSpPr>
          <p:spPr>
            <a:xfrm>
              <a:off x="4724400" y="5867400"/>
              <a:ext cx="1371600" cy="533400"/>
            </a:xfrm>
            <a:prstGeom prst="wedgeRectCallout">
              <a:avLst>
                <a:gd name="adj1" fmla="val -106547"/>
                <a:gd name="adj2" fmla="val -10280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Pump Spot size ~17 </a:t>
              </a:r>
              <a:r>
                <a:rPr lang="el-GR" b="1" dirty="0" smtClean="0">
                  <a:solidFill>
                    <a:schemeClr val="tx1"/>
                  </a:solidFill>
                </a:rPr>
                <a:t>μ</a:t>
              </a:r>
              <a:r>
                <a:rPr lang="en-US" b="1" dirty="0" smtClean="0">
                  <a:solidFill>
                    <a:schemeClr val="tx1"/>
                  </a:solidFill>
                </a:rPr>
                <a:t>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95603" y="1468399"/>
            <a:ext cx="3962398" cy="2341606"/>
            <a:chOff x="2895601" y="1468395"/>
            <a:chExt cx="3962398" cy="2341606"/>
          </a:xfrm>
        </p:grpSpPr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2895601" y="1752601"/>
              <a:ext cx="2057400" cy="2057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4925">
              <a:solidFill>
                <a:schemeClr val="accent2">
                  <a:lumMod val="75000"/>
                </a:schemeClr>
              </a:solidFill>
            </a:ln>
            <a:scene3d>
              <a:camera prst="orthographicFront">
                <a:rot lat="0" lon="19199988" rev="0"/>
              </a:camera>
              <a:lightRig rig="threePt" dir="t">
                <a:rot lat="0" lon="0" rev="120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175748" y="35052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erge 4"/>
            <p:cNvSpPr/>
            <p:nvPr/>
          </p:nvSpPr>
          <p:spPr>
            <a:xfrm rot="3396905">
              <a:off x="4367605" y="1032375"/>
              <a:ext cx="586384" cy="3320416"/>
            </a:xfrm>
            <a:prstGeom prst="flowChartMerg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noFill/>
            </a:ln>
            <a:scene3d>
              <a:camera prst="orthographicFront"/>
              <a:lightRig rig="sunset" dir="t"/>
            </a:scene3d>
            <a:sp3d extrusionH="38100" contourW="1905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Pump</a:t>
              </a:r>
            </a:p>
          </p:txBody>
        </p:sp>
        <p:sp>
          <p:nvSpPr>
            <p:cNvPr id="21" name="Oval 5"/>
            <p:cNvSpPr/>
            <p:nvPr/>
          </p:nvSpPr>
          <p:spPr>
            <a:xfrm rot="3396905">
              <a:off x="5816307" y="1547366"/>
              <a:ext cx="586384" cy="428441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noFill/>
            </a:ln>
            <a:scene3d>
              <a:camera prst="orthographicFront"/>
              <a:lightRig rig="sunset" dir="t"/>
            </a:scene3d>
            <a:sp3d extrusionH="38100" contourW="1905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6498133" y="3382034"/>
              <a:ext cx="291292" cy="428441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FF" mc:Ignorable=""/>
            </a:solidFill>
            <a:ln>
              <a:noFill/>
            </a:ln>
            <a:scene3d>
              <a:camera prst="orthographicFront"/>
              <a:lightRig rig="sunset" dir="t"/>
            </a:scene3d>
            <a:sp3d extrusionH="38100" contourW="1905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erge 22"/>
            <p:cNvSpPr/>
            <p:nvPr/>
          </p:nvSpPr>
          <p:spPr>
            <a:xfrm rot="5400000">
              <a:off x="4768954" y="1941734"/>
              <a:ext cx="291292" cy="3320416"/>
            </a:xfrm>
            <a:prstGeom prst="flowChartMerge">
              <a:avLst/>
            </a:prstGeom>
            <a:solidFill>
              <a:srgbClr xmlns:mc="http://schemas.openxmlformats.org/markup-compatibility/2006" xmlns:a14="http://schemas.microsoft.com/office/drawing/2010/main" val="0000FF" mc:Ignorable=""/>
            </a:solidFill>
            <a:ln>
              <a:noFill/>
            </a:ln>
            <a:scene3d>
              <a:camera prst="orthographicFront"/>
              <a:lightRig rig="sunset" dir="t"/>
            </a:scene3d>
            <a:sp3d extrusionH="38100" contourW="1905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  <a:p>
              <a:pPr algn="ctr"/>
              <a:r>
                <a:rPr lang="en-US" b="1" dirty="0" smtClean="0"/>
                <a:t>Probe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0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Spatial Matching of Two Beams</a:t>
              </a:r>
            </a:p>
          </p:txBody>
        </p:sp>
        <p:pic>
          <p:nvPicPr>
            <p:cNvPr id="27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28" name="Oval 27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4507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76196" y="1219200"/>
            <a:ext cx="2057400" cy="2057400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19199988" rev="0"/>
            </a:camera>
            <a:lightRig rig="threePt" dir="t">
              <a:rot lat="0" lon="0" rev="120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Target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-76196" y="3505204"/>
            <a:ext cx="2057400" cy="2057400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19199988" rev="0"/>
            </a:camera>
            <a:lightRig rig="threePt" dir="t">
              <a:rot lat="0" lon="0" rev="120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848968" y="2786742"/>
            <a:ext cx="3847057" cy="1470520"/>
            <a:chOff x="2920253" y="1120280"/>
            <a:chExt cx="3847057" cy="147052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2920253" y="1120280"/>
              <a:ext cx="3847057" cy="1470520"/>
              <a:chOff x="2920253" y="1120281"/>
              <a:chExt cx="3847057" cy="1470520"/>
            </a:xfrm>
          </p:grpSpPr>
          <p:grpSp>
            <p:nvGrpSpPr>
              <p:cNvPr id="6" name="Group 7"/>
              <p:cNvGrpSpPr/>
              <p:nvPr/>
            </p:nvGrpSpPr>
            <p:grpSpPr>
              <a:xfrm rot="3396905">
                <a:off x="4394379" y="-353845"/>
                <a:ext cx="586384" cy="3534636"/>
                <a:chOff x="1143000" y="1600200"/>
                <a:chExt cx="1143000" cy="2514600"/>
              </a:xfrm>
              <a:scene3d>
                <a:camera prst="orthographicFront"/>
                <a:lightRig rig="sunset" dir="t"/>
              </a:scene3d>
            </p:grpSpPr>
            <p:sp>
              <p:nvSpPr>
                <p:cNvPr id="13" name="Flowchart: Merge 4"/>
                <p:cNvSpPr/>
                <p:nvPr/>
              </p:nvSpPr>
              <p:spPr>
                <a:xfrm>
                  <a:off x="1143000" y="1752600"/>
                  <a:ext cx="1143000" cy="2362200"/>
                </a:xfrm>
                <a:prstGeom prst="flowChartMerge">
                  <a:avLst/>
                </a:prstGeom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n>
                  <a:noFill/>
                </a:ln>
                <a:sp3d extrusionH="38100" contourW="19050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/>
                    <a:t>Pump</a:t>
                  </a:r>
                </a:p>
              </p:txBody>
            </p:sp>
            <p:sp>
              <p:nvSpPr>
                <p:cNvPr id="14" name="Oval 5"/>
                <p:cNvSpPr/>
                <p:nvPr/>
              </p:nvSpPr>
              <p:spPr>
                <a:xfrm>
                  <a:off x="1143000" y="1600200"/>
                  <a:ext cx="1143000" cy="304800"/>
                </a:xfrm>
                <a:prstGeom prst="ellipse">
                  <a:avLst/>
                </a:prstGeom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n>
                  <a:noFill/>
                </a:ln>
                <a:sp3d extrusionH="38100" contourW="19050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8"/>
              <p:cNvGrpSpPr/>
              <p:nvPr/>
            </p:nvGrpSpPr>
            <p:grpSpPr>
              <a:xfrm>
                <a:off x="3232674" y="2299508"/>
                <a:ext cx="3534636" cy="291293"/>
                <a:chOff x="3232674" y="2299508"/>
                <a:chExt cx="3534636" cy="291293"/>
              </a:xfrm>
            </p:grpSpPr>
            <p:sp>
              <p:nvSpPr>
                <p:cNvPr id="11" name="Flowchart: Merge 10"/>
                <p:cNvSpPr/>
                <p:nvPr/>
              </p:nvSpPr>
              <p:spPr>
                <a:xfrm rot="5400000">
                  <a:off x="4747236" y="784946"/>
                  <a:ext cx="291292" cy="3320416"/>
                </a:xfrm>
                <a:prstGeom prst="flowChartMerge">
                  <a:avLst/>
                </a:prstGeom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n>
                  <a:noFill/>
                </a:ln>
                <a:scene3d>
                  <a:camera prst="orthographicFront"/>
                  <a:lightRig rig="sunset" dir="t"/>
                </a:scene3d>
                <a:sp3d extrusionH="38100" contourW="19050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 smtClean="0"/>
                </a:p>
                <a:p>
                  <a:pPr algn="ctr"/>
                  <a:r>
                    <a:rPr lang="en-US" b="1" dirty="0" smtClean="0"/>
                    <a:t>Probe</a:t>
                  </a:r>
                  <a:endParaRPr lang="en-US" b="1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5400000">
                  <a:off x="6407444" y="2230934"/>
                  <a:ext cx="291292" cy="428441"/>
                </a:xfrm>
                <a:prstGeom prst="ellipse">
                  <a:avLst/>
                </a:prstGeom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n>
                  <a:noFill/>
                </a:ln>
                <a:scene3d>
                  <a:camera prst="orthographicFront"/>
                  <a:lightRig rig="sunset" dir="t"/>
                </a:scene3d>
                <a:sp3d extrusionH="38100" contourW="19050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" name="Group 14"/>
          <p:cNvGrpSpPr/>
          <p:nvPr/>
        </p:nvGrpSpPr>
        <p:grpSpPr>
          <a:xfrm>
            <a:off x="293914" y="3722914"/>
            <a:ext cx="163286" cy="1611086"/>
            <a:chOff x="4408714" y="4637314"/>
            <a:chExt cx="163286" cy="1611086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408714" y="4637314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419600" y="49530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419600" y="52578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419600" y="55626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419600" y="5845628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419600" y="60960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533403" y="3722914"/>
            <a:ext cx="163286" cy="1611086"/>
            <a:chOff x="4408714" y="4637314"/>
            <a:chExt cx="163286" cy="1611086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408714" y="4637314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419600" y="49530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419600" y="52578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419600" y="55626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419600" y="5845628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419600" y="60960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751114" y="3722914"/>
            <a:ext cx="163286" cy="1611086"/>
            <a:chOff x="4408714" y="4637314"/>
            <a:chExt cx="163286" cy="1611086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408714" y="4637314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419600" y="49530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419600" y="52578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419600" y="55626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419600" y="5845628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419600" y="6096000"/>
              <a:ext cx="15240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>
            <a:spLocks noChangeAspect="1"/>
          </p:cNvSpPr>
          <p:nvPr/>
        </p:nvSpPr>
        <p:spPr>
          <a:xfrm>
            <a:off x="990600" y="43434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990600" y="4648204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990600" y="4931232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990600" y="51816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00415" y="4724410"/>
            <a:ext cx="2544266" cy="646321"/>
          </a:xfrm>
          <a:prstGeom prst="rect">
            <a:avLst/>
          </a:prstGeom>
          <a:noFill/>
        </p:spPr>
        <p:txBody>
          <a:bodyPr wrap="none" lIns="91340" tIns="45672" rIns="91340" bIns="45672" rtlCol="0">
            <a:spAutoFit/>
          </a:bodyPr>
          <a:lstStyle/>
          <a:p>
            <a:pPr algn="ctr"/>
            <a:r>
              <a:rPr lang="en-US" b="1" dirty="0" smtClean="0"/>
              <a:t>Beams are hitting a new </a:t>
            </a:r>
          </a:p>
          <a:p>
            <a:pPr algn="ctr"/>
            <a:r>
              <a:rPr lang="en-US" b="1" dirty="0" smtClean="0"/>
              <a:t>target spot every time</a:t>
            </a:r>
            <a:endParaRPr lang="en-US" b="1" dirty="0"/>
          </a:p>
        </p:txBody>
      </p:sp>
      <p:grpSp>
        <p:nvGrpSpPr>
          <p:cNvPr id="22" name="Group 74"/>
          <p:cNvGrpSpPr/>
          <p:nvPr/>
        </p:nvGrpSpPr>
        <p:grpSpPr>
          <a:xfrm>
            <a:off x="4724702" y="1377182"/>
            <a:ext cx="4114498" cy="2079487"/>
            <a:chOff x="4724702" y="1377172"/>
            <a:chExt cx="4114498" cy="2079488"/>
          </a:xfrm>
        </p:grpSpPr>
        <p:grpSp>
          <p:nvGrpSpPr>
            <p:cNvPr id="29" name="Group 56"/>
            <p:cNvGrpSpPr/>
            <p:nvPr/>
          </p:nvGrpSpPr>
          <p:grpSpPr>
            <a:xfrm>
              <a:off x="4724702" y="1746504"/>
              <a:ext cx="4114498" cy="1710156"/>
              <a:chOff x="4724702" y="990600"/>
              <a:chExt cx="4114498" cy="1710156"/>
            </a:xfrm>
          </p:grpSpPr>
          <p:sp>
            <p:nvSpPr>
              <p:cNvPr id="42" name="Freeform 27"/>
              <p:cNvSpPr>
                <a:spLocks noChangeArrowheads="1"/>
              </p:cNvSpPr>
              <p:nvPr/>
            </p:nvSpPr>
            <p:spPr bwMode="auto">
              <a:xfrm>
                <a:off x="5008896" y="1091630"/>
                <a:ext cx="914208" cy="1193514"/>
              </a:xfrm>
              <a:custGeom>
                <a:avLst/>
                <a:gdLst>
                  <a:gd name="T0" fmla="*/ 0 w 1828800"/>
                  <a:gd name="T1" fmla="*/ 1044538 h 1193514"/>
                  <a:gd name="T2" fmla="*/ 12842 w 1828800"/>
                  <a:gd name="T3" fmla="*/ 962345 h 1193514"/>
                  <a:gd name="T4" fmla="*/ 30501 w 1828800"/>
                  <a:gd name="T5" fmla="*/ 6849 h 1193514"/>
                  <a:gd name="T6" fmla="*/ 48481 w 1828800"/>
                  <a:gd name="T7" fmla="*/ 1003442 h 1193514"/>
                  <a:gd name="T8" fmla="*/ 57149 w 1828800"/>
                  <a:gd name="T9" fmla="*/ 1147280 h 11935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8800"/>
                  <a:gd name="T16" fmla="*/ 0 h 1193514"/>
                  <a:gd name="T17" fmla="*/ 1828800 w 1828800"/>
                  <a:gd name="T18" fmla="*/ 1193514 h 11935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8800" h="1193514">
                    <a:moveTo>
                      <a:pt x="0" y="1044538"/>
                    </a:moveTo>
                    <a:cubicBezTo>
                      <a:pt x="124146" y="1089915"/>
                      <a:pt x="248292" y="1135293"/>
                      <a:pt x="410966" y="962345"/>
                    </a:cubicBezTo>
                    <a:cubicBezTo>
                      <a:pt x="573640" y="789397"/>
                      <a:pt x="785973" y="0"/>
                      <a:pt x="976045" y="6849"/>
                    </a:cubicBezTo>
                    <a:cubicBezTo>
                      <a:pt x="1166117" y="13699"/>
                      <a:pt x="1409272" y="813370"/>
                      <a:pt x="1551398" y="1003442"/>
                    </a:cubicBezTo>
                    <a:cubicBezTo>
                      <a:pt x="1693524" y="1193514"/>
                      <a:pt x="1761162" y="1170397"/>
                      <a:pt x="1828800" y="1147280"/>
                    </a:cubicBezTo>
                  </a:path>
                </a:pathLst>
              </a:custGeom>
              <a:noFill/>
              <a:ln w="31750" algn="ctr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45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4131832" y="1713706"/>
                <a:ext cx="1447800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</p:spPr>
          </p:cxnSp>
          <p:cxnSp>
            <p:nvCxnSpPr>
              <p:cNvPr id="46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4724702" y="2340064"/>
                <a:ext cx="3581098" cy="2213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4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5313631" y="1752600"/>
                <a:ext cx="380921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</p:cxnSp>
          <p:sp>
            <p:nvSpPr>
              <p:cNvPr id="50" name="Freeform 27"/>
              <p:cNvSpPr>
                <a:spLocks noChangeArrowheads="1"/>
              </p:cNvSpPr>
              <p:nvPr/>
            </p:nvSpPr>
            <p:spPr bwMode="auto">
              <a:xfrm>
                <a:off x="6324600" y="1075944"/>
                <a:ext cx="1465896" cy="1193514"/>
              </a:xfrm>
              <a:custGeom>
                <a:avLst/>
                <a:gdLst>
                  <a:gd name="T0" fmla="*/ 0 w 1828800"/>
                  <a:gd name="T1" fmla="*/ 1044538 h 1193514"/>
                  <a:gd name="T2" fmla="*/ 12842 w 1828800"/>
                  <a:gd name="T3" fmla="*/ 962345 h 1193514"/>
                  <a:gd name="T4" fmla="*/ 30501 w 1828800"/>
                  <a:gd name="T5" fmla="*/ 6849 h 1193514"/>
                  <a:gd name="T6" fmla="*/ 48481 w 1828800"/>
                  <a:gd name="T7" fmla="*/ 1003442 h 1193514"/>
                  <a:gd name="T8" fmla="*/ 57149 w 1828800"/>
                  <a:gd name="T9" fmla="*/ 1147280 h 11935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8800"/>
                  <a:gd name="T16" fmla="*/ 0 h 1193514"/>
                  <a:gd name="T17" fmla="*/ 1828800 w 1828800"/>
                  <a:gd name="T18" fmla="*/ 1193514 h 11935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8800" h="1193514">
                    <a:moveTo>
                      <a:pt x="0" y="1044538"/>
                    </a:moveTo>
                    <a:cubicBezTo>
                      <a:pt x="124146" y="1089915"/>
                      <a:pt x="248292" y="1135293"/>
                      <a:pt x="410966" y="962345"/>
                    </a:cubicBezTo>
                    <a:cubicBezTo>
                      <a:pt x="573640" y="789397"/>
                      <a:pt x="785973" y="0"/>
                      <a:pt x="976045" y="6849"/>
                    </a:cubicBezTo>
                    <a:cubicBezTo>
                      <a:pt x="1166117" y="13699"/>
                      <a:pt x="1409272" y="813370"/>
                      <a:pt x="1551398" y="1003442"/>
                    </a:cubicBezTo>
                    <a:cubicBezTo>
                      <a:pt x="1693524" y="1193514"/>
                      <a:pt x="1761162" y="1170397"/>
                      <a:pt x="1828800" y="1147280"/>
                    </a:cubicBezTo>
                  </a:path>
                </a:pathLst>
              </a:custGeom>
              <a:noFill/>
              <a:ln w="31750" algn="ctr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6644192" y="1777425"/>
                <a:ext cx="975808" cy="923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8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fs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(264 </a:t>
                </a:r>
                <a:r>
                  <a:rPr lang="el-G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m)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2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6781879" y="1752600"/>
                <a:ext cx="685721" cy="2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</p:cxnSp>
          <p:sp>
            <p:nvSpPr>
              <p:cNvPr id="54" name="Rectangle 14"/>
              <p:cNvSpPr>
                <a:spLocks noChangeArrowheads="1"/>
              </p:cNvSpPr>
              <p:nvPr/>
            </p:nvSpPr>
            <p:spPr bwMode="auto">
              <a:xfrm>
                <a:off x="8305911" y="2129135"/>
                <a:ext cx="53328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xmlns:mc="http://schemas.openxmlformats.org/markup-compatibility/2006" xmlns:a14="http://schemas.microsoft.com/office/drawing/2010/main" val="7030A0" mc:Ignorable=""/>
                    </a:solidFill>
                  </a:rPr>
                  <a:t>t</a:t>
                </a:r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5029200" y="1777424"/>
                <a:ext cx="975808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C6600" mc:Ignorable=""/>
                    </a:solidFill>
                  </a:rPr>
                  <a:t>30 </a:t>
                </a:r>
                <a:r>
                  <a:rPr lang="en-US" b="1" dirty="0" err="1" smtClean="0">
                    <a:solidFill>
                      <a:srgbClr xmlns:mc="http://schemas.openxmlformats.org/markup-compatibility/2006" xmlns:a14="http://schemas.microsoft.com/office/drawing/2010/main" val="CC6600" mc:Ignorable=""/>
                    </a:solidFill>
                  </a:rPr>
                  <a:t>fs</a:t>
                </a:r>
                <a:endParaRPr lang="en-US" b="1" dirty="0" smtClean="0">
                  <a:solidFill>
                    <a:srgbClr xmlns:mc="http://schemas.openxmlformats.org/markup-compatibility/2006" xmlns:a14="http://schemas.microsoft.com/office/drawing/2010/main" val="CC6600" mc:Ignorable="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C6600" mc:Ignorable=""/>
                    </a:solidFill>
                  </a:rPr>
                  <a:t>(99 </a:t>
                </a:r>
                <a:r>
                  <a:rPr lang="el-GR" b="1" dirty="0" smtClean="0">
                    <a:solidFill>
                      <a:srgbClr xmlns:mc="http://schemas.openxmlformats.org/markup-compatibility/2006" xmlns:a14="http://schemas.microsoft.com/office/drawing/2010/main" val="CC6600" mc:Ignorable=""/>
                    </a:solidFill>
                  </a:rPr>
                  <a:t>μ</a:t>
                </a:r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C6600" mc:Ignorable=""/>
                    </a:solidFill>
                  </a:rPr>
                  <a:t>m)</a:t>
                </a:r>
                <a:endParaRPr lang="en-US" b="1" dirty="0">
                  <a:solidFill>
                    <a:srgbClr xmlns:mc="http://schemas.openxmlformats.org/markup-compatibility/2006" xmlns:a14="http://schemas.microsoft.com/office/drawing/2010/main" val="CC6600" mc:Ignorable="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091730" y="1377172"/>
              <a:ext cx="268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Before temporal matching</a:t>
              </a:r>
              <a:endParaRPr lang="en-US" b="1" dirty="0"/>
            </a:p>
          </p:txBody>
        </p:sp>
      </p:grpSp>
      <p:grpSp>
        <p:nvGrpSpPr>
          <p:cNvPr id="41" name="Group 75"/>
          <p:cNvGrpSpPr/>
          <p:nvPr/>
        </p:nvGrpSpPr>
        <p:grpSpPr>
          <a:xfrm>
            <a:off x="4724400" y="3194304"/>
            <a:ext cx="4114498" cy="1736466"/>
            <a:chOff x="4724400" y="3194305"/>
            <a:chExt cx="4114498" cy="1736466"/>
          </a:xfrm>
        </p:grpSpPr>
        <p:grpSp>
          <p:nvGrpSpPr>
            <p:cNvPr id="43" name="Group 69"/>
            <p:cNvGrpSpPr/>
            <p:nvPr/>
          </p:nvGrpSpPr>
          <p:grpSpPr>
            <a:xfrm>
              <a:off x="4724400" y="3422904"/>
              <a:ext cx="4114498" cy="1507867"/>
              <a:chOff x="4724400" y="2590800"/>
              <a:chExt cx="4114498" cy="1507867"/>
            </a:xfrm>
          </p:grpSpPr>
          <p:grpSp>
            <p:nvGrpSpPr>
              <p:cNvPr id="47" name="Group 67"/>
              <p:cNvGrpSpPr/>
              <p:nvPr/>
            </p:nvGrpSpPr>
            <p:grpSpPr>
              <a:xfrm>
                <a:off x="4724400" y="2590800"/>
                <a:ext cx="3581098" cy="1447800"/>
                <a:chOff x="4724400" y="2590800"/>
                <a:chExt cx="3581098" cy="1447800"/>
              </a:xfrm>
            </p:grpSpPr>
            <p:sp>
              <p:nvSpPr>
                <p:cNvPr id="59" name="Freeform 27"/>
                <p:cNvSpPr>
                  <a:spLocks noChangeArrowheads="1"/>
                </p:cNvSpPr>
                <p:nvPr/>
              </p:nvSpPr>
              <p:spPr bwMode="auto">
                <a:xfrm rot="21408089">
                  <a:off x="5791392" y="2691830"/>
                  <a:ext cx="914208" cy="1193514"/>
                </a:xfrm>
                <a:custGeom>
                  <a:avLst/>
                  <a:gdLst>
                    <a:gd name="T0" fmla="*/ 0 w 1828800"/>
                    <a:gd name="T1" fmla="*/ 1044538 h 1193514"/>
                    <a:gd name="T2" fmla="*/ 12842 w 1828800"/>
                    <a:gd name="T3" fmla="*/ 962345 h 1193514"/>
                    <a:gd name="T4" fmla="*/ 30501 w 1828800"/>
                    <a:gd name="T5" fmla="*/ 6849 h 1193514"/>
                    <a:gd name="T6" fmla="*/ 48481 w 1828800"/>
                    <a:gd name="T7" fmla="*/ 1003442 h 1193514"/>
                    <a:gd name="T8" fmla="*/ 57149 w 1828800"/>
                    <a:gd name="T9" fmla="*/ 1147280 h 11935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8800"/>
                    <a:gd name="T16" fmla="*/ 0 h 1193514"/>
                    <a:gd name="T17" fmla="*/ 1828800 w 1828800"/>
                    <a:gd name="T18" fmla="*/ 1193514 h 11935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8800" h="1193514">
                      <a:moveTo>
                        <a:pt x="0" y="1044538"/>
                      </a:moveTo>
                      <a:cubicBezTo>
                        <a:pt x="124146" y="1089915"/>
                        <a:pt x="248292" y="1135293"/>
                        <a:pt x="410966" y="962345"/>
                      </a:cubicBezTo>
                      <a:cubicBezTo>
                        <a:pt x="573640" y="789397"/>
                        <a:pt x="785973" y="0"/>
                        <a:pt x="976045" y="6849"/>
                      </a:cubicBezTo>
                      <a:cubicBezTo>
                        <a:pt x="1166117" y="13699"/>
                        <a:pt x="1409272" y="813370"/>
                        <a:pt x="1551398" y="1003442"/>
                      </a:cubicBezTo>
                      <a:cubicBezTo>
                        <a:pt x="1693524" y="1193514"/>
                        <a:pt x="1761162" y="1170397"/>
                        <a:pt x="1828800" y="1147280"/>
                      </a:cubicBezTo>
                    </a:path>
                  </a:pathLst>
                </a:custGeom>
                <a:noFill/>
                <a:ln w="31750" algn="ctr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" name="Straight Connector 2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31530" y="3313906"/>
                  <a:ext cx="1447800" cy="1588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 type="stealth" w="lg" len="lg"/>
                  <a:tailEnd type="none" w="lg" len="lg"/>
                </a:ln>
              </p:spPr>
            </p:cxnSp>
            <p:cxnSp>
              <p:nvCxnSpPr>
                <p:cNvPr id="61" name="Straight Connector 30"/>
                <p:cNvCxnSpPr>
                  <a:cxnSpLocks noChangeShapeType="1"/>
                </p:cNvCxnSpPr>
                <p:nvPr/>
              </p:nvCxnSpPr>
              <p:spPr bwMode="auto">
                <a:xfrm>
                  <a:off x="4724400" y="3867112"/>
                  <a:ext cx="3581098" cy="22136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sp>
              <p:nvSpPr>
                <p:cNvPr id="63" name="Freeform 27"/>
                <p:cNvSpPr>
                  <a:spLocks noChangeArrowheads="1"/>
                </p:cNvSpPr>
                <p:nvPr/>
              </p:nvSpPr>
              <p:spPr bwMode="auto">
                <a:xfrm rot="21304687">
                  <a:off x="5495544" y="2676144"/>
                  <a:ext cx="1465896" cy="1193514"/>
                </a:xfrm>
                <a:custGeom>
                  <a:avLst/>
                  <a:gdLst>
                    <a:gd name="T0" fmla="*/ 0 w 1828800"/>
                    <a:gd name="T1" fmla="*/ 1044538 h 1193514"/>
                    <a:gd name="T2" fmla="*/ 12842 w 1828800"/>
                    <a:gd name="T3" fmla="*/ 962345 h 1193514"/>
                    <a:gd name="T4" fmla="*/ 30501 w 1828800"/>
                    <a:gd name="T5" fmla="*/ 6849 h 1193514"/>
                    <a:gd name="T6" fmla="*/ 48481 w 1828800"/>
                    <a:gd name="T7" fmla="*/ 1003442 h 1193514"/>
                    <a:gd name="T8" fmla="*/ 57149 w 1828800"/>
                    <a:gd name="T9" fmla="*/ 1147280 h 11935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8800"/>
                    <a:gd name="T16" fmla="*/ 0 h 1193514"/>
                    <a:gd name="T17" fmla="*/ 1828800 w 1828800"/>
                    <a:gd name="T18" fmla="*/ 1193514 h 11935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8800" h="1193514">
                      <a:moveTo>
                        <a:pt x="0" y="1044538"/>
                      </a:moveTo>
                      <a:cubicBezTo>
                        <a:pt x="124146" y="1089915"/>
                        <a:pt x="248292" y="1135293"/>
                        <a:pt x="410966" y="962345"/>
                      </a:cubicBezTo>
                      <a:cubicBezTo>
                        <a:pt x="573640" y="789397"/>
                        <a:pt x="785973" y="0"/>
                        <a:pt x="976045" y="6849"/>
                      </a:cubicBezTo>
                      <a:cubicBezTo>
                        <a:pt x="1166117" y="13699"/>
                        <a:pt x="1409272" y="813370"/>
                        <a:pt x="1551398" y="1003442"/>
                      </a:cubicBezTo>
                      <a:cubicBezTo>
                        <a:pt x="1693524" y="1193514"/>
                        <a:pt x="1761162" y="1170397"/>
                        <a:pt x="1828800" y="1147280"/>
                      </a:cubicBezTo>
                    </a:path>
                  </a:pathLst>
                </a:custGeom>
                <a:noFill/>
                <a:ln w="31750" algn="ctr">
                  <a:solidFill>
                    <a:srgbClr xmlns:mc="http://schemas.openxmlformats.org/markup-compatibility/2006" xmlns:a14="http://schemas.microsoft.com/office/drawing/2010/main" val="0070C0" mc:Ignorable="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14"/>
              <p:cNvSpPr>
                <a:spLocks noChangeArrowheads="1"/>
              </p:cNvSpPr>
              <p:nvPr/>
            </p:nvSpPr>
            <p:spPr bwMode="auto">
              <a:xfrm>
                <a:off x="8305609" y="3729335"/>
                <a:ext cx="53328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xmlns:mc="http://schemas.openxmlformats.org/markup-compatibility/2006" xmlns:a14="http://schemas.microsoft.com/office/drawing/2010/main" val="7030A0" mc:Ignorable=""/>
                    </a:solidFill>
                  </a:rPr>
                  <a:t>t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5091730" y="3194305"/>
              <a:ext cx="2536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After temporal matching</a:t>
              </a:r>
              <a:endParaRPr lang="en-US" b="1" dirty="0"/>
            </a:p>
          </p:txBody>
        </p:sp>
      </p:grpSp>
      <p:grpSp>
        <p:nvGrpSpPr>
          <p:cNvPr id="48" name="Group 64"/>
          <p:cNvGrpSpPr/>
          <p:nvPr/>
        </p:nvGrpSpPr>
        <p:grpSpPr>
          <a:xfrm>
            <a:off x="4492802" y="1080494"/>
            <a:ext cx="3742560" cy="4586585"/>
            <a:chOff x="5954711" y="1372469"/>
            <a:chExt cx="4125913" cy="5055861"/>
          </a:xfrm>
        </p:grpSpPr>
        <p:sp>
          <p:nvSpPr>
            <p:cNvPr id="67" name="Rectangle 66"/>
            <p:cNvSpPr/>
            <p:nvPr/>
          </p:nvSpPr>
          <p:spPr bwMode="auto">
            <a:xfrm>
              <a:off x="7314280" y="1862805"/>
              <a:ext cx="2697480" cy="3429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201984" y="1862805"/>
              <a:ext cx="100264" cy="342900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ED5B4" mc:Ignorable=""/>
            </a:solidFill>
            <a:ln w="9525" cap="flat" cmpd="sng" algn="ctr">
              <a:solidFill>
                <a:srgbClr xmlns:mc="http://schemas.openxmlformats.org/markup-compatibility/2006" xmlns:a14="http://schemas.microsoft.com/office/drawing/2010/main" val="FF0000" mc:Ignorable="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504152" y="1862805"/>
              <a:ext cx="685800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/>
            <a:srcRect l="5610" t="8000" r="11199" b="2000"/>
            <a:stretch>
              <a:fillRect/>
            </a:stretch>
          </p:blipFill>
          <p:spPr bwMode="auto">
            <a:xfrm>
              <a:off x="5954711" y="1951037"/>
              <a:ext cx="4125913" cy="3570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Bent Arrow 72"/>
            <p:cNvSpPr/>
            <p:nvPr/>
          </p:nvSpPr>
          <p:spPr bwMode="auto">
            <a:xfrm>
              <a:off x="6716712" y="1417637"/>
              <a:ext cx="609600" cy="533400"/>
            </a:xfrm>
            <a:prstGeom prst="bentArrow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74" name="Right Arrow 73"/>
            <p:cNvSpPr/>
            <p:nvPr/>
          </p:nvSpPr>
          <p:spPr bwMode="auto">
            <a:xfrm rot="5400000">
              <a:off x="7021512" y="5303837"/>
              <a:ext cx="457200" cy="304800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00B8FF" mc:Ignorable="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50112" y="1372469"/>
              <a:ext cx="2483693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</a:rPr>
                <a:t>Probe ahead of Pump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36201" y="2560637"/>
              <a:ext cx="247570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</a:rPr>
                <a:t>Probe after the Pump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07874" y="5715870"/>
              <a:ext cx="2684589" cy="712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</a:rPr>
                <a:t>Pump and Probe arrive </a:t>
              </a:r>
            </a:p>
            <a:p>
              <a:pPr algn="ctr"/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</a:rPr>
                <a:t>at the same time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79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0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Temporal Matching of Two Beams</a:t>
              </a:r>
            </a:p>
          </p:txBody>
        </p:sp>
        <p:pic>
          <p:nvPicPr>
            <p:cNvPr id="81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82" name="Oval 81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8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 rot="-5500017">
            <a:off x="2514603" y="3048000"/>
            <a:ext cx="4953000" cy="838200"/>
          </a:xfrm>
          <a:prstGeom prst="can">
            <a:avLst>
              <a:gd name="adj" fmla="val 32287"/>
            </a:avLst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6B19C" mc:Ignorable=""/>
              </a:gs>
              <a:gs pos="30000">
                <a:srgbClr xmlns:mc="http://schemas.openxmlformats.org/markup-compatibility/2006" xmlns:a14="http://schemas.microsoft.com/office/drawing/2010/main" val="D49E6C" mc:Ignorable=""/>
              </a:gs>
              <a:gs pos="70000">
                <a:srgbClr xmlns:mc="http://schemas.openxmlformats.org/markup-compatibility/2006" xmlns:a14="http://schemas.microsoft.com/office/drawing/2010/main" val="A65528" mc:Ignorable=""/>
              </a:gs>
              <a:gs pos="100000">
                <a:srgbClr xmlns:mc="http://schemas.openxmlformats.org/markup-compatibility/2006" xmlns:a14="http://schemas.microsoft.com/office/drawing/2010/main" val="663012" mc:Ignorable="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4552950" y="2362200"/>
            <a:ext cx="133350" cy="211455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9900" mc:Ignorable=""/>
              </a:gs>
              <a:gs pos="100000">
                <a:srgbClr xmlns:mc="http://schemas.openxmlformats.org/markup-compatibility/2006" xmlns:a14="http://schemas.microsoft.com/office/drawing/2010/main" val="FF9900" mc:Ignorable="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 rot="-2653576">
            <a:off x="1312863" y="5118100"/>
            <a:ext cx="1146175" cy="1085850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1" name="Freeform 5"/>
          <p:cNvSpPr>
            <a:spLocks/>
          </p:cNvSpPr>
          <p:nvPr/>
        </p:nvSpPr>
        <p:spPr bwMode="auto">
          <a:xfrm rot="-2653576">
            <a:off x="2755910" y="3730625"/>
            <a:ext cx="995363" cy="1117600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2" name="Freeform 6"/>
          <p:cNvSpPr>
            <a:spLocks/>
          </p:cNvSpPr>
          <p:nvPr/>
        </p:nvSpPr>
        <p:spPr bwMode="auto">
          <a:xfrm rot="-2653576">
            <a:off x="2052643" y="4413254"/>
            <a:ext cx="1146175" cy="1085850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3" name="Freeform 7"/>
          <p:cNvSpPr>
            <a:spLocks/>
          </p:cNvSpPr>
          <p:nvPr/>
        </p:nvSpPr>
        <p:spPr bwMode="auto">
          <a:xfrm rot="-2653576">
            <a:off x="3335340" y="3136900"/>
            <a:ext cx="995362" cy="1117600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0000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 rot="-2773698">
            <a:off x="1781176" y="5127625"/>
            <a:ext cx="1093788" cy="668338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5" name="Freeform 9"/>
          <p:cNvSpPr>
            <a:spLocks/>
          </p:cNvSpPr>
          <p:nvPr/>
        </p:nvSpPr>
        <p:spPr bwMode="auto">
          <a:xfrm rot="-2773698">
            <a:off x="2468563" y="4473585"/>
            <a:ext cx="1093788" cy="6683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6" name="Freeform 10"/>
          <p:cNvSpPr>
            <a:spLocks/>
          </p:cNvSpPr>
          <p:nvPr/>
        </p:nvSpPr>
        <p:spPr bwMode="auto">
          <a:xfrm rot="-2773698">
            <a:off x="3676660" y="3254385"/>
            <a:ext cx="949325" cy="688975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7" name="Freeform 11"/>
          <p:cNvSpPr>
            <a:spLocks/>
          </p:cNvSpPr>
          <p:nvPr/>
        </p:nvSpPr>
        <p:spPr bwMode="auto">
          <a:xfrm rot="-19509434">
            <a:off x="3921135" y="2836873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8" name="Freeform 12"/>
          <p:cNvSpPr>
            <a:spLocks/>
          </p:cNvSpPr>
          <p:nvPr/>
        </p:nvSpPr>
        <p:spPr bwMode="auto">
          <a:xfrm rot="-19509434">
            <a:off x="3305185" y="2493973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29" name="Freeform 13"/>
          <p:cNvSpPr>
            <a:spLocks/>
          </p:cNvSpPr>
          <p:nvPr/>
        </p:nvSpPr>
        <p:spPr bwMode="auto">
          <a:xfrm rot="-2773698">
            <a:off x="3044835" y="3951298"/>
            <a:ext cx="949325" cy="688975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95400" y="5003800"/>
            <a:ext cx="1252538" cy="1187450"/>
            <a:chOff x="816" y="3152"/>
            <a:chExt cx="789" cy="748"/>
          </a:xfrm>
        </p:grpSpPr>
        <p:sp>
          <p:nvSpPr>
            <p:cNvPr id="86031" name="Freeform 15"/>
            <p:cNvSpPr>
              <a:spLocks/>
            </p:cNvSpPr>
            <p:nvPr/>
          </p:nvSpPr>
          <p:spPr bwMode="auto">
            <a:xfrm rot="-2773698">
              <a:off x="1050" y="3286"/>
              <a:ext cx="689" cy="421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auto">
            <a:xfrm rot="-2653576">
              <a:off x="816" y="3216"/>
              <a:ext cx="722" cy="68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38438" y="3717927"/>
            <a:ext cx="1239837" cy="1117600"/>
            <a:chOff x="1725" y="2342"/>
            <a:chExt cx="781" cy="704"/>
          </a:xfrm>
          <a:solidFill>
            <a:srgbClr xmlns:mc="http://schemas.openxmlformats.org/markup-compatibility/2006" xmlns:a14="http://schemas.microsoft.com/office/drawing/2010/main" val="0000FF" mc:Ignorable=""/>
          </a:solidFill>
        </p:grpSpPr>
        <p:sp>
          <p:nvSpPr>
            <p:cNvPr id="86034" name="Freeform 18"/>
            <p:cNvSpPr>
              <a:spLocks/>
            </p:cNvSpPr>
            <p:nvPr/>
          </p:nvSpPr>
          <p:spPr bwMode="auto">
            <a:xfrm rot="-2773698">
              <a:off x="1990" y="2433"/>
              <a:ext cx="598" cy="43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auto">
            <a:xfrm rot="-2653576">
              <a:off x="1725" y="2342"/>
              <a:ext cx="627" cy="70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5175" y="4349750"/>
            <a:ext cx="1200150" cy="1136650"/>
            <a:chOff x="1282" y="2740"/>
            <a:chExt cx="756" cy="716"/>
          </a:xfrm>
        </p:grpSpPr>
        <p:sp>
          <p:nvSpPr>
            <p:cNvPr id="86037" name="Freeform 21"/>
            <p:cNvSpPr>
              <a:spLocks/>
            </p:cNvSpPr>
            <p:nvPr/>
          </p:nvSpPr>
          <p:spPr bwMode="auto">
            <a:xfrm rot="-2773698">
              <a:off x="1483" y="2874"/>
              <a:ext cx="689" cy="421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Freeform 22"/>
            <p:cNvSpPr>
              <a:spLocks/>
            </p:cNvSpPr>
            <p:nvPr/>
          </p:nvSpPr>
          <p:spPr bwMode="auto">
            <a:xfrm rot="-2653576">
              <a:off x="1282" y="2772"/>
              <a:ext cx="722" cy="68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317885" y="3124200"/>
            <a:ext cx="1063625" cy="1117600"/>
            <a:chOff x="2090" y="1968"/>
            <a:chExt cx="670" cy="704"/>
          </a:xfrm>
        </p:grpSpPr>
        <p:sp>
          <p:nvSpPr>
            <p:cNvPr id="86040" name="Freeform 24"/>
            <p:cNvSpPr>
              <a:spLocks/>
            </p:cNvSpPr>
            <p:nvPr/>
          </p:nvSpPr>
          <p:spPr bwMode="auto">
            <a:xfrm rot="-2773698">
              <a:off x="2244" y="2106"/>
              <a:ext cx="598" cy="43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Freeform 25"/>
            <p:cNvSpPr>
              <a:spLocks/>
            </p:cNvSpPr>
            <p:nvPr/>
          </p:nvSpPr>
          <p:spPr bwMode="auto">
            <a:xfrm rot="-2653576">
              <a:off x="2090" y="1968"/>
              <a:ext cx="627" cy="70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42" name="Freeform 26"/>
          <p:cNvSpPr>
            <a:spLocks/>
          </p:cNvSpPr>
          <p:nvPr/>
        </p:nvSpPr>
        <p:spPr bwMode="auto">
          <a:xfrm rot="-19509434">
            <a:off x="2655892" y="2103448"/>
            <a:ext cx="973137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 b="1"/>
          </a:p>
        </p:txBody>
      </p:sp>
      <p:sp>
        <p:nvSpPr>
          <p:cNvPr id="86043" name="Freeform 27"/>
          <p:cNvSpPr>
            <a:spLocks/>
          </p:cNvSpPr>
          <p:nvPr/>
        </p:nvSpPr>
        <p:spPr bwMode="auto">
          <a:xfrm rot="-19509434">
            <a:off x="2628903" y="2043123"/>
            <a:ext cx="973138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 b="1"/>
          </a:p>
        </p:txBody>
      </p:sp>
      <p:sp>
        <p:nvSpPr>
          <p:cNvPr id="86044" name="Freeform 28"/>
          <p:cNvSpPr>
            <a:spLocks/>
          </p:cNvSpPr>
          <p:nvPr/>
        </p:nvSpPr>
        <p:spPr bwMode="auto">
          <a:xfrm rot="-19509434">
            <a:off x="1828805" y="1600210"/>
            <a:ext cx="1046163" cy="561975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45" name="Freeform 29"/>
          <p:cNvSpPr>
            <a:spLocks/>
          </p:cNvSpPr>
          <p:nvPr/>
        </p:nvSpPr>
        <p:spPr bwMode="auto">
          <a:xfrm rot="-19509434">
            <a:off x="3948123" y="2827348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46" name="Freeform 30"/>
          <p:cNvSpPr>
            <a:spLocks/>
          </p:cNvSpPr>
          <p:nvPr/>
        </p:nvSpPr>
        <p:spPr bwMode="auto">
          <a:xfrm rot="-19509434">
            <a:off x="3332173" y="2484448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47" name="AutoShape 31"/>
          <p:cNvSpPr>
            <a:spLocks noChangeArrowheads="1"/>
          </p:cNvSpPr>
          <p:nvPr/>
        </p:nvSpPr>
        <p:spPr bwMode="auto">
          <a:xfrm>
            <a:off x="4572004" y="2362200"/>
            <a:ext cx="133350" cy="211455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9900" mc:Ignorable=""/>
              </a:gs>
              <a:gs pos="100000">
                <a:srgbClr xmlns:mc="http://schemas.openxmlformats.org/markup-compatibility/2006" xmlns:a14="http://schemas.microsoft.com/office/drawing/2010/main" val="FF9900" mc:Ignorable="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295400" y="5105400"/>
            <a:ext cx="1146175" cy="1246188"/>
            <a:chOff x="0" y="1248"/>
            <a:chExt cx="722" cy="785"/>
          </a:xfrm>
        </p:grpSpPr>
        <p:sp>
          <p:nvSpPr>
            <p:cNvPr id="86049" name="Freeform 33"/>
            <p:cNvSpPr>
              <a:spLocks/>
            </p:cNvSpPr>
            <p:nvPr/>
          </p:nvSpPr>
          <p:spPr bwMode="auto">
            <a:xfrm rot="-2773698">
              <a:off x="106" y="1478"/>
              <a:ext cx="689" cy="421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Freeform 34"/>
            <p:cNvSpPr>
              <a:spLocks/>
            </p:cNvSpPr>
            <p:nvPr/>
          </p:nvSpPr>
          <p:spPr bwMode="auto">
            <a:xfrm rot="-2653576">
              <a:off x="0" y="1248"/>
              <a:ext cx="722" cy="68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43210" y="3657602"/>
            <a:ext cx="995363" cy="1155700"/>
            <a:chOff x="909" y="374"/>
            <a:chExt cx="627" cy="728"/>
          </a:xfrm>
        </p:grpSpPr>
        <p:sp>
          <p:nvSpPr>
            <p:cNvPr id="86052" name="Freeform 36"/>
            <p:cNvSpPr>
              <a:spLocks/>
            </p:cNvSpPr>
            <p:nvPr/>
          </p:nvSpPr>
          <p:spPr bwMode="auto">
            <a:xfrm rot="-2653576">
              <a:off x="909" y="374"/>
              <a:ext cx="627" cy="70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3" name="Freeform 37"/>
            <p:cNvSpPr>
              <a:spLocks/>
            </p:cNvSpPr>
            <p:nvPr/>
          </p:nvSpPr>
          <p:spPr bwMode="auto">
            <a:xfrm rot="-2773698">
              <a:off x="996" y="586"/>
              <a:ext cx="598" cy="43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057400" y="4437063"/>
            <a:ext cx="1146175" cy="1201737"/>
            <a:chOff x="466" y="804"/>
            <a:chExt cx="722" cy="757"/>
          </a:xfrm>
        </p:grpSpPr>
        <p:sp>
          <p:nvSpPr>
            <p:cNvPr id="86055" name="Freeform 39"/>
            <p:cNvSpPr>
              <a:spLocks/>
            </p:cNvSpPr>
            <p:nvPr/>
          </p:nvSpPr>
          <p:spPr bwMode="auto">
            <a:xfrm rot="-2653576">
              <a:off x="466" y="804"/>
              <a:ext cx="722" cy="68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Freeform 40"/>
            <p:cNvSpPr>
              <a:spLocks/>
            </p:cNvSpPr>
            <p:nvPr/>
          </p:nvSpPr>
          <p:spPr bwMode="auto">
            <a:xfrm rot="-2773698">
              <a:off x="554" y="1006"/>
              <a:ext cx="689" cy="421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352810" y="3124210"/>
            <a:ext cx="995363" cy="1152525"/>
            <a:chOff x="1274" y="0"/>
            <a:chExt cx="627" cy="726"/>
          </a:xfrm>
        </p:grpSpPr>
        <p:sp>
          <p:nvSpPr>
            <p:cNvPr id="86058" name="Freeform 42"/>
            <p:cNvSpPr>
              <a:spLocks/>
            </p:cNvSpPr>
            <p:nvPr/>
          </p:nvSpPr>
          <p:spPr bwMode="auto">
            <a:xfrm rot="-2653576">
              <a:off x="1274" y="0"/>
              <a:ext cx="627" cy="70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9" name="Freeform 43"/>
            <p:cNvSpPr>
              <a:spLocks/>
            </p:cNvSpPr>
            <p:nvPr/>
          </p:nvSpPr>
          <p:spPr bwMode="auto">
            <a:xfrm rot="-2773698">
              <a:off x="1358" y="210"/>
              <a:ext cx="598" cy="43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60" name="AutoShape 44"/>
          <p:cNvSpPr>
            <a:spLocks noChangeArrowheads="1"/>
          </p:cNvSpPr>
          <p:nvPr/>
        </p:nvSpPr>
        <p:spPr bwMode="auto">
          <a:xfrm>
            <a:off x="4572004" y="2362200"/>
            <a:ext cx="133350" cy="211455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9900" mc:Ignorable=""/>
              </a:gs>
              <a:gs pos="100000">
                <a:srgbClr xmlns:mc="http://schemas.openxmlformats.org/markup-compatibility/2006" xmlns:a14="http://schemas.microsoft.com/office/drawing/2010/main" val="FF9900" mc:Ignorable="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61" name="Freeform 45"/>
          <p:cNvSpPr>
            <a:spLocks/>
          </p:cNvSpPr>
          <p:nvPr/>
        </p:nvSpPr>
        <p:spPr bwMode="auto">
          <a:xfrm rot="-19509434">
            <a:off x="2582867" y="2043123"/>
            <a:ext cx="973137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 b="1"/>
          </a:p>
        </p:txBody>
      </p:sp>
      <p:sp>
        <p:nvSpPr>
          <p:cNvPr id="86062" name="Freeform 46"/>
          <p:cNvSpPr>
            <a:spLocks/>
          </p:cNvSpPr>
          <p:nvPr/>
        </p:nvSpPr>
        <p:spPr bwMode="auto">
          <a:xfrm rot="-19509434">
            <a:off x="1905003" y="1600210"/>
            <a:ext cx="1046163" cy="561975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63" name="Freeform 47"/>
          <p:cNvSpPr>
            <a:spLocks/>
          </p:cNvSpPr>
          <p:nvPr/>
        </p:nvSpPr>
        <p:spPr bwMode="auto">
          <a:xfrm rot="-19509434">
            <a:off x="3902085" y="2827348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64" name="Freeform 48"/>
          <p:cNvSpPr>
            <a:spLocks/>
          </p:cNvSpPr>
          <p:nvPr/>
        </p:nvSpPr>
        <p:spPr bwMode="auto">
          <a:xfrm rot="-19509434">
            <a:off x="3286135" y="2484448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295400" y="5105410"/>
            <a:ext cx="1146175" cy="1381125"/>
            <a:chOff x="96" y="2592"/>
            <a:chExt cx="722" cy="870"/>
          </a:xfrm>
        </p:grpSpPr>
        <p:sp>
          <p:nvSpPr>
            <p:cNvPr id="86066" name="Freeform 50"/>
            <p:cNvSpPr>
              <a:spLocks/>
            </p:cNvSpPr>
            <p:nvPr/>
          </p:nvSpPr>
          <p:spPr bwMode="auto">
            <a:xfrm rot="-2773698">
              <a:off x="106" y="2907"/>
              <a:ext cx="689" cy="421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067" name="Freeform 51"/>
            <p:cNvSpPr>
              <a:spLocks/>
            </p:cNvSpPr>
            <p:nvPr/>
          </p:nvSpPr>
          <p:spPr bwMode="auto">
            <a:xfrm rot="-2653576">
              <a:off x="96" y="2592"/>
              <a:ext cx="722" cy="68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768610" y="3657602"/>
            <a:ext cx="995363" cy="1282700"/>
            <a:chOff x="1024" y="1664"/>
            <a:chExt cx="627" cy="808"/>
          </a:xfrm>
        </p:grpSpPr>
        <p:sp>
          <p:nvSpPr>
            <p:cNvPr id="86069" name="Freeform 53"/>
            <p:cNvSpPr>
              <a:spLocks/>
            </p:cNvSpPr>
            <p:nvPr/>
          </p:nvSpPr>
          <p:spPr bwMode="auto">
            <a:xfrm rot="-2773698">
              <a:off x="1039" y="1956"/>
              <a:ext cx="598" cy="43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0" name="Freeform 54"/>
            <p:cNvSpPr>
              <a:spLocks/>
            </p:cNvSpPr>
            <p:nvPr/>
          </p:nvSpPr>
          <p:spPr bwMode="auto">
            <a:xfrm rot="-2653576">
              <a:off x="1024" y="1664"/>
              <a:ext cx="627" cy="70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032004" y="4381500"/>
            <a:ext cx="1146175" cy="1354138"/>
            <a:chOff x="528" y="2160"/>
            <a:chExt cx="722" cy="853"/>
          </a:xfrm>
        </p:grpSpPr>
        <p:sp>
          <p:nvSpPr>
            <p:cNvPr id="86072" name="Freeform 56"/>
            <p:cNvSpPr>
              <a:spLocks/>
            </p:cNvSpPr>
            <p:nvPr/>
          </p:nvSpPr>
          <p:spPr bwMode="auto">
            <a:xfrm rot="-2773698">
              <a:off x="568" y="2458"/>
              <a:ext cx="689" cy="421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Freeform 57"/>
            <p:cNvSpPr>
              <a:spLocks/>
            </p:cNvSpPr>
            <p:nvPr/>
          </p:nvSpPr>
          <p:spPr bwMode="auto">
            <a:xfrm rot="-2653576">
              <a:off x="528" y="2160"/>
              <a:ext cx="722" cy="68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3365510" y="3111501"/>
            <a:ext cx="995363" cy="1325563"/>
            <a:chOff x="1360" y="1320"/>
            <a:chExt cx="627" cy="835"/>
          </a:xfrm>
        </p:grpSpPr>
        <p:sp>
          <p:nvSpPr>
            <p:cNvPr id="86075" name="Freeform 59"/>
            <p:cNvSpPr>
              <a:spLocks/>
            </p:cNvSpPr>
            <p:nvPr/>
          </p:nvSpPr>
          <p:spPr bwMode="auto">
            <a:xfrm rot="-2773698">
              <a:off x="1380" y="1639"/>
              <a:ext cx="598" cy="43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FF" mc:Ignorable="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6" name="Freeform 60"/>
            <p:cNvSpPr>
              <a:spLocks/>
            </p:cNvSpPr>
            <p:nvPr/>
          </p:nvSpPr>
          <p:spPr bwMode="auto">
            <a:xfrm rot="-2653576">
              <a:off x="1360" y="1320"/>
              <a:ext cx="627" cy="704"/>
            </a:xfrm>
            <a:custGeom>
              <a:avLst/>
              <a:gdLst/>
              <a:ahLst/>
              <a:cxnLst>
                <a:cxn ang="0">
                  <a:pos x="0" y="1436"/>
                </a:cxn>
                <a:cxn ang="0">
                  <a:pos x="516" y="1256"/>
                </a:cxn>
                <a:cxn ang="0">
                  <a:pos x="720" y="8"/>
                </a:cxn>
                <a:cxn ang="0">
                  <a:pos x="888" y="1208"/>
                </a:cxn>
                <a:cxn ang="0">
                  <a:pos x="1380" y="1448"/>
                </a:cxn>
              </a:cxnLst>
              <a:rect l="0" t="0" r="r" b="b"/>
              <a:pathLst>
                <a:path w="1380" h="1494">
                  <a:moveTo>
                    <a:pt x="0" y="1436"/>
                  </a:moveTo>
                  <a:cubicBezTo>
                    <a:pt x="198" y="1465"/>
                    <a:pt x="396" y="1494"/>
                    <a:pt x="516" y="1256"/>
                  </a:cubicBezTo>
                  <a:cubicBezTo>
                    <a:pt x="636" y="1018"/>
                    <a:pt x="658" y="16"/>
                    <a:pt x="720" y="8"/>
                  </a:cubicBezTo>
                  <a:cubicBezTo>
                    <a:pt x="782" y="0"/>
                    <a:pt x="778" y="968"/>
                    <a:pt x="888" y="1208"/>
                  </a:cubicBezTo>
                  <a:cubicBezTo>
                    <a:pt x="998" y="1448"/>
                    <a:pt x="1189" y="1448"/>
                    <a:pt x="1380" y="1448"/>
                  </a:cubicBezTo>
                </a:path>
              </a:pathLst>
            </a:custGeom>
            <a:solidFill>
              <a:srgbClr xmlns:mc="http://schemas.openxmlformats.org/markup-compatibility/2006" xmlns:a14="http://schemas.microsoft.com/office/drawing/2010/main" val="FF0000" mc:Ignorable="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77" name="AutoShape 61"/>
          <p:cNvSpPr>
            <a:spLocks noChangeArrowheads="1"/>
          </p:cNvSpPr>
          <p:nvPr/>
        </p:nvSpPr>
        <p:spPr bwMode="auto">
          <a:xfrm>
            <a:off x="4572004" y="2362200"/>
            <a:ext cx="133350" cy="211455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9900" mc:Ignorable=""/>
              </a:gs>
              <a:gs pos="100000">
                <a:srgbClr xmlns:mc="http://schemas.openxmlformats.org/markup-compatibility/2006" xmlns:a14="http://schemas.microsoft.com/office/drawing/2010/main" val="FF9900" mc:Ignorable="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78" name="Freeform 62"/>
          <p:cNvSpPr>
            <a:spLocks/>
          </p:cNvSpPr>
          <p:nvPr/>
        </p:nvSpPr>
        <p:spPr bwMode="auto">
          <a:xfrm rot="-19509434">
            <a:off x="2628903" y="2043123"/>
            <a:ext cx="973138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 b="1"/>
          </a:p>
        </p:txBody>
      </p:sp>
      <p:sp>
        <p:nvSpPr>
          <p:cNvPr id="86079" name="Freeform 63"/>
          <p:cNvSpPr>
            <a:spLocks/>
          </p:cNvSpPr>
          <p:nvPr/>
        </p:nvSpPr>
        <p:spPr bwMode="auto">
          <a:xfrm rot="-19509434">
            <a:off x="1828805" y="1600210"/>
            <a:ext cx="1046163" cy="561975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80" name="Freeform 64"/>
          <p:cNvSpPr>
            <a:spLocks/>
          </p:cNvSpPr>
          <p:nvPr/>
        </p:nvSpPr>
        <p:spPr bwMode="auto">
          <a:xfrm rot="-19509434">
            <a:off x="3948123" y="2827348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81" name="Freeform 65"/>
          <p:cNvSpPr>
            <a:spLocks/>
          </p:cNvSpPr>
          <p:nvPr/>
        </p:nvSpPr>
        <p:spPr bwMode="auto">
          <a:xfrm rot="-19509434">
            <a:off x="3332173" y="2484448"/>
            <a:ext cx="974725" cy="642937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82" name="Freeform 66"/>
          <p:cNvSpPr>
            <a:spLocks/>
          </p:cNvSpPr>
          <p:nvPr/>
        </p:nvSpPr>
        <p:spPr bwMode="auto">
          <a:xfrm rot="-19509434">
            <a:off x="1878014" y="1600210"/>
            <a:ext cx="1046162" cy="561975"/>
          </a:xfrm>
          <a:custGeom>
            <a:avLst/>
            <a:gdLst/>
            <a:ahLst/>
            <a:cxnLst>
              <a:cxn ang="0">
                <a:pos x="0" y="1436"/>
              </a:cxn>
              <a:cxn ang="0">
                <a:pos x="516" y="1256"/>
              </a:cxn>
              <a:cxn ang="0">
                <a:pos x="720" y="8"/>
              </a:cxn>
              <a:cxn ang="0">
                <a:pos x="888" y="1208"/>
              </a:cxn>
              <a:cxn ang="0">
                <a:pos x="1380" y="1448"/>
              </a:cxn>
            </a:cxnLst>
            <a:rect l="0" t="0" r="r" b="b"/>
            <a:pathLst>
              <a:path w="1380" h="1494">
                <a:moveTo>
                  <a:pt x="0" y="1436"/>
                </a:moveTo>
                <a:cubicBezTo>
                  <a:pt x="198" y="1465"/>
                  <a:pt x="396" y="1494"/>
                  <a:pt x="516" y="1256"/>
                </a:cubicBezTo>
                <a:cubicBezTo>
                  <a:pt x="636" y="1018"/>
                  <a:pt x="658" y="16"/>
                  <a:pt x="720" y="8"/>
                </a:cubicBezTo>
                <a:cubicBezTo>
                  <a:pt x="782" y="0"/>
                  <a:pt x="778" y="968"/>
                  <a:pt x="888" y="1208"/>
                </a:cubicBezTo>
                <a:cubicBezTo>
                  <a:pt x="998" y="1448"/>
                  <a:pt x="1189" y="1448"/>
                  <a:pt x="1380" y="1448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0000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lIns="91340" tIns="45672" rIns="91340" bIns="45672" anchor="ctr"/>
          <a:lstStyle/>
          <a:p>
            <a:endParaRPr lang="en-US"/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457200" y="2286009"/>
            <a:ext cx="225290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40" tIns="45672" rIns="91340" bIns="45672">
            <a:spAutoFit/>
          </a:bodyPr>
          <a:lstStyle/>
          <a:p>
            <a:pPr eaLnBrk="0" hangingPunct="0"/>
            <a:r>
              <a:rPr lang="en-US" b="1" dirty="0"/>
              <a:t>Probe ahead of pump</a:t>
            </a:r>
          </a:p>
          <a:p>
            <a:pPr eaLnBrk="0" hangingPunct="0"/>
            <a:r>
              <a:rPr lang="en-US" b="1" dirty="0"/>
              <a:t>Reflects from Metal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152409" y="3048004"/>
            <a:ext cx="305139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40" tIns="45672" rIns="91340" bIns="45672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No plasma contribution as yet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228600" y="3124200"/>
            <a:ext cx="2903403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40" tIns="45672" rIns="91340" bIns="45672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Pump Probe Overlapped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Time = 0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Partly reflected from plasma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1447" y="2971800"/>
            <a:ext cx="3441491" cy="92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40" tIns="45672" rIns="91340" bIns="45672">
            <a:spAutoFit/>
          </a:bodyPr>
          <a:lstStyle/>
          <a:p>
            <a:pPr eaLnBrk="0" hangingPunct="0"/>
            <a:r>
              <a:rPr lang="en-US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</a:rPr>
              <a:t>Now probe reflected from plasma</a:t>
            </a:r>
          </a:p>
          <a:p>
            <a:pPr eaLnBrk="0" hangingPunct="0"/>
            <a:r>
              <a:rPr lang="en-US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</a:rPr>
              <a:t>formed by the pump</a:t>
            </a:r>
          </a:p>
          <a:p>
            <a:pPr eaLnBrk="0" hangingPunct="0"/>
            <a:r>
              <a:rPr lang="en-US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</a:rPr>
              <a:t>Studying evolution of plasma</a:t>
            </a:r>
          </a:p>
        </p:txBody>
      </p:sp>
      <p:grpSp>
        <p:nvGrpSpPr>
          <p:cNvPr id="14" name="Group 82"/>
          <p:cNvGrpSpPr/>
          <p:nvPr/>
        </p:nvGrpSpPr>
        <p:grpSpPr>
          <a:xfrm>
            <a:off x="5401439" y="1245088"/>
            <a:ext cx="3742560" cy="4586585"/>
            <a:chOff x="5954711" y="1372469"/>
            <a:chExt cx="4125913" cy="5055861"/>
          </a:xfrm>
        </p:grpSpPr>
        <p:sp>
          <p:nvSpPr>
            <p:cNvPr id="76" name="Rectangle 75"/>
            <p:cNvSpPr/>
            <p:nvPr/>
          </p:nvSpPr>
          <p:spPr bwMode="auto">
            <a:xfrm>
              <a:off x="7314280" y="1862805"/>
              <a:ext cx="2697480" cy="3429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201984" y="1862805"/>
              <a:ext cx="100264" cy="342900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ED5B4" mc:Ignorable=""/>
            </a:solidFill>
            <a:ln w="9525" cap="flat" cmpd="sng" algn="ctr">
              <a:solidFill>
                <a:srgbClr xmlns:mc="http://schemas.openxmlformats.org/markup-compatibility/2006" xmlns:a14="http://schemas.microsoft.com/office/drawing/2010/main" val="FF0000" mc:Ignorable="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04152" y="1862805"/>
              <a:ext cx="685800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/>
            <a:srcRect l="5610" t="8000" r="11199" b="2000"/>
            <a:stretch>
              <a:fillRect/>
            </a:stretch>
          </p:blipFill>
          <p:spPr bwMode="auto">
            <a:xfrm>
              <a:off x="5954711" y="1951037"/>
              <a:ext cx="4125913" cy="3570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Bent Arrow 76"/>
            <p:cNvSpPr/>
            <p:nvPr/>
          </p:nvSpPr>
          <p:spPr bwMode="auto">
            <a:xfrm>
              <a:off x="6716712" y="1417637"/>
              <a:ext cx="609600" cy="533400"/>
            </a:xfrm>
            <a:prstGeom prst="bentArrow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79" name="Right Arrow 78"/>
            <p:cNvSpPr/>
            <p:nvPr/>
          </p:nvSpPr>
          <p:spPr bwMode="auto">
            <a:xfrm rot="5400000">
              <a:off x="7021512" y="5303837"/>
              <a:ext cx="457200" cy="304800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00B8FF" mc:Ignorable="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14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xmlns:mc="http://schemas.openxmlformats.org/markup-compatibility/2006" xmlns:a14="http://schemas.microsoft.com/office/drawing/2010/main" val="000000" mc:Ignorable=""/>
                </a:buClr>
                <a:buSzPct val="45000"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50112" y="1372469"/>
              <a:ext cx="2483693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</a:rPr>
                <a:t>Probe ahead of Pump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36201" y="2560637"/>
              <a:ext cx="2475705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</a:rPr>
                <a:t>Probe after the Pump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7874" y="5715870"/>
              <a:ext cx="2684589" cy="712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</a:rPr>
                <a:t>Pump and Probe arrive </a:t>
              </a:r>
            </a:p>
            <a:p>
              <a:pPr algn="ctr"/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</a:rPr>
                <a:t>at the same time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endParaRPr>
            </a:p>
          </p:txBody>
        </p:sp>
      </p:grpSp>
      <p:grpSp>
        <p:nvGrpSpPr>
          <p:cNvPr id="15" name="Group 87"/>
          <p:cNvGrpSpPr/>
          <p:nvPr/>
        </p:nvGrpSpPr>
        <p:grpSpPr>
          <a:xfrm>
            <a:off x="10" y="6"/>
            <a:ext cx="8458199" cy="914401"/>
            <a:chOff x="1" y="0"/>
            <a:chExt cx="8458199" cy="914401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>
              <a:off x="685800" y="1"/>
              <a:ext cx="7772400" cy="914400"/>
            </a:xfrm>
            <a:prstGeom prst="rect">
              <a:avLst/>
            </a:prstGeom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4400" b="1" kern="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Pump</a:t>
              </a:r>
              <a:r>
                <a:rPr kumimoji="1" lang="en-US" sz="4400" b="1" kern="0" dirty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-Probe</a:t>
              </a:r>
              <a:r>
                <a:rPr kumimoji="1" lang="en-US" sz="4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 Technique</a:t>
              </a:r>
            </a:p>
          </p:txBody>
        </p:sp>
        <p:pic>
          <p:nvPicPr>
            <p:cNvPr id="91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  <p:sp>
          <p:nvSpPr>
            <p:cNvPr id="92" name="Oval 91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6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6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6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86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animBg="1"/>
      <p:bldP spid="86020" grpId="0" animBg="1"/>
      <p:bldP spid="86021" grpId="0" animBg="1"/>
      <p:bldP spid="86022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42" grpId="0" animBg="1"/>
      <p:bldP spid="86043" grpId="0" animBg="1"/>
      <p:bldP spid="86044" grpId="0" animBg="1"/>
      <p:bldP spid="86045" grpId="0" animBg="1"/>
      <p:bldP spid="86046" grpId="0" animBg="1"/>
      <p:bldP spid="86047" grpId="0" animBg="1"/>
      <p:bldP spid="86060" grpId="0" animBg="1"/>
      <p:bldP spid="86061" grpId="0" animBg="1"/>
      <p:bldP spid="86062" grpId="0" animBg="1"/>
      <p:bldP spid="86063" grpId="0" animBg="1"/>
      <p:bldP spid="86064" grpId="0" animBg="1"/>
      <p:bldP spid="86077" grpId="0" animBg="1"/>
      <p:bldP spid="86078" grpId="0" animBg="1"/>
      <p:bldP spid="86079" grpId="0" animBg="1"/>
      <p:bldP spid="86080" grpId="0" animBg="1"/>
      <p:bldP spid="86081" grpId="0" animBg="1"/>
      <p:bldP spid="86082" grpId="0" animBg="1"/>
      <p:bldP spid="86083" grpId="0" autoUpdateAnimBg="0"/>
      <p:bldP spid="86084" grpId="0" autoUpdateAnimBg="0"/>
      <p:bldP spid="86085" grpId="0" autoUpdateAnimBg="0"/>
      <p:bldP spid="8608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63064" y="20320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100 TW, 25 </a:t>
            </a:r>
            <a:r>
              <a:rPr lang="en-US" sz="3600" b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fs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, </a:t>
            </a: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10 Hz 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(from April 2011)</a:t>
            </a:r>
          </a:p>
        </p:txBody>
      </p:sp>
      <p:pic>
        <p:nvPicPr>
          <p:cNvPr id="6" name="Picture 5" descr="t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4763"/>
            <a:ext cx="1320800" cy="1163637"/>
          </a:xfrm>
          <a:prstGeom prst="rect">
            <a:avLst/>
          </a:prstGeom>
          <a:effectLst>
            <a:outerShdw blurRad="901700" dist="774700" dir="5400000" sx="83000" sy="83000" algn="ctr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p:spPr>
      </p:pic>
      <p:pic>
        <p:nvPicPr>
          <p:cNvPr id="20485" name="Picture 2" descr="E:\Amit\100 TW Laser\DSC02290_01July2010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>
            <a:fillRect/>
          </a:stretch>
        </p:blipFill>
        <p:spPr bwMode="auto">
          <a:xfrm>
            <a:off x="-7938" y="1125538"/>
            <a:ext cx="92154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E6BEF-F4E6-43B1-8276-2677F12602B0}" type="slidenum">
              <a:rPr lang="en-US" smtClean="0">
                <a:solidFill>
                  <a:srgbClr xmlns:mc="http://schemas.openxmlformats.org/markup-compatibility/2006" xmlns:a14="http://schemas.microsoft.com/office/drawing/2010/main" val="898989" mc:Ignorable="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>
              <a:solidFill>
                <a:srgbClr xmlns:mc="http://schemas.openxmlformats.org/markup-compatibility/2006" xmlns:a14="http://schemas.microsoft.com/office/drawing/2010/main" val="898989" mc:Ignorable=""/>
              </a:solidFill>
            </a:endParaRPr>
          </a:p>
        </p:txBody>
      </p:sp>
      <p:pic>
        <p:nvPicPr>
          <p:cNvPr id="7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6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8320" y="1631692"/>
            <a:ext cx="8778240" cy="46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lIns="81579" tIns="69506" rIns="81579" bIns="4079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u="sng" dirty="0">
                <a:solidFill>
                  <a:srgbClr xmlns:mc="http://schemas.openxmlformats.org/markup-compatibility/2006" xmlns:a14="http://schemas.microsoft.com/office/drawing/2010/main" val="CC3300" mc:Ignorable=""/>
                </a:solidFill>
              </a:rPr>
              <a:t>Topic 1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Dynamics of  plasma </a:t>
            </a: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critical surface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en-IN" sz="2900" b="1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u="sng" dirty="0">
                <a:solidFill>
                  <a:srgbClr xmlns:mc="http://schemas.openxmlformats.org/markup-compatibility/2006" xmlns:a14="http://schemas.microsoft.com/office/drawing/2010/main" val="C9C9C9" mc:Ignorable=""/>
                </a:solidFill>
              </a:rPr>
              <a:t>Topic 2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C9C9C9" mc:Ignorable=""/>
                </a:solidFill>
              </a:rPr>
              <a:t>Hot </a:t>
            </a:r>
            <a:r>
              <a:rPr lang="en-IN" sz="2900" b="1" dirty="0" smtClean="0">
                <a:solidFill>
                  <a:srgbClr xmlns:mc="http://schemas.openxmlformats.org/markup-compatibility/2006" xmlns:a14="http://schemas.microsoft.com/office/drawing/2010/main" val="C9C9C9" mc:Ignorable=""/>
                </a:solidFill>
              </a:rPr>
              <a:t>electron </a:t>
            </a:r>
            <a:r>
              <a:rPr lang="en-IN" sz="2900" b="1" dirty="0">
                <a:solidFill>
                  <a:srgbClr xmlns:mc="http://schemas.openxmlformats.org/markup-compatibility/2006" xmlns:a14="http://schemas.microsoft.com/office/drawing/2010/main" val="C9C9C9" mc:Ignorable=""/>
                </a:solidFill>
              </a:rPr>
              <a:t>propagation inside dense plasma</a:t>
            </a:r>
          </a:p>
          <a:p>
            <a:pPr algn="ctr" defTabSz="407230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en-IN" sz="2900" b="1" u="sng" dirty="0">
              <a:solidFill>
                <a:srgbClr xmlns:mc="http://schemas.openxmlformats.org/markup-compatibility/2006" xmlns:a14="http://schemas.microsoft.com/office/drawing/2010/main" val="CC3300" mc:Ignorable=""/>
              </a:solidFill>
            </a:endParaRPr>
          </a:p>
        </p:txBody>
      </p:sp>
      <p:pic>
        <p:nvPicPr>
          <p:cNvPr id="3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pic>
        <p:nvPicPr>
          <p:cNvPr id="4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871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6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2" y="2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Motivation</a:t>
            </a:r>
            <a:endParaRPr lang="en-US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pic>
        <p:nvPicPr>
          <p:cNvPr id="1027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129937" y="779428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499632" y="6492885"/>
            <a:ext cx="6444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/>
          <a:p>
            <a:pPr algn="r">
              <a:defRPr/>
            </a:pPr>
            <a:fld id="{35100B4B-F5D2-44DD-9A19-A980681504E0}" type="slidenum">
              <a:rPr lang="en-US"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pPr algn="r">
                <a:defRPr/>
              </a:pPr>
              <a:t>6</a:t>
            </a:fld>
            <a:endParaRPr lang="en-US" sz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79696" y="2257561"/>
            <a:ext cx="8763000" cy="2619240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marL="342580" indent="-342580" algn="ctr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defRPr/>
            </a:pPr>
            <a:r>
              <a:rPr kumimoji="1" lang="en-US" sz="3600" b="1" kern="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Calibri" pitchFamily="34" charset="0"/>
              </a:rPr>
              <a:t>	 To Estimate </a:t>
            </a:r>
          </a:p>
          <a:p>
            <a:pPr marL="342580" indent="-342580" algn="ctr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defRPr/>
            </a:pPr>
            <a:r>
              <a:rPr kumimoji="1" lang="en-US" sz="3600" b="1" kern="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Calibri" pitchFamily="34" charset="0"/>
              </a:rPr>
              <a:t>the </a:t>
            </a:r>
            <a:r>
              <a:rPr kumimoji="1" lang="en-US" sz="4000" b="1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Plasma Expansion Velocity</a:t>
            </a:r>
            <a:r>
              <a:rPr kumimoji="1" lang="en-US" sz="3600" b="1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</a:t>
            </a:r>
            <a:r>
              <a:rPr kumimoji="1" lang="en-US" sz="3600" b="1" kern="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Calibri" pitchFamily="34" charset="0"/>
              </a:rPr>
              <a:t>and </a:t>
            </a:r>
          </a:p>
          <a:p>
            <a:pPr marL="342580" indent="-342580" algn="ctr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defRPr/>
            </a:pPr>
            <a:r>
              <a:rPr kumimoji="1" lang="en-US" sz="3600" b="1" kern="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Calibri" pitchFamily="34" charset="0"/>
              </a:rPr>
              <a:t>thereby </a:t>
            </a:r>
          </a:p>
          <a:p>
            <a:pPr marL="342580" indent="-342580" algn="ctr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defRPr/>
            </a:pPr>
            <a:r>
              <a:rPr kumimoji="1" lang="en-US" sz="3600" b="1" kern="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Calibri" pitchFamily="34" charset="0"/>
              </a:rPr>
              <a:t>the </a:t>
            </a:r>
            <a:r>
              <a:rPr kumimoji="1" lang="en-US" sz="4000" b="1" kern="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Instantaneous P</a:t>
            </a:r>
            <a:r>
              <a:rPr kumimoji="1" lang="en-US" sz="4000" b="1" kern="0" dirty="0" err="1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lasma</a:t>
            </a:r>
            <a:r>
              <a:rPr kumimoji="1" lang="en-US" sz="4000" b="1" kern="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 Profile</a:t>
            </a:r>
            <a:endParaRPr kumimoji="1" lang="en-US" sz="4000" b="1" kern="0" dirty="0">
              <a:solidFill>
                <a:srgbClr xmlns:mc="http://schemas.openxmlformats.org/markup-compatibility/2006" xmlns:a14="http://schemas.microsoft.com/office/drawing/2010/main" val="00206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xmlns:mc="http://schemas.openxmlformats.org/markup-compatibility/2006" xmlns:a14="http://schemas.microsoft.com/office/drawing/2010/main" val="CC0000" mc:Ignorable="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xmlns:mc="http://schemas.openxmlformats.org/markup-compatibility/2006" xmlns:a14="http://schemas.microsoft.com/office/drawing/2010/main" val="CC0000" mc:Ignorable="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8458200" cy="4124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latin typeface="Calibri" pitchFamily="34" charset="0"/>
              </a:rPr>
              <a:t>Plasma motion occurs at very high velocity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latin typeface="Calibri" pitchFamily="34" charset="0"/>
              </a:rPr>
              <a:t>(&gt; 10</a:t>
            </a:r>
            <a:r>
              <a:rPr lang="en-US" sz="3200" b="1" baseline="30000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latin typeface="Calibri" pitchFamily="34" charset="0"/>
              </a:rPr>
              <a:t>7</a:t>
            </a: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FF3300" mc:Ignorable=""/>
                </a:solidFill>
                <a:latin typeface="Calibri" pitchFamily="34" charset="0"/>
              </a:rPr>
              <a:t> cm/sec)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endParaRPr lang="en-US" b="1" dirty="0">
              <a:solidFill>
                <a:srgbClr xmlns:mc="http://schemas.openxmlformats.org/markup-compatibility/2006" xmlns:a14="http://schemas.microsoft.com/office/drawing/2010/main" val="FF3300" mc:Ignorable="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alibri" pitchFamily="34" charset="0"/>
              </a:rPr>
              <a:t>So plasma profile changes rapidly 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endParaRPr lang="en-US" b="1" dirty="0">
              <a:solidFill>
                <a:srgbClr xmlns:mc="http://schemas.openxmlformats.org/markup-compatibility/2006" xmlns:a14="http://schemas.microsoft.com/office/drawing/2010/main" val="008000" mc:Ignorable="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This implies, plasma conditions change significantly during laser interactions</a:t>
            </a:r>
          </a:p>
        </p:txBody>
      </p:sp>
      <p:sp>
        <p:nvSpPr>
          <p:cNvPr id="4" name="Oval 3"/>
          <p:cNvSpPr/>
          <p:nvPr/>
        </p:nvSpPr>
        <p:spPr>
          <a:xfrm>
            <a:off x="1129937" y="779428"/>
            <a:ext cx="6858000" cy="45719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/>
          </a:p>
        </p:txBody>
      </p:sp>
      <p:pic>
        <p:nvPicPr>
          <p:cNvPr id="6" name="Picture 3" descr="C:\Documents and Settings\Amit Lad\Desktop\tifr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" y="2"/>
            <a:ext cx="748937" cy="9144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"/>
            <a:ext cx="7772400" cy="914400"/>
          </a:xfrm>
          <a:prstGeom prst="rect">
            <a:avLst/>
          </a:prstGeom>
        </p:spPr>
        <p:txBody>
          <a:bodyPr vert="horz" lIns="91350" tIns="45677" rIns="91350" bIns="45677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en-US" sz="4400" b="1" kern="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j-ea"/>
                <a:cs typeface="+mj-cs"/>
              </a:rPr>
              <a:t>Ultrafast Plasma Dynamics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7</a:t>
            </a:fld>
            <a:endParaRPr lang="en-US" b="1" dirty="0"/>
          </a:p>
        </p:txBody>
      </p:sp>
      <p:pic>
        <p:nvPicPr>
          <p:cNvPr id="1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1" name="Text Box 24"/>
          <p:cNvSpPr txBox="1">
            <a:spLocks noChangeArrowheads="1"/>
          </p:cNvSpPr>
          <p:nvPr/>
        </p:nvSpPr>
        <p:spPr bwMode="auto">
          <a:xfrm>
            <a:off x="6791327" y="3962401"/>
            <a:ext cx="18192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0" tIns="45677" rIns="91350" bIns="45677">
            <a:spAutoFit/>
          </a:bodyPr>
          <a:lstStyle/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Probe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(Time Delayed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w. r. t. Pump :</a:t>
            </a:r>
          </a:p>
          <a:p>
            <a:pPr algn="ctr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0 to 30 </a:t>
            </a:r>
            <a:r>
              <a:rPr lang="en-US" sz="2000" b="1" i="1" dirty="0" err="1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ps</a:t>
            </a:r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38972" name="TextBox 28"/>
          <p:cNvSpPr txBox="1">
            <a:spLocks noChangeArrowheads="1"/>
          </p:cNvSpPr>
          <p:nvPr/>
        </p:nvSpPr>
        <p:spPr bwMode="auto">
          <a:xfrm>
            <a:off x="2667000" y="63246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alibri" pitchFamily="34" charset="0"/>
              </a:rPr>
              <a:t>Probe Pulse Experiences </a:t>
            </a:r>
            <a:r>
              <a:rPr lang="en-US" sz="2800" b="1" u="sng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alibri" pitchFamily="34" charset="0"/>
              </a:rPr>
              <a:t>Doppler</a:t>
            </a:r>
            <a:r>
              <a:rPr lang="en-US" sz="2800" b="1" u="sng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alibri" pitchFamily="34" charset="0"/>
              </a:rPr>
              <a:t> </a:t>
            </a:r>
            <a:r>
              <a:rPr lang="en-US" sz="2800" b="1" u="sng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alibri" pitchFamily="34" charset="0"/>
              </a:rPr>
              <a:t>Shift</a:t>
            </a: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alibri" pitchFamily="34" charset="0"/>
              </a:rPr>
              <a:t> </a:t>
            </a:r>
            <a:endParaRPr lang="en-IN" sz="28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  <a:latin typeface="Calibri" pitchFamily="34" charset="0"/>
            </a:endParaRPr>
          </a:p>
        </p:txBody>
      </p:sp>
      <p:sp>
        <p:nvSpPr>
          <p:cNvPr id="34836" name="TextBox 29"/>
          <p:cNvSpPr txBox="1">
            <a:spLocks noChangeArrowheads="1"/>
          </p:cNvSpPr>
          <p:nvPr/>
        </p:nvSpPr>
        <p:spPr bwMode="auto">
          <a:xfrm>
            <a:off x="11" y="1531939"/>
            <a:ext cx="33872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l"/>
            <a:r>
              <a:rPr lang="en-US" sz="2400" b="1" dirty="0">
                <a:latin typeface="Calibri" pitchFamily="34" charset="0"/>
              </a:rPr>
              <a:t>Pump-Probe Experiment </a:t>
            </a:r>
          </a:p>
          <a:p>
            <a:pPr algn="l"/>
            <a:endParaRPr lang="en-IN" b="1" u="sng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libri" pitchFamily="34" charset="0"/>
            </a:endParaRPr>
          </a:p>
        </p:txBody>
      </p:sp>
      <p:sp>
        <p:nvSpPr>
          <p:cNvPr id="34838" name="TextBox 31"/>
          <p:cNvSpPr txBox="1">
            <a:spLocks noChangeArrowheads="1"/>
          </p:cNvSpPr>
          <p:nvPr/>
        </p:nvSpPr>
        <p:spPr bwMode="auto">
          <a:xfrm>
            <a:off x="6858000" y="2952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pPr algn="l"/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Calibri" pitchFamily="34" charset="0"/>
              </a:rPr>
              <a:t>Spectrometer</a:t>
            </a:r>
            <a:endParaRPr lang="en-IN" sz="2000" b="1" dirty="0">
              <a:solidFill>
                <a:srgbClr xmlns:mc="http://schemas.openxmlformats.org/markup-compatibility/2006" xmlns:a14="http://schemas.microsoft.com/office/drawing/2010/main" val="7030A0" mc:Ignorable=""/>
              </a:solidFill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" y="6"/>
            <a:ext cx="8403607" cy="914401"/>
            <a:chOff x="1" y="0"/>
            <a:chExt cx="8403607" cy="914401"/>
          </a:xfrm>
        </p:grpSpPr>
        <p:sp>
          <p:nvSpPr>
            <p:cNvPr id="30" name="Oval 29"/>
            <p:cNvSpPr/>
            <p:nvPr/>
          </p:nvSpPr>
          <p:spPr>
            <a:xfrm>
              <a:off x="1129937" y="779418"/>
              <a:ext cx="6858000" cy="45719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66" mc:Ignorable=""/>
            </a:solidFill>
            <a:ln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631208" y="1"/>
              <a:ext cx="7772400" cy="9144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3400" b="1" kern="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ea typeface="+mj-ea"/>
                  <a:cs typeface="+mj-cs"/>
                </a:rPr>
                <a:t>Capturing Plasma Motion “as it happens”</a:t>
              </a:r>
            </a:p>
          </p:txBody>
        </p:sp>
        <p:pic>
          <p:nvPicPr>
            <p:cNvPr id="29" name="Picture 3" descr="C:\Documents and Settings\Amit Lad\Desktop\tifr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748937" cy="914400"/>
            </a:xfrm>
            <a:prstGeom prst="rect">
              <a:avLst/>
            </a:prstGeom>
            <a:noFill/>
          </p:spPr>
        </p:pic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/>
              <a:pPr/>
              <a:t>8</a:t>
            </a:fld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2338126" y="990600"/>
            <a:ext cx="5129485" cy="5432286"/>
            <a:chOff x="2338115" y="990600"/>
            <a:chExt cx="5129485" cy="5432285"/>
          </a:xfrm>
        </p:grpSpPr>
        <p:sp>
          <p:nvSpPr>
            <p:cNvPr id="34829" name="Text Box 22"/>
            <p:cNvSpPr txBox="1">
              <a:spLocks noChangeArrowheads="1"/>
            </p:cNvSpPr>
            <p:nvPr/>
          </p:nvSpPr>
          <p:spPr bwMode="auto">
            <a:xfrm>
              <a:off x="2955925" y="5714999"/>
              <a:ext cx="135806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alibri" pitchFamily="34" charset="0"/>
                </a:rPr>
                <a:t>Target :</a:t>
              </a:r>
            </a:p>
            <a:p>
              <a:pPr algn="l"/>
              <a:r>
                <a:rPr lang="en-US" sz="20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alibri" pitchFamily="34" charset="0"/>
                </a:rPr>
                <a:t>Aluminium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338115" y="990600"/>
              <a:ext cx="5129485" cy="5105400"/>
              <a:chOff x="2362200" y="990600"/>
              <a:chExt cx="5129485" cy="5105400"/>
            </a:xfrm>
          </p:grpSpPr>
          <p:sp>
            <p:nvSpPr>
              <p:cNvPr id="34818" name="AutoShape 2"/>
              <p:cNvSpPr>
                <a:spLocks noChangeArrowheads="1"/>
              </p:cNvSpPr>
              <p:nvPr/>
            </p:nvSpPr>
            <p:spPr bwMode="auto">
              <a:xfrm>
                <a:off x="2362200" y="990600"/>
                <a:ext cx="2514600" cy="5105400"/>
              </a:xfrm>
              <a:prstGeom prst="cube">
                <a:avLst>
                  <a:gd name="adj" fmla="val 8038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839" name="AutoShape 4"/>
              <p:cNvSpPr>
                <a:spLocks noChangeArrowheads="1"/>
              </p:cNvSpPr>
              <p:nvPr/>
            </p:nvSpPr>
            <p:spPr bwMode="auto">
              <a:xfrm rot="14077936">
                <a:off x="4705965" y="511176"/>
                <a:ext cx="1882731" cy="3688709"/>
              </a:xfrm>
              <a:prstGeom prst="triangle">
                <a:avLst>
                  <a:gd name="adj" fmla="val 50727"/>
                </a:avLst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34820" name="Oval 7"/>
              <p:cNvSpPr>
                <a:spLocks noChangeArrowheads="1"/>
              </p:cNvSpPr>
              <p:nvPr/>
            </p:nvSpPr>
            <p:spPr bwMode="auto">
              <a:xfrm>
                <a:off x="3581400" y="2667000"/>
                <a:ext cx="838200" cy="1600200"/>
              </a:xfrm>
              <a:prstGeom prst="ellipse">
                <a:avLst/>
              </a:prstGeom>
              <a:noFill/>
              <a:ln w="381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34821" name="Line 8"/>
              <p:cNvSpPr>
                <a:spLocks noChangeShapeType="1"/>
              </p:cNvSpPr>
              <p:nvPr/>
            </p:nvSpPr>
            <p:spPr bwMode="auto">
              <a:xfrm>
                <a:off x="3962400" y="29718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34822" name="Line 9"/>
              <p:cNvSpPr>
                <a:spLocks noChangeShapeType="1"/>
              </p:cNvSpPr>
              <p:nvPr/>
            </p:nvSpPr>
            <p:spPr bwMode="auto">
              <a:xfrm>
                <a:off x="4038600" y="32004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34823" name="Line 10"/>
              <p:cNvSpPr>
                <a:spLocks noChangeShapeType="1"/>
              </p:cNvSpPr>
              <p:nvPr/>
            </p:nvSpPr>
            <p:spPr bwMode="auto">
              <a:xfrm>
                <a:off x="3733800" y="35052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34824" name="Line 11"/>
              <p:cNvSpPr>
                <a:spLocks noChangeShapeType="1"/>
              </p:cNvSpPr>
              <p:nvPr/>
            </p:nvSpPr>
            <p:spPr bwMode="auto">
              <a:xfrm>
                <a:off x="4038600" y="38100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34825" name="Line 12"/>
              <p:cNvSpPr>
                <a:spLocks noChangeShapeType="1"/>
              </p:cNvSpPr>
              <p:nvPr/>
            </p:nvSpPr>
            <p:spPr bwMode="auto">
              <a:xfrm>
                <a:off x="4038600" y="40386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34827" name="Oval 20"/>
              <p:cNvSpPr>
                <a:spLocks noChangeArrowheads="1"/>
              </p:cNvSpPr>
              <p:nvPr/>
            </p:nvSpPr>
            <p:spPr bwMode="auto">
              <a:xfrm>
                <a:off x="3733800" y="2667000"/>
                <a:ext cx="914400" cy="1524000"/>
              </a:xfrm>
              <a:prstGeom prst="ellipse">
                <a:avLst/>
              </a:prstGeom>
              <a:noFill/>
              <a:ln w="381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34828" name="Text Box 21"/>
              <p:cNvSpPr txBox="1">
                <a:spLocks noChangeArrowheads="1"/>
              </p:cNvSpPr>
              <p:nvPr/>
            </p:nvSpPr>
            <p:spPr bwMode="auto">
              <a:xfrm>
                <a:off x="5392635" y="1782168"/>
                <a:ext cx="144148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1" i="1" dirty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Calibri" pitchFamily="34" charset="0"/>
                  </a:rPr>
                  <a:t>P</a:t>
                </a:r>
                <a:r>
                  <a:rPr lang="en-US" sz="2000" b="1" dirty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Calibri" pitchFamily="34" charset="0"/>
                  </a:rPr>
                  <a:t>-polarized </a:t>
                </a:r>
              </a:p>
              <a:p>
                <a:pPr algn="l"/>
                <a:r>
                  <a:rPr lang="en-US" sz="2000" b="1" dirty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Calibri" pitchFamily="34" charset="0"/>
                  </a:rPr>
                  <a:t>Laser Pump</a:t>
                </a:r>
              </a:p>
            </p:txBody>
          </p:sp>
          <p:sp>
            <p:nvSpPr>
              <p:cNvPr id="34832" name="AutoShape 23"/>
              <p:cNvSpPr>
                <a:spLocks noChangeArrowheads="1"/>
              </p:cNvSpPr>
              <p:nvPr/>
            </p:nvSpPr>
            <p:spPr bwMode="auto">
              <a:xfrm rot="5194904">
                <a:off x="5134406" y="1958772"/>
                <a:ext cx="449263" cy="2797175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3366FF" mc:Ignorable="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 bwMode="auto">
              <a:xfrm>
                <a:off x="5784850" y="3115764"/>
                <a:ext cx="865188" cy="347663"/>
              </a:xfrm>
              <a:prstGeom prst="rightArrow">
                <a:avLst/>
              </a:prstGeom>
              <a:noFill/>
              <a:ln w="19050" cap="flat" cmpd="sng" algn="ctr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IN" sz="2000">
                  <a:ln>
                    <a:solidFill>
                      <a:sysClr val="windowText" lastClr="000000"/>
                    </a:solidFill>
                  </a:ln>
                  <a:latin typeface="Calibri" pitchFamily="34" charset="0"/>
                </a:endParaRPr>
              </a:p>
            </p:txBody>
          </p:sp>
          <p:sp>
            <p:nvSpPr>
              <p:cNvPr id="34830" name="AutoShape 23"/>
              <p:cNvSpPr>
                <a:spLocks noChangeArrowheads="1"/>
              </p:cNvSpPr>
              <p:nvPr/>
            </p:nvSpPr>
            <p:spPr bwMode="auto">
              <a:xfrm rot="6098994">
                <a:off x="5184640" y="2316796"/>
                <a:ext cx="407988" cy="2868613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3366FF" mc:Ignorable="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 bwMode="auto">
              <a:xfrm rot="11643340">
                <a:off x="5780088" y="3743480"/>
                <a:ext cx="865187" cy="347662"/>
              </a:xfrm>
              <a:prstGeom prst="rightArrow">
                <a:avLst/>
              </a:prstGeom>
              <a:noFill/>
              <a:ln w="19050" cap="flat" cmpd="sng" algn="ctr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IN" sz="2000">
                  <a:ln>
                    <a:solidFill>
                      <a:sysClr val="windowText" lastClr="000000"/>
                    </a:solidFill>
                  </a:ln>
                  <a:latin typeface="Calibri" pitchFamily="34" charset="0"/>
                </a:endParaRPr>
              </a:p>
            </p:txBody>
          </p:sp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3936274" y="3176452"/>
                <a:ext cx="343989" cy="5203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IN" sz="2000">
                  <a:latin typeface="Calibri" pitchFamily="34" charset="0"/>
                </a:endParaRPr>
              </a:p>
            </p:txBody>
          </p:sp>
        </p:grpSp>
      </p:grp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4800600" y="3124200"/>
            <a:ext cx="2438400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400 nm, 80 </a:t>
            </a:r>
            <a:r>
              <a:rPr lang="en-US" sz="2400" b="1" dirty="0" err="1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fs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 </a:t>
            </a:r>
          </a:p>
          <a:p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Spot :  60 µm</a:t>
            </a:r>
          </a:p>
          <a:p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~10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12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 W/cm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2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5181600" y="838200"/>
            <a:ext cx="2667000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4" rIns="82867" bIns="41434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800 nm, 30 </a:t>
            </a:r>
            <a:r>
              <a:rPr lang="en-US" sz="2400" b="1" dirty="0" err="1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fs</a:t>
            </a:r>
            <a:endParaRPr lang="en-US" sz="24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Spot : 17 </a:t>
            </a:r>
            <a:r>
              <a:rPr lang="el-GR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μ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5 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x 10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18</a:t>
            </a: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W/cm</a:t>
            </a:r>
            <a:r>
              <a:rPr lang="en-US" sz="2400" b="1" baseline="30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543804" y="2133600"/>
            <a:ext cx="1447800" cy="1447800"/>
            <a:chOff x="7543800" y="2133600"/>
            <a:chExt cx="1447800" cy="1447800"/>
          </a:xfrm>
        </p:grpSpPr>
        <p:sp>
          <p:nvSpPr>
            <p:cNvPr id="44" name="Rectangle 43"/>
            <p:cNvSpPr/>
            <p:nvPr/>
          </p:nvSpPr>
          <p:spPr>
            <a:xfrm>
              <a:off x="7543800" y="2133600"/>
              <a:ext cx="14478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655400" y="2245200"/>
              <a:ext cx="1260000" cy="1260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70C0" mc:Ignorable="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976248" y="2563648"/>
              <a:ext cx="612000" cy="612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ight Arrow 40"/>
          <p:cNvSpPr/>
          <p:nvPr/>
        </p:nvSpPr>
        <p:spPr>
          <a:xfrm rot="19866257">
            <a:off x="6622458" y="3182524"/>
            <a:ext cx="1583976" cy="3810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/>
          </a:p>
        </p:txBody>
      </p:sp>
      <p:sp>
        <p:nvSpPr>
          <p:cNvPr id="43" name="Curved Left Arrow 42"/>
          <p:cNvSpPr/>
          <p:nvPr/>
        </p:nvSpPr>
        <p:spPr>
          <a:xfrm rot="19674997">
            <a:off x="7697703" y="1185744"/>
            <a:ext cx="533400" cy="1295400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" descr="E:\Amit\Conferences Workshops\ICUIL 2010\Talk\UPHILL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9403" b="46880"/>
          <a:stretch/>
        </p:blipFill>
        <p:spPr bwMode="auto">
          <a:xfrm>
            <a:off x="8188665" y="13648"/>
            <a:ext cx="9578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  <p:bldP spid="34836" grpId="0"/>
      <p:bldP spid="34838" grpId="0"/>
      <p:bldP spid="36" grpId="0"/>
      <p:bldP spid="37" grpId="0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ounded Rectangular Callout 5"/>
          <p:cNvSpPr>
            <a:spLocks noChangeArrowheads="1"/>
          </p:cNvSpPr>
          <p:nvPr/>
        </p:nvSpPr>
        <p:spPr bwMode="auto">
          <a:xfrm>
            <a:off x="111456" y="4515136"/>
            <a:ext cx="1752600" cy="1295400"/>
          </a:xfrm>
          <a:prstGeom prst="wedgeRoundRectCallout">
            <a:avLst>
              <a:gd name="adj1" fmla="val 70167"/>
              <a:gd name="adj2" fmla="val 25417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UV-Visible </a:t>
            </a:r>
          </a:p>
          <a:p>
            <a:pPr algn="ctr"/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High Resolution Spectrometer</a:t>
            </a:r>
          </a:p>
          <a:p>
            <a:pPr algn="ctr"/>
            <a:endParaRPr lang="en-US" sz="1600" b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</p:txBody>
      </p:sp>
      <p:sp>
        <p:nvSpPr>
          <p:cNvPr id="35844" name="Rounded Rectangular Callout 16"/>
          <p:cNvSpPr>
            <a:spLocks noChangeArrowheads="1"/>
          </p:cNvSpPr>
          <p:nvPr/>
        </p:nvSpPr>
        <p:spPr bwMode="auto">
          <a:xfrm>
            <a:off x="6400803" y="6019800"/>
            <a:ext cx="1600200" cy="685800"/>
          </a:xfrm>
          <a:prstGeom prst="wedgeRoundRectCallout">
            <a:avLst>
              <a:gd name="adj1" fmla="val 11407"/>
              <a:gd name="adj2" fmla="val -105556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r>
              <a:rPr lang="en-US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Delay Stage</a:t>
            </a:r>
          </a:p>
        </p:txBody>
      </p:sp>
      <p:sp>
        <p:nvSpPr>
          <p:cNvPr id="18" name="Oval 17"/>
          <p:cNvSpPr/>
          <p:nvPr/>
        </p:nvSpPr>
        <p:spPr bwMode="auto">
          <a:xfrm rot="2050707">
            <a:off x="6837368" y="5492758"/>
            <a:ext cx="530225" cy="18573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9015198">
            <a:off x="7383465" y="5489584"/>
            <a:ext cx="530225" cy="18573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2676051">
            <a:off x="6883402" y="4386274"/>
            <a:ext cx="530225" cy="1857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19015198">
            <a:off x="5935665" y="5489584"/>
            <a:ext cx="530225" cy="18573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8771563">
            <a:off x="6266667" y="5476085"/>
            <a:ext cx="530225" cy="18573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19015198">
            <a:off x="6316665" y="4383098"/>
            <a:ext cx="530225" cy="1857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6200000" flipV="1">
            <a:off x="6324600" y="4724400"/>
            <a:ext cx="457200" cy="0"/>
          </a:xfrm>
          <a:prstGeom prst="line">
            <a:avLst/>
          </a:prstGeom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 rot="2638315">
            <a:off x="5205424" y="4244984"/>
            <a:ext cx="504825" cy="895351"/>
          </a:xfrm>
          <a:prstGeom prst="rect">
            <a:avLst/>
          </a:prstGeom>
          <a:solidFill>
            <a:schemeClr val="bg1"/>
          </a:solidFill>
          <a:ln w="3175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19400" y="1295400"/>
            <a:ext cx="609600" cy="838200"/>
          </a:xfrm>
          <a:prstGeom prst="rect">
            <a:avLst/>
          </a:prstGeom>
          <a:solidFill>
            <a:schemeClr val="bg1"/>
          </a:solidFill>
          <a:ln w="3175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362211" y="1600200"/>
            <a:ext cx="3502025" cy="3505200"/>
          </a:xfrm>
          <a:prstGeom prst="ellipse">
            <a:avLst/>
          </a:prstGeom>
          <a:solidFill>
            <a:schemeClr val="bg1"/>
          </a:solidFill>
          <a:ln w="6350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667000" y="1143003"/>
            <a:ext cx="914400" cy="152400"/>
          </a:xfrm>
          <a:prstGeom prst="rect">
            <a:avLst/>
          </a:prstGeom>
          <a:solidFill>
            <a:schemeClr val="bg1"/>
          </a:solidFill>
          <a:ln w="3810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9400" y="914402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16200000">
            <a:off x="5143501" y="-2628896"/>
            <a:ext cx="609600" cy="6477000"/>
          </a:xfrm>
          <a:prstGeom prst="rect">
            <a:avLst/>
          </a:prstGeom>
          <a:solidFill>
            <a:schemeClr val="bg1"/>
          </a:solidFill>
          <a:ln w="3810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5400000">
            <a:off x="1752604" y="533400"/>
            <a:ext cx="914400" cy="152400"/>
          </a:xfrm>
          <a:prstGeom prst="rect">
            <a:avLst/>
          </a:prstGeom>
          <a:solidFill>
            <a:schemeClr val="bg1"/>
          </a:solidFill>
          <a:ln w="3810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 rot="2656464">
            <a:off x="5586424" y="4368801"/>
            <a:ext cx="219075" cy="1131888"/>
          </a:xfrm>
          <a:prstGeom prst="rect">
            <a:avLst/>
          </a:prstGeom>
          <a:solidFill>
            <a:schemeClr val="bg1"/>
          </a:solidFill>
          <a:ln w="31750"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819400" y="2819400"/>
            <a:ext cx="762000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114800" y="1752600"/>
            <a:ext cx="762000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953000" y="3200400"/>
            <a:ext cx="762000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 rot="18656339">
            <a:off x="2716213" y="400053"/>
            <a:ext cx="762000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16200000">
            <a:off x="1714500" y="1714500"/>
            <a:ext cx="2819400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 rot="19226602">
            <a:off x="2965456" y="2408239"/>
            <a:ext cx="1928813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3737205">
            <a:off x="4186238" y="2673354"/>
            <a:ext cx="1619251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19300521">
            <a:off x="4002088" y="3689351"/>
            <a:ext cx="1535112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cxnSp>
        <p:nvCxnSpPr>
          <p:cNvPr id="35870" name="Straight Connector 44"/>
          <p:cNvCxnSpPr>
            <a:cxnSpLocks noChangeShapeType="1"/>
            <a:stCxn id="60" idx="2"/>
          </p:cNvCxnSpPr>
          <p:nvPr/>
        </p:nvCxnSpPr>
        <p:spPr bwMode="auto">
          <a:xfrm rot="16200000" flipH="1">
            <a:off x="4256891" y="3266284"/>
            <a:ext cx="2168525" cy="2424112"/>
          </a:xfrm>
          <a:prstGeom prst="line">
            <a:avLst/>
          </a:prstGeom>
          <a:noFill/>
          <a:ln w="88900" algn="ctr">
            <a:solidFill>
              <a:srgbClr xmlns:mc="http://schemas.openxmlformats.org/markup-compatibility/2006" xmlns:a14="http://schemas.microsoft.com/office/drawing/2010/main" val="2D2D8A" mc:Ignorable=""/>
            </a:solidFill>
            <a:round/>
            <a:headEnd/>
            <a:tailEnd/>
          </a:ln>
        </p:spPr>
      </p:cxnSp>
      <p:sp>
        <p:nvSpPr>
          <p:cNvPr id="47" name="Flowchart: Extract 46"/>
          <p:cNvSpPr/>
          <p:nvPr/>
        </p:nvSpPr>
        <p:spPr bwMode="auto">
          <a:xfrm>
            <a:off x="3906849" y="3435351"/>
            <a:ext cx="369887" cy="984251"/>
          </a:xfrm>
          <a:prstGeom prst="flowChartExtra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rot="5400000" flipH="1" flipV="1">
            <a:off x="6243793" y="5252245"/>
            <a:ext cx="596900" cy="23812"/>
          </a:xfrm>
          <a:prstGeom prst="line">
            <a:avLst/>
          </a:prstGeom>
          <a:ln w="76200">
            <a:solidFill>
              <a:srgbClr xmlns:mc="http://schemas.openxmlformats.org/markup-compatibility/2006" xmlns:a14="http://schemas.microsoft.com/office/drawing/2010/main" val="00206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10800000" flipV="1">
            <a:off x="6513515" y="4495802"/>
            <a:ext cx="649287" cy="25400"/>
          </a:xfrm>
          <a:prstGeom prst="line">
            <a:avLst/>
          </a:prstGeom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rot="5400000" flipH="1" flipV="1">
            <a:off x="6603207" y="5028410"/>
            <a:ext cx="1066800" cy="1587"/>
          </a:xfrm>
          <a:prstGeom prst="line">
            <a:avLst/>
          </a:prstGeom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7088188" y="5557840"/>
            <a:ext cx="531812" cy="4763"/>
          </a:xfrm>
          <a:prstGeom prst="line">
            <a:avLst/>
          </a:prstGeom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9" name="Rounded Rectangular Callout 53"/>
          <p:cNvSpPr>
            <a:spLocks noChangeArrowheads="1"/>
          </p:cNvSpPr>
          <p:nvPr/>
        </p:nvSpPr>
        <p:spPr bwMode="auto">
          <a:xfrm>
            <a:off x="6400800" y="2743200"/>
            <a:ext cx="1143000" cy="381000"/>
          </a:xfrm>
          <a:prstGeom prst="wedgeRoundRectCallout">
            <a:avLst>
              <a:gd name="adj1" fmla="val -223873"/>
              <a:gd name="adj2" fmla="val 74904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Target</a:t>
            </a:r>
          </a:p>
          <a:p>
            <a:endParaRPr lang="en-US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</p:txBody>
      </p:sp>
      <p:sp>
        <p:nvSpPr>
          <p:cNvPr id="35880" name="Rounded Rectangular Callout 54"/>
          <p:cNvSpPr>
            <a:spLocks noChangeArrowheads="1"/>
          </p:cNvSpPr>
          <p:nvPr/>
        </p:nvSpPr>
        <p:spPr bwMode="auto">
          <a:xfrm>
            <a:off x="7772400" y="1258888"/>
            <a:ext cx="1143000" cy="569912"/>
          </a:xfrm>
          <a:prstGeom prst="wedgeRoundRectCallout">
            <a:avLst>
              <a:gd name="adj1" fmla="val -53515"/>
              <a:gd name="adj2" fmla="val -119795"/>
              <a:gd name="adj3" fmla="val 16667"/>
            </a:avLst>
          </a:prstGeom>
          <a:solidFill>
            <a:schemeClr val="bg1"/>
          </a:solidFill>
          <a:ln w="25400" algn="ctr">
            <a:solidFill>
              <a:srgbClr xmlns:mc="http://schemas.openxmlformats.org/markup-compatibility/2006" xmlns:a14="http://schemas.microsoft.com/office/drawing/2010/main" val="89A4A7" mc:Ignorable="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endParaRPr lang="en-US" sz="160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  <a:p>
            <a:r>
              <a:rPr lang="en-US" sz="2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5% BS</a:t>
            </a:r>
          </a:p>
          <a:p>
            <a:endParaRPr lang="en-US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</p:txBody>
      </p:sp>
      <p:sp>
        <p:nvSpPr>
          <p:cNvPr id="35881" name="Rounded Rectangular Callout 56"/>
          <p:cNvSpPr>
            <a:spLocks noChangeArrowheads="1"/>
          </p:cNvSpPr>
          <p:nvPr/>
        </p:nvSpPr>
        <p:spPr bwMode="auto">
          <a:xfrm>
            <a:off x="5872168" y="3200404"/>
            <a:ext cx="1443037" cy="1066800"/>
          </a:xfrm>
          <a:prstGeom prst="wedgeRoundRectCallout">
            <a:avLst>
              <a:gd name="adj1" fmla="val -161880"/>
              <a:gd name="adj2" fmla="val 69713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r>
              <a:rPr lang="en-US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Off-Axis Parabolic Mirror for Focusing</a:t>
            </a: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685802" y="457200"/>
            <a:ext cx="1066800" cy="685800"/>
          </a:xfrm>
          <a:prstGeom prst="wedgeRoundRectCallout">
            <a:avLst>
              <a:gd name="adj1" fmla="val 159826"/>
              <a:gd name="adj2" fmla="val -232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50" tIns="45677" rIns="91350" bIns="45677" anchor="ctr"/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Bending Mirror</a:t>
            </a:r>
          </a:p>
        </p:txBody>
      </p:sp>
      <p:sp>
        <p:nvSpPr>
          <p:cNvPr id="59" name="Arc 58"/>
          <p:cNvSpPr/>
          <p:nvPr/>
        </p:nvSpPr>
        <p:spPr bwMode="auto">
          <a:xfrm rot="9241964">
            <a:off x="3644905" y="3425835"/>
            <a:ext cx="1196975" cy="1022351"/>
          </a:xfrm>
          <a:prstGeom prst="arc">
            <a:avLst/>
          </a:pr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 rot="18907826">
            <a:off x="3759201" y="3328988"/>
            <a:ext cx="685800" cy="76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5885" name="Rounded Rectangular Callout 60"/>
          <p:cNvSpPr>
            <a:spLocks noChangeArrowheads="1"/>
          </p:cNvSpPr>
          <p:nvPr/>
        </p:nvSpPr>
        <p:spPr bwMode="auto">
          <a:xfrm>
            <a:off x="7772400" y="4429125"/>
            <a:ext cx="1143000" cy="600075"/>
          </a:xfrm>
          <a:prstGeom prst="wedgeRoundRectCallout">
            <a:avLst>
              <a:gd name="adj1" fmla="val -125116"/>
              <a:gd name="adj2" fmla="val 31745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r>
              <a:rPr lang="en-US" sz="21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2</a:t>
            </a:r>
            <a:r>
              <a:rPr lang="el-GR" sz="21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ω</a:t>
            </a:r>
            <a:r>
              <a:rPr lang="en-US" sz="21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 Crystal</a:t>
            </a:r>
          </a:p>
        </p:txBody>
      </p:sp>
      <p:cxnSp>
        <p:nvCxnSpPr>
          <p:cNvPr id="35886" name="Straight Connector 61"/>
          <p:cNvCxnSpPr>
            <a:cxnSpLocks noChangeShapeType="1"/>
          </p:cNvCxnSpPr>
          <p:nvPr/>
        </p:nvCxnSpPr>
        <p:spPr bwMode="auto">
          <a:xfrm>
            <a:off x="6324600" y="4951422"/>
            <a:ext cx="457200" cy="1587"/>
          </a:xfrm>
          <a:prstGeom prst="line">
            <a:avLst/>
          </a:prstGeom>
          <a:noFill/>
          <a:ln w="146050" algn="ctr">
            <a:solidFill>
              <a:srgbClr xmlns:mc="http://schemas.openxmlformats.org/markup-compatibility/2006" xmlns:a14="http://schemas.microsoft.com/office/drawing/2010/main" val="595959" mc:Ignorable=""/>
            </a:solidFill>
            <a:round/>
            <a:headEnd/>
            <a:tailEnd/>
          </a:ln>
        </p:spPr>
      </p:cxnSp>
      <p:sp>
        <p:nvSpPr>
          <p:cNvPr id="64" name="Flowchart: Summing Junction 63"/>
          <p:cNvSpPr/>
          <p:nvPr/>
        </p:nvSpPr>
        <p:spPr bwMode="auto">
          <a:xfrm>
            <a:off x="6419860" y="5072063"/>
            <a:ext cx="214313" cy="21431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5888" name="TextBox 70"/>
          <p:cNvSpPr txBox="1">
            <a:spLocks noChangeArrowheads="1"/>
          </p:cNvSpPr>
          <p:nvPr/>
        </p:nvSpPr>
        <p:spPr bwMode="auto">
          <a:xfrm>
            <a:off x="4343400" y="373063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PUMP Laser (800 nm)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IN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89" name="TextBox 71"/>
          <p:cNvSpPr txBox="1">
            <a:spLocks noChangeArrowheads="1"/>
          </p:cNvSpPr>
          <p:nvPr/>
        </p:nvSpPr>
        <p:spPr bwMode="auto">
          <a:xfrm>
            <a:off x="3503621" y="4495803"/>
            <a:ext cx="1198475" cy="5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7" rIns="91350" bIns="45677">
            <a:spAutoFit/>
          </a:bodyPr>
          <a:lstStyle/>
          <a:p>
            <a:r>
              <a:rPr lang="en-US" sz="1600" b="1">
                <a:solidFill>
                  <a:srgbClr xmlns:mc="http://schemas.openxmlformats.org/markup-compatibility/2006" xmlns:a14="http://schemas.microsoft.com/office/drawing/2010/main" val="0033CC" mc:Ignorable=""/>
                </a:solidFill>
                <a:latin typeface="Calibri" pitchFamily="34" charset="0"/>
              </a:rPr>
              <a:t>Probe Laser</a:t>
            </a:r>
          </a:p>
          <a:p>
            <a:r>
              <a:rPr lang="en-US" sz="1600" b="1">
                <a:solidFill>
                  <a:schemeClr val="accent2"/>
                </a:solidFill>
                <a:latin typeface="Calibri" pitchFamily="34" charset="0"/>
              </a:rPr>
              <a:t>400 nm</a:t>
            </a:r>
            <a:endParaRPr lang="en-IN" sz="16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200275" y="5200651"/>
            <a:ext cx="381000" cy="762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5891" name="Rounded Rectangular Callout 62"/>
          <p:cNvSpPr>
            <a:spLocks noChangeArrowheads="1"/>
          </p:cNvSpPr>
          <p:nvPr/>
        </p:nvSpPr>
        <p:spPr bwMode="auto">
          <a:xfrm>
            <a:off x="3733800" y="5715001"/>
            <a:ext cx="1143000" cy="368300"/>
          </a:xfrm>
          <a:prstGeom prst="wedgeRoundRectCallout">
            <a:avLst>
              <a:gd name="adj1" fmla="val -73787"/>
              <a:gd name="adj2" fmla="val -90949"/>
              <a:gd name="adj3" fmla="val 16667"/>
            </a:avLst>
          </a:prstGeom>
          <a:solidFill>
            <a:schemeClr val="bg1"/>
          </a:solidFill>
          <a:ln w="25400" algn="ctr">
            <a:solidFill>
              <a:srgbClr xmlns:mc="http://schemas.openxmlformats.org/markup-compatibility/2006" xmlns:a14="http://schemas.microsoft.com/office/drawing/2010/main" val="89A4A7" mc:Ignorable="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endParaRPr lang="en-US" sz="16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50% BS</a:t>
            </a:r>
          </a:p>
          <a:p>
            <a:endParaRPr lang="en-US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alibri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600325" y="3340110"/>
            <a:ext cx="3648076" cy="3003549"/>
            <a:chOff x="2600325" y="3340101"/>
            <a:chExt cx="3648076" cy="3003549"/>
          </a:xfrm>
        </p:grpSpPr>
        <p:cxnSp>
          <p:nvCxnSpPr>
            <p:cNvPr id="35871" name="Straight Connector 45"/>
            <p:cNvCxnSpPr>
              <a:cxnSpLocks noChangeShapeType="1"/>
              <a:stCxn id="60" idx="0"/>
            </p:cNvCxnSpPr>
            <p:nvPr/>
          </p:nvCxnSpPr>
          <p:spPr bwMode="auto">
            <a:xfrm rot="16200000" flipH="1">
              <a:off x="4050508" y="3364707"/>
              <a:ext cx="2222500" cy="2173287"/>
            </a:xfrm>
            <a:prstGeom prst="line">
              <a:avLst/>
            </a:prstGeom>
            <a:noFill/>
            <a:ln w="88900" algn="ctr">
              <a:solidFill>
                <a:srgbClr xmlns:mc="http://schemas.openxmlformats.org/markup-compatibility/2006" xmlns:a14="http://schemas.microsoft.com/office/drawing/2010/main" val="2D2D8A" mc:Ignorable=""/>
              </a:solidFill>
              <a:round/>
              <a:headEnd/>
              <a:tailEnd/>
            </a:ln>
          </p:spPr>
        </p:cxnSp>
        <p:cxnSp>
          <p:nvCxnSpPr>
            <p:cNvPr id="35873" name="Straight Connector 47"/>
            <p:cNvCxnSpPr>
              <a:cxnSpLocks noChangeShapeType="1"/>
            </p:cNvCxnSpPr>
            <p:nvPr/>
          </p:nvCxnSpPr>
          <p:spPr bwMode="auto">
            <a:xfrm flipV="1">
              <a:off x="3362327" y="5553075"/>
              <a:ext cx="2835275" cy="19051"/>
            </a:xfrm>
            <a:prstGeom prst="line">
              <a:avLst/>
            </a:prstGeom>
            <a:noFill/>
            <a:ln w="88900" algn="ctr">
              <a:solidFill>
                <a:srgbClr xmlns:mc="http://schemas.openxmlformats.org/markup-compatibility/2006" xmlns:a14="http://schemas.microsoft.com/office/drawing/2010/main" val="2D2D8A" mc:Ignorable=""/>
              </a:solidFill>
              <a:round/>
              <a:headEnd/>
              <a:tailEnd/>
            </a:ln>
          </p:spPr>
        </p:cxnSp>
        <p:cxnSp>
          <p:nvCxnSpPr>
            <p:cNvPr id="35892" name="Straight Connector 64"/>
            <p:cNvCxnSpPr>
              <a:cxnSpLocks noChangeShapeType="1"/>
            </p:cNvCxnSpPr>
            <p:nvPr/>
          </p:nvCxnSpPr>
          <p:spPr bwMode="auto">
            <a:xfrm flipV="1">
              <a:off x="2600325" y="5553075"/>
              <a:ext cx="731838" cy="19051"/>
            </a:xfrm>
            <a:prstGeom prst="line">
              <a:avLst/>
            </a:prstGeom>
            <a:noFill/>
            <a:ln w="66675" algn="ctr">
              <a:solidFill>
                <a:srgbClr xmlns:mc="http://schemas.openxmlformats.org/markup-compatibility/2006" xmlns:a14="http://schemas.microsoft.com/office/drawing/2010/main" val="2D2D8A" mc:Ignorable=""/>
              </a:solidFill>
              <a:round/>
              <a:headEnd/>
              <a:tailEnd/>
            </a:ln>
          </p:spPr>
        </p:cxnSp>
        <p:cxnSp>
          <p:nvCxnSpPr>
            <p:cNvPr id="35893" name="Straight Connector 65"/>
            <p:cNvCxnSpPr>
              <a:cxnSpLocks noChangeShapeType="1"/>
            </p:cNvCxnSpPr>
            <p:nvPr/>
          </p:nvCxnSpPr>
          <p:spPr bwMode="auto">
            <a:xfrm rot="5400000" flipV="1">
              <a:off x="2920207" y="5968207"/>
              <a:ext cx="731837" cy="19050"/>
            </a:xfrm>
            <a:prstGeom prst="line">
              <a:avLst/>
            </a:prstGeom>
            <a:noFill/>
            <a:ln w="66675" algn="ctr">
              <a:solidFill>
                <a:srgbClr xmlns:mc="http://schemas.openxmlformats.org/markup-compatibility/2006" xmlns:a14="http://schemas.microsoft.com/office/drawing/2010/main" val="2D2D8A" mc:Ignorable=""/>
              </a:solidFill>
              <a:round/>
              <a:headEnd/>
              <a:tailEnd/>
            </a:ln>
          </p:spPr>
        </p:cxnSp>
      </p:grpSp>
      <p:sp>
        <p:nvSpPr>
          <p:cNvPr id="56" name="Oval 55"/>
          <p:cNvSpPr/>
          <p:nvPr/>
        </p:nvSpPr>
        <p:spPr bwMode="auto">
          <a:xfrm rot="2676051">
            <a:off x="3017843" y="5437198"/>
            <a:ext cx="530225" cy="1857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3886200" y="6248402"/>
            <a:ext cx="1752600" cy="533400"/>
          </a:xfrm>
          <a:prstGeom prst="wedgeRoundRectCallout">
            <a:avLst>
              <a:gd name="adj1" fmla="val -61680"/>
              <a:gd name="adj2" fmla="val 131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50" tIns="45677" rIns="91350" bIns="45677" anchor="ctr"/>
          <a:lstStyle/>
          <a:p>
            <a:pPr>
              <a:defRPr/>
            </a:pPr>
            <a:r>
              <a:rPr lang="en-US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alibri" pitchFamily="34" charset="0"/>
              </a:rPr>
              <a:t>UV-Visible Spectrometer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3114675" y="6143625"/>
            <a:ext cx="381000" cy="762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66" mc:Ignorable=""/>
          </a:solidFill>
          <a:ln>
            <a:solidFill>
              <a:srgbClr xmlns:mc="http://schemas.openxmlformats.org/markup-compatibility/2006" xmlns:a14="http://schemas.microsoft.com/office/drawing/2010/main" val="FF0066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-19050" y="1828800"/>
            <a:ext cx="268605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Doppler –Shift Experimental </a:t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  <a:t>Set Up</a:t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b="1" smtClean="0">
                <a:latin typeface="Calibri" pitchFamily="34" charset="0"/>
              </a:rPr>
              <a:pPr/>
              <a:t>9</a:t>
            </a:fld>
            <a:endParaRPr lang="en-US" b="1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18656339">
            <a:off x="7204075" y="376239"/>
            <a:ext cx="762000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200404" y="457200"/>
            <a:ext cx="5334000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Pump Laser (800 nm)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rot="5400000" flipH="1" flipV="1">
            <a:off x="5084763" y="3067052"/>
            <a:ext cx="5068888" cy="1587"/>
          </a:xfrm>
          <a:prstGeom prst="line">
            <a:avLst/>
          </a:prstGeom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16-Point Star 61"/>
          <p:cNvSpPr/>
          <p:nvPr/>
        </p:nvSpPr>
        <p:spPr>
          <a:xfrm rot="19327963">
            <a:off x="3789449" y="3312071"/>
            <a:ext cx="665824" cy="156637"/>
          </a:xfrm>
          <a:prstGeom prst="star16">
            <a:avLst/>
          </a:prstGeom>
          <a:solidFill>
            <a:srgbClr xmlns:mc="http://schemas.openxmlformats.org/markup-compatibility/2006" xmlns:a14="http://schemas.microsoft.com/office/drawing/2010/main" val="FFC000" mc:Ignorable="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7" grpId="0" animBg="1"/>
      <p:bldP spid="40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00CC99" mc:Ignorable=""/>
      </a:accent1>
      <a:accent2>
        <a:srgbClr xmlns:mc="http://schemas.openxmlformats.org/markup-compatibility/2006" xmlns:a14="http://schemas.microsoft.com/office/drawing/2010/main" val="3333CC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E2CA" mc:Ignorable=""/>
      </a:accent5>
      <a:accent6>
        <a:srgbClr xmlns:mc="http://schemas.openxmlformats.org/markup-compatibility/2006" xmlns:a14="http://schemas.microsoft.com/office/drawing/2010/main" val="2D2DB9" mc:Ignorable=""/>
      </a:accent6>
      <a:hlink>
        <a:srgbClr xmlns:mc="http://schemas.openxmlformats.org/markup-compatibility/2006" xmlns:a14="http://schemas.microsoft.com/office/drawing/2010/main" val="CCCCFF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xmlns:mc="http://schemas.openxmlformats.org/markup-compatibility/2006" xmlns:a14="http://schemas.microsoft.com/office/drawing/2010/main" val="00B8FF" mc:Ignorable="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xmlns:mc="http://schemas.openxmlformats.org/markup-compatibility/2006" xmlns:a14="http://schemas.microsoft.com/office/drawing/2010/main" val="000000" mc:Ignorable="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xmlns:mc="http://schemas.openxmlformats.org/markup-compatibility/2006" xmlns:a14="http://schemas.microsoft.com/office/drawing/2010/main" val="00B8FF" mc:Ignorable="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xmlns:mc="http://schemas.openxmlformats.org/markup-compatibility/2006" xmlns:a14="http://schemas.microsoft.com/office/drawing/2010/main" val="000000" mc:Ignorable="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xmlns:mc="http://schemas.openxmlformats.org/markup-compatibility/2006" xmlns:a14="http://schemas.microsoft.com/office/drawing/2010/main" val="FF0000" mc:Ignorable=""/>
            </a:solidFill>
          </a:defRPr>
        </a:defPPr>
      </a:lstStyle>
    </a:txDef>
  </a:objectDefaults>
  <a:extraClrSchemeLst>
    <a:extraClrScheme>
      <a:clrScheme name="Office Theme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00CC99" mc:Ignorable=""/>
        </a:accent1>
        <a:accent2>
          <a:srgbClr xmlns:mc="http://schemas.openxmlformats.org/markup-compatibility/2006" xmlns:a14="http://schemas.microsoft.com/office/drawing/2010/main" val="3333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E2CA" mc:Ignorable=""/>
        </a:accent5>
        <a:accent6>
          <a:srgbClr xmlns:mc="http://schemas.openxmlformats.org/markup-compatibility/2006" xmlns:a14="http://schemas.microsoft.com/office/drawing/2010/main" val="2D2DB9" mc:Ignorable=""/>
        </a:accent6>
        <a:hlink>
          <a:srgbClr xmlns:mc="http://schemas.openxmlformats.org/markup-compatibility/2006" xmlns:a14="http://schemas.microsoft.com/office/drawing/2010/main" val="CCCCFF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FF" mc:Ignorable=""/>
        </a:dk2>
        <a:lt2>
          <a:srgbClr xmlns:mc="http://schemas.openxmlformats.org/markup-compatibility/2006" xmlns:a14="http://schemas.microsoft.com/office/drawing/2010/main" val="FFFF00" mc:Ignorable=""/>
        </a:lt2>
        <a:accent1>
          <a:srgbClr xmlns:mc="http://schemas.openxmlformats.org/markup-compatibility/2006" xmlns:a14="http://schemas.microsoft.com/office/drawing/2010/main" val="FF9900" mc:Ignorable=""/>
        </a:accent1>
        <a:accent2>
          <a:srgbClr xmlns:mc="http://schemas.openxmlformats.org/markup-compatibility/2006" xmlns:a14="http://schemas.microsoft.com/office/drawing/2010/main" val="00FFFF" mc:Ignorable=""/>
        </a:accent2>
        <a:accent3>
          <a:srgbClr xmlns:mc="http://schemas.openxmlformats.org/markup-compatibility/2006" xmlns:a14="http://schemas.microsoft.com/office/drawing/2010/main" val="AAAAFF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FCAAA" mc:Ignorable=""/>
        </a:accent5>
        <a:accent6>
          <a:srgbClr xmlns:mc="http://schemas.openxmlformats.org/markup-compatibility/2006" xmlns:a14="http://schemas.microsoft.com/office/drawing/2010/main" val="00E7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96969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CC" mc:Ignorable=""/>
        </a:lt1>
        <a:dk2>
          <a:srgbClr xmlns:mc="http://schemas.openxmlformats.org/markup-compatibility/2006" xmlns:a14="http://schemas.microsoft.com/office/drawing/2010/main" val="808000" mc:Ignorable=""/>
        </a:dk2>
        <a:lt2>
          <a:srgbClr xmlns:mc="http://schemas.openxmlformats.org/markup-compatibility/2006" xmlns:a14="http://schemas.microsoft.com/office/drawing/2010/main" val="666633" mc:Ignorable=""/>
        </a:lt2>
        <a:accent1>
          <a:srgbClr xmlns:mc="http://schemas.openxmlformats.org/markup-compatibility/2006" xmlns:a14="http://schemas.microsoft.com/office/drawing/2010/main" val="339933" mc:Ignorable=""/>
        </a:accent1>
        <a:accent2>
          <a:srgbClr xmlns:mc="http://schemas.openxmlformats.org/markup-compatibility/2006" xmlns:a14="http://schemas.microsoft.com/office/drawing/2010/main" val="800000" mc:Ignorable=""/>
        </a:accent2>
        <a:accent3>
          <a:srgbClr xmlns:mc="http://schemas.openxmlformats.org/markup-compatibility/2006" xmlns:a14="http://schemas.microsoft.com/office/drawing/2010/main" val="FFFFE2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AD" mc:Ignorable=""/>
        </a:accent5>
        <a:accent6>
          <a:srgbClr xmlns:mc="http://schemas.openxmlformats.org/markup-compatibility/2006" xmlns:a14="http://schemas.microsoft.com/office/drawing/2010/main" val="730000" mc:Ignorable=""/>
        </a:accent6>
        <a:hlink>
          <a:srgbClr xmlns:mc="http://schemas.openxmlformats.org/markup-compatibility/2006" xmlns:a14="http://schemas.microsoft.com/office/drawing/2010/main" val="0033CC" mc:Ignorable=""/>
        </a:hlink>
        <a:folHlink>
          <a:srgbClr xmlns:mc="http://schemas.openxmlformats.org/markup-compatibility/2006" xmlns:a14="http://schemas.microsoft.com/office/drawing/2010/main" val="FFCC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333333" mc:Ignorable=""/>
        </a:lt2>
        <a:accent1>
          <a:srgbClr xmlns:mc="http://schemas.openxmlformats.org/markup-compatibility/2006" xmlns:a14="http://schemas.microsoft.com/office/drawing/2010/main" val="DDDDDD" mc:Ignorable=""/>
        </a:accent1>
        <a:accent2>
          <a:srgbClr xmlns:mc="http://schemas.openxmlformats.org/markup-compatibility/2006" xmlns:a14="http://schemas.microsoft.com/office/drawing/2010/main" val="80808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BEBEB" mc:Ignorable=""/>
        </a:accent5>
        <a:accent6>
          <a:srgbClr xmlns:mc="http://schemas.openxmlformats.org/markup-compatibility/2006" xmlns:a14="http://schemas.microsoft.com/office/drawing/2010/main" val="737373" mc:Ignorable=""/>
        </a:accent6>
        <a:hlink>
          <a:srgbClr xmlns:mc="http://schemas.openxmlformats.org/markup-compatibility/2006" xmlns:a14="http://schemas.microsoft.com/office/drawing/2010/main" val="4D4D4D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FFCC66" mc:Ignorable=""/>
        </a:accent1>
        <a:accent2>
          <a:srgbClr xmlns:mc="http://schemas.openxmlformats.org/markup-compatibility/2006" xmlns:a14="http://schemas.microsoft.com/office/drawing/2010/main" val="0000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E2B8" mc:Ignorable=""/>
        </a:accent5>
        <a:accent6>
          <a:srgbClr xmlns:mc="http://schemas.openxmlformats.org/markup-compatibility/2006" xmlns:a14="http://schemas.microsoft.com/office/drawing/2010/main" val="0000E7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C0C0C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C0C0C0" mc:Ignorable=""/>
        </a:accent1>
        <a:accent2>
          <a:srgbClr xmlns:mc="http://schemas.openxmlformats.org/markup-compatibility/2006" xmlns:a14="http://schemas.microsoft.com/office/drawing/2010/main" val="0066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CDCDC" mc:Ignorable=""/>
        </a:accent5>
        <a:accent6>
          <a:srgbClr xmlns:mc="http://schemas.openxmlformats.org/markup-compatibility/2006" xmlns:a14="http://schemas.microsoft.com/office/drawing/2010/main" val="005C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00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3399FF" mc:Ignorable=""/>
        </a:accent1>
        <a:accent2>
          <a:srgbClr xmlns:mc="http://schemas.openxmlformats.org/markup-compatibility/2006" xmlns:a14="http://schemas.microsoft.com/office/drawing/2010/main" val="99FF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FF" mc:Ignorable=""/>
        </a:accent5>
        <a:accent6>
          <a:srgbClr xmlns:mc="http://schemas.openxmlformats.org/markup-compatibility/2006" xmlns:a14="http://schemas.microsoft.com/office/drawing/2010/main" val="8AE7B9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7558</TotalTime>
  <Words>1812</Words>
  <Application>Microsoft Office PowerPoint</Application>
  <PresentationFormat>On-screen Show (4:3)</PresentationFormat>
  <Paragraphs>545</Paragraphs>
  <Slides>45</Slides>
  <Notes>28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Office Theme</vt:lpstr>
      <vt:lpstr>2_Office Theme</vt:lpstr>
      <vt:lpstr>1_Office Theme</vt:lpstr>
      <vt:lpstr>Graph</vt:lpstr>
      <vt:lpstr>Microsoft Equation 3.0</vt:lpstr>
      <vt:lpstr>Equation</vt:lpstr>
      <vt:lpstr>PowerPoint Presentation</vt:lpstr>
      <vt:lpstr>Collaborators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 Doppler –Shift Experimental  Set 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the time delayed spectrum is red-shifted with respect to  zero time delayed spectrum :  subtracted spectrum (later spectrum - zero time delay spectrum)  will show minima followed by maxima</vt:lpstr>
      <vt:lpstr>If the time delayed spectrum is blue-shifted with respect to  zero time delayed spectrum :  subtracted spectrum (later spectrum-zero time delay spectrum)  will show maxima followed by minima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Measured Magnetic Field of Relativistic Electrons</vt:lpstr>
      <vt:lpstr>PowerPoint Presentation</vt:lpstr>
      <vt:lpstr>Measured Magnetic Field of Relativistic Electrons</vt:lpstr>
      <vt:lpstr>Measured Magnetic Field of Relativistic Electrons</vt:lpstr>
      <vt:lpstr>Magnetic Field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B by Polarimetry</vt:lpstr>
      <vt:lpstr>Hot electron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Tata Institute of Fundamental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</dc:creator>
  <cp:lastModifiedBy>Amit Lad</cp:lastModifiedBy>
  <cp:revision>577</cp:revision>
  <cp:lastPrinted>2010-09-28T16:14:13Z</cp:lastPrinted>
  <dcterms:created xsi:type="dcterms:W3CDTF">2009-08-30T09:21:32Z</dcterms:created>
  <dcterms:modified xsi:type="dcterms:W3CDTF">2010-09-28T17:45:15Z</dcterms:modified>
</cp:coreProperties>
</file>